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D59ADC-2626-477F-906E-8B48122463BA}">
          <p14:sldIdLst>
            <p14:sldId id="256"/>
          </p14:sldIdLst>
        </p14:section>
        <p14:section name="Professionalism" id="{A7697FC1-4540-4016-9B75-A9697ED64E4C}">
          <p14:sldIdLst>
            <p14:sldId id="257"/>
            <p14:sldId id="258"/>
            <p14:sldId id="259"/>
            <p14:sldId id="260"/>
            <p14:sldId id="261"/>
            <p14:sldId id="262"/>
          </p14:sldIdLst>
        </p14:section>
        <p14:section name="Ethics" id="{1578E14F-00B7-44D1-93D8-BF1A31706F83}">
          <p14:sldIdLst>
            <p14:sldId id="263"/>
            <p14:sldId id="264"/>
            <p14:sldId id="265"/>
            <p14:sldId id="266"/>
            <p14:sldId id="267"/>
            <p14:sldId id="268"/>
            <p14:sldId id="271"/>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41" autoAdjust="0"/>
  </p:normalViewPr>
  <p:slideViewPr>
    <p:cSldViewPr snapToGrid="0">
      <p:cViewPr varScale="1">
        <p:scale>
          <a:sx n="35" d="100"/>
          <a:sy n="35" d="100"/>
        </p:scale>
        <p:origin x="19" y="773"/>
      </p:cViewPr>
      <p:guideLst/>
    </p:cSldViewPr>
  </p:slideViewPr>
  <p:outlineViewPr>
    <p:cViewPr>
      <p:scale>
        <a:sx n="33" d="100"/>
        <a:sy n="33" d="100"/>
      </p:scale>
      <p:origin x="0" y="-84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4B75F-20D0-4CC2-AC3C-AC2B7B569FDD}" type="datetimeFigureOut">
              <a:rPr lang="en-US" smtClean="0"/>
              <a:t>4/11/2024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93556-3EFF-4000-93F0-0B29EE2D1B0D}" type="slidenum">
              <a:rPr lang="en-US" smtClean="0"/>
              <a:t>‹#›</a:t>
            </a:fld>
            <a:endParaRPr lang="en-US" dirty="0"/>
          </a:p>
        </p:txBody>
      </p:sp>
    </p:spTree>
    <p:extLst>
      <p:ext uri="{BB962C8B-B14F-4D97-AF65-F5344CB8AC3E}">
        <p14:creationId xmlns:p14="http://schemas.microsoft.com/office/powerpoint/2010/main" val="365972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ibrary.oapen.org/handle/20.500.12657/22489"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ibrary.oapen.org/handle/20.500.12657/22489"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ibrary.oapen.org/handle/20.500.12657/22489"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kqed.org/mindshift/53701/what-students-gain-from-learning-ethics-in-school"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media-1.carnegiecouncil.org/cceia/Norms-Morals-and-Ethics-Worksheet_2023-03-03-053240_lmlv.pdf?_gl=1*16ajg7x*_ga*MTkzMTAxMjU1Mi4xNzAzMTc2ODY3*_ga_HPWZTWG5X8*MTcwMzE3Njg2Ni4xLjAuMTcwMzE3Njg3MC41Ni4wLjA." TargetMode="External"/><Relationship Id="rId4" Type="http://schemas.openxmlformats.org/officeDocument/2006/relationships/hyperlink" Target="https://www.britannica.com/topic/ethics-philosophy"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frontiersin.org/articles/10.3389/fpsyg.2022.824485/ful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Take time (5-15 minutes) to discussion how students understand professionalism</a:t>
            </a:r>
          </a:p>
          <a:p>
            <a:endParaRPr lang="en-US" dirty="0"/>
          </a:p>
          <a:p>
            <a:r>
              <a:rPr lang="en-US" dirty="0"/>
              <a:t>Oxford Languages is Oxford Dictionary but they changed their name</a:t>
            </a:r>
          </a:p>
        </p:txBody>
      </p:sp>
      <p:sp>
        <p:nvSpPr>
          <p:cNvPr id="4" name="Slide Number Placeholder 3"/>
          <p:cNvSpPr>
            <a:spLocks noGrp="1"/>
          </p:cNvSpPr>
          <p:nvPr>
            <p:ph type="sldNum" sz="quarter" idx="5"/>
          </p:nvPr>
        </p:nvSpPr>
        <p:spPr/>
        <p:txBody>
          <a:bodyPr/>
          <a:lstStyle/>
          <a:p>
            <a:fld id="{62F93556-3EFF-4000-93F0-0B29EE2D1B0D}" type="slidenum">
              <a:rPr lang="en-US" smtClean="0"/>
              <a:t>3</a:t>
            </a:fld>
            <a:endParaRPr lang="en-US" dirty="0"/>
          </a:p>
        </p:txBody>
      </p:sp>
    </p:spTree>
    <p:extLst>
      <p:ext uri="{BB962C8B-B14F-4D97-AF65-F5344CB8AC3E}">
        <p14:creationId xmlns:p14="http://schemas.microsoft.com/office/powerpoint/2010/main" val="3005381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Time Permitting, go through a framework and relate it to ethics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The Ethics of Cybersecurity (oapen.org)</a:t>
            </a:r>
            <a:r>
              <a:rPr lang="en-US" dirty="0"/>
              <a:t> (Open-Access Book)</a:t>
            </a:r>
          </a:p>
          <a:p>
            <a:endParaRPr lang="en-US" dirty="0"/>
          </a:p>
        </p:txBody>
      </p:sp>
      <p:sp>
        <p:nvSpPr>
          <p:cNvPr id="4" name="Slide Number Placeholder 3"/>
          <p:cNvSpPr>
            <a:spLocks noGrp="1"/>
          </p:cNvSpPr>
          <p:nvPr>
            <p:ph type="sldNum" sz="quarter" idx="5"/>
          </p:nvPr>
        </p:nvSpPr>
        <p:spPr/>
        <p:txBody>
          <a:bodyPr/>
          <a:lstStyle/>
          <a:p>
            <a:fld id="{62F93556-3EFF-4000-93F0-0B29EE2D1B0D}" type="slidenum">
              <a:rPr lang="en-US" smtClean="0"/>
              <a:t>13</a:t>
            </a:fld>
            <a:endParaRPr lang="en-US" dirty="0"/>
          </a:p>
        </p:txBody>
      </p:sp>
    </p:spTree>
    <p:extLst>
      <p:ext uri="{BB962C8B-B14F-4D97-AF65-F5344CB8AC3E}">
        <p14:creationId xmlns:p14="http://schemas.microsoft.com/office/powerpoint/2010/main" val="203002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The Ethics of Cybersecurity (oapen.org)</a:t>
            </a:r>
            <a:r>
              <a:rPr lang="en-US" dirty="0"/>
              <a:t> (Open-Access Book)</a:t>
            </a:r>
          </a:p>
        </p:txBody>
      </p:sp>
      <p:sp>
        <p:nvSpPr>
          <p:cNvPr id="4" name="Slide Number Placeholder 3"/>
          <p:cNvSpPr>
            <a:spLocks noGrp="1"/>
          </p:cNvSpPr>
          <p:nvPr>
            <p:ph type="sldNum" sz="quarter" idx="5"/>
          </p:nvPr>
        </p:nvSpPr>
        <p:spPr/>
        <p:txBody>
          <a:bodyPr/>
          <a:lstStyle/>
          <a:p>
            <a:fld id="{62F93556-3EFF-4000-93F0-0B29EE2D1B0D}" type="slidenum">
              <a:rPr lang="en-US" smtClean="0"/>
              <a:t>14</a:t>
            </a:fld>
            <a:endParaRPr lang="en-US" dirty="0"/>
          </a:p>
        </p:txBody>
      </p:sp>
    </p:spTree>
    <p:extLst>
      <p:ext uri="{BB962C8B-B14F-4D97-AF65-F5344CB8AC3E}">
        <p14:creationId xmlns:p14="http://schemas.microsoft.com/office/powerpoint/2010/main" val="1897702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You can have them discuss this out loud or not, entirely up to you</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The Ethics of Cybersecurity (oapen.org)</a:t>
            </a:r>
            <a:r>
              <a:rPr lang="en-US" dirty="0"/>
              <a:t> (15.1.2 Dilemmas of Cybersecurity Service Providers)</a:t>
            </a:r>
          </a:p>
          <a:p>
            <a:endParaRPr lang="en-US" dirty="0"/>
          </a:p>
        </p:txBody>
      </p:sp>
      <p:sp>
        <p:nvSpPr>
          <p:cNvPr id="4" name="Slide Number Placeholder 3"/>
          <p:cNvSpPr>
            <a:spLocks noGrp="1"/>
          </p:cNvSpPr>
          <p:nvPr>
            <p:ph type="sldNum" sz="quarter" idx="5"/>
          </p:nvPr>
        </p:nvSpPr>
        <p:spPr/>
        <p:txBody>
          <a:bodyPr/>
          <a:lstStyle/>
          <a:p>
            <a:fld id="{62F93556-3EFF-4000-93F0-0B29EE2D1B0D}" type="slidenum">
              <a:rPr lang="en-US" smtClean="0"/>
              <a:t>15</a:t>
            </a:fld>
            <a:endParaRPr lang="en-US" dirty="0"/>
          </a:p>
        </p:txBody>
      </p:sp>
    </p:spTree>
    <p:extLst>
      <p:ext uri="{BB962C8B-B14F-4D97-AF65-F5344CB8AC3E}">
        <p14:creationId xmlns:p14="http://schemas.microsoft.com/office/powerpoint/2010/main" val="415462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a:t>
            </a:r>
          </a:p>
        </p:txBody>
      </p:sp>
      <p:sp>
        <p:nvSpPr>
          <p:cNvPr id="4" name="Slide Number Placeholder 3"/>
          <p:cNvSpPr>
            <a:spLocks noGrp="1"/>
          </p:cNvSpPr>
          <p:nvPr>
            <p:ph type="sldNum" sz="quarter" idx="5"/>
          </p:nvPr>
        </p:nvSpPr>
        <p:spPr/>
        <p:txBody>
          <a:bodyPr/>
          <a:lstStyle/>
          <a:p>
            <a:fld id="{62F93556-3EFF-4000-93F0-0B29EE2D1B0D}" type="slidenum">
              <a:rPr lang="en-US" smtClean="0"/>
              <a:t>16</a:t>
            </a:fld>
            <a:endParaRPr lang="en-US" dirty="0"/>
          </a:p>
        </p:txBody>
      </p:sp>
    </p:spTree>
    <p:extLst>
      <p:ext uri="{BB962C8B-B14F-4D97-AF65-F5344CB8AC3E}">
        <p14:creationId xmlns:p14="http://schemas.microsoft.com/office/powerpoint/2010/main" val="2660064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Have students write out notes as well as discussing other skills. Facilitate and encourage discussions on the matter. Relate how their school life is building skills for their professional life. Allow them to talk about their own experiences</a:t>
            </a:r>
          </a:p>
          <a:p>
            <a:endParaRPr lang="en-US" dirty="0"/>
          </a:p>
          <a:p>
            <a:r>
              <a:rPr lang="en-US" dirty="0"/>
              <a:t>Source: Montreat’s 7 ELS &amp; Professionalism &amp; Ethics Course</a:t>
            </a:r>
          </a:p>
        </p:txBody>
      </p:sp>
      <p:sp>
        <p:nvSpPr>
          <p:cNvPr id="4" name="Slide Number Placeholder 3"/>
          <p:cNvSpPr>
            <a:spLocks noGrp="1"/>
          </p:cNvSpPr>
          <p:nvPr>
            <p:ph type="sldNum" sz="quarter" idx="5"/>
          </p:nvPr>
        </p:nvSpPr>
        <p:spPr/>
        <p:txBody>
          <a:bodyPr/>
          <a:lstStyle/>
          <a:p>
            <a:fld id="{62F93556-3EFF-4000-93F0-0B29EE2D1B0D}" type="slidenum">
              <a:rPr lang="en-US" smtClean="0"/>
              <a:t>5</a:t>
            </a:fld>
            <a:endParaRPr lang="en-US" dirty="0"/>
          </a:p>
        </p:txBody>
      </p:sp>
    </p:spTree>
    <p:extLst>
      <p:ext uri="{BB962C8B-B14F-4D97-AF65-F5344CB8AC3E}">
        <p14:creationId xmlns:p14="http://schemas.microsoft.com/office/powerpoint/2010/main" val="237915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Refer to Thrive Center Attire Document, share with students as well as other resources from the Thrive center on professional dress and reading/understanding the room/situation</a:t>
            </a:r>
          </a:p>
          <a:p>
            <a:endParaRPr lang="en-US" dirty="0"/>
          </a:p>
          <a:p>
            <a:r>
              <a:rPr lang="en-US" dirty="0"/>
              <a:t>Source: Thrive Center</a:t>
            </a:r>
          </a:p>
        </p:txBody>
      </p:sp>
      <p:sp>
        <p:nvSpPr>
          <p:cNvPr id="4" name="Slide Number Placeholder 3"/>
          <p:cNvSpPr>
            <a:spLocks noGrp="1"/>
          </p:cNvSpPr>
          <p:nvPr>
            <p:ph type="sldNum" sz="quarter" idx="5"/>
          </p:nvPr>
        </p:nvSpPr>
        <p:spPr/>
        <p:txBody>
          <a:bodyPr/>
          <a:lstStyle/>
          <a:p>
            <a:fld id="{62F93556-3EFF-4000-93F0-0B29EE2D1B0D}" type="slidenum">
              <a:rPr lang="en-US" smtClean="0"/>
              <a:t>6</a:t>
            </a:fld>
            <a:endParaRPr lang="en-US" dirty="0"/>
          </a:p>
        </p:txBody>
      </p:sp>
    </p:spTree>
    <p:extLst>
      <p:ext uri="{BB962C8B-B14F-4D97-AF65-F5344CB8AC3E}">
        <p14:creationId xmlns:p14="http://schemas.microsoft.com/office/powerpoint/2010/main" val="2999010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Modify this to meet the needs and time constraints of the workshop</a:t>
            </a:r>
          </a:p>
        </p:txBody>
      </p:sp>
      <p:sp>
        <p:nvSpPr>
          <p:cNvPr id="4" name="Slide Number Placeholder 3"/>
          <p:cNvSpPr>
            <a:spLocks noGrp="1"/>
          </p:cNvSpPr>
          <p:nvPr>
            <p:ph type="sldNum" sz="quarter" idx="5"/>
          </p:nvPr>
        </p:nvSpPr>
        <p:spPr/>
        <p:txBody>
          <a:bodyPr/>
          <a:lstStyle/>
          <a:p>
            <a:fld id="{62F93556-3EFF-4000-93F0-0B29EE2D1B0D}" type="slidenum">
              <a:rPr lang="en-US" smtClean="0"/>
              <a:t>7</a:t>
            </a:fld>
            <a:endParaRPr lang="en-US" dirty="0"/>
          </a:p>
        </p:txBody>
      </p:sp>
    </p:spTree>
    <p:extLst>
      <p:ext uri="{BB962C8B-B14F-4D97-AF65-F5344CB8AC3E}">
        <p14:creationId xmlns:p14="http://schemas.microsoft.com/office/powerpoint/2010/main" val="403152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take time to review professionalism if needed or take time to begin to discuss how they relate to ethics</a:t>
            </a:r>
          </a:p>
        </p:txBody>
      </p:sp>
      <p:sp>
        <p:nvSpPr>
          <p:cNvPr id="4" name="Slide Number Placeholder 3"/>
          <p:cNvSpPr>
            <a:spLocks noGrp="1"/>
          </p:cNvSpPr>
          <p:nvPr>
            <p:ph type="sldNum" sz="quarter" idx="5"/>
          </p:nvPr>
        </p:nvSpPr>
        <p:spPr/>
        <p:txBody>
          <a:bodyPr/>
          <a:lstStyle/>
          <a:p>
            <a:fld id="{62F93556-3EFF-4000-93F0-0B29EE2D1B0D}" type="slidenum">
              <a:rPr lang="en-US" smtClean="0"/>
              <a:t>8</a:t>
            </a:fld>
            <a:endParaRPr lang="en-US" dirty="0"/>
          </a:p>
        </p:txBody>
      </p:sp>
    </p:spTree>
    <p:extLst>
      <p:ext uri="{BB962C8B-B14F-4D97-AF65-F5344CB8AC3E}">
        <p14:creationId xmlns:p14="http://schemas.microsoft.com/office/powerpoint/2010/main" val="1351299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use the additional worksheet here from Carnegie Council, it will require a laptop for additional research</a:t>
            </a:r>
          </a:p>
          <a:p>
            <a:endParaRPr lang="en-US" dirty="0"/>
          </a:p>
          <a:p>
            <a:r>
              <a:rPr lang="en-US" dirty="0"/>
              <a:t>Source: </a:t>
            </a:r>
            <a:r>
              <a:rPr lang="en-US" dirty="0">
                <a:hlinkClick r:id="rId3"/>
              </a:rPr>
              <a:t>What Students Gain From Learning Ethics in School | KQED</a:t>
            </a:r>
            <a:endParaRPr lang="en-US" dirty="0"/>
          </a:p>
          <a:p>
            <a:r>
              <a:rPr lang="en-US" dirty="0">
                <a:hlinkClick r:id="rId4"/>
              </a:rPr>
              <a:t>Ethics | Definition, History, Examples, Types, Philosophy, &amp; Facts | Britannica</a:t>
            </a:r>
            <a:endParaRPr lang="en-US" dirty="0"/>
          </a:p>
          <a:p>
            <a:r>
              <a:rPr lang="en-US" dirty="0">
                <a:hlinkClick r:id="rId5"/>
              </a:rPr>
              <a:t>Norms-Morals-and-Ethics-Worksheet_2023-03-03-053240_lmlv.pdf (carnegiecouncil.org)</a:t>
            </a:r>
            <a:endParaRPr lang="en-US" dirty="0"/>
          </a:p>
        </p:txBody>
      </p:sp>
      <p:sp>
        <p:nvSpPr>
          <p:cNvPr id="4" name="Slide Number Placeholder 3"/>
          <p:cNvSpPr>
            <a:spLocks noGrp="1"/>
          </p:cNvSpPr>
          <p:nvPr>
            <p:ph type="sldNum" sz="quarter" idx="5"/>
          </p:nvPr>
        </p:nvSpPr>
        <p:spPr/>
        <p:txBody>
          <a:bodyPr/>
          <a:lstStyle/>
          <a:p>
            <a:fld id="{62F93556-3EFF-4000-93F0-0B29EE2D1B0D}" type="slidenum">
              <a:rPr lang="en-US" smtClean="0"/>
              <a:t>9</a:t>
            </a:fld>
            <a:endParaRPr lang="en-US" dirty="0"/>
          </a:p>
        </p:txBody>
      </p:sp>
    </p:spTree>
    <p:extLst>
      <p:ext uri="{BB962C8B-B14F-4D97-AF65-F5344CB8AC3E}">
        <p14:creationId xmlns:p14="http://schemas.microsoft.com/office/powerpoint/2010/main" val="810351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a:t>
            </a:r>
          </a:p>
        </p:txBody>
      </p:sp>
      <p:sp>
        <p:nvSpPr>
          <p:cNvPr id="4" name="Slide Number Placeholder 3"/>
          <p:cNvSpPr>
            <a:spLocks noGrp="1"/>
          </p:cNvSpPr>
          <p:nvPr>
            <p:ph type="sldNum" sz="quarter" idx="5"/>
          </p:nvPr>
        </p:nvSpPr>
        <p:spPr/>
        <p:txBody>
          <a:bodyPr/>
          <a:lstStyle/>
          <a:p>
            <a:fld id="{62F93556-3EFF-4000-93F0-0B29EE2D1B0D}" type="slidenum">
              <a:rPr lang="en-US" smtClean="0"/>
              <a:t>10</a:t>
            </a:fld>
            <a:endParaRPr lang="en-US" dirty="0"/>
          </a:p>
        </p:txBody>
      </p:sp>
    </p:spTree>
    <p:extLst>
      <p:ext uri="{BB962C8B-B14F-4D97-AF65-F5344CB8AC3E}">
        <p14:creationId xmlns:p14="http://schemas.microsoft.com/office/powerpoint/2010/main" val="12024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break into teams to research some standards and report back</a:t>
            </a:r>
          </a:p>
        </p:txBody>
      </p:sp>
      <p:sp>
        <p:nvSpPr>
          <p:cNvPr id="4" name="Slide Number Placeholder 3"/>
          <p:cNvSpPr>
            <a:spLocks noGrp="1"/>
          </p:cNvSpPr>
          <p:nvPr>
            <p:ph type="sldNum" sz="quarter" idx="5"/>
          </p:nvPr>
        </p:nvSpPr>
        <p:spPr/>
        <p:txBody>
          <a:bodyPr/>
          <a:lstStyle/>
          <a:p>
            <a:fld id="{62F93556-3EFF-4000-93F0-0B29EE2D1B0D}" type="slidenum">
              <a:rPr lang="en-US" smtClean="0"/>
              <a:t>11</a:t>
            </a:fld>
            <a:endParaRPr lang="en-US" dirty="0"/>
          </a:p>
        </p:txBody>
      </p:sp>
    </p:spTree>
    <p:extLst>
      <p:ext uri="{BB962C8B-B14F-4D97-AF65-F5344CB8AC3E}">
        <p14:creationId xmlns:p14="http://schemas.microsoft.com/office/powerpoint/2010/main" val="3650917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Have students understand that ethics don’t always have to be good, so bad ethics can cause conflict, but resolution is dependent on the practices of good ethics.</a:t>
            </a:r>
          </a:p>
          <a:p>
            <a:endParaRPr lang="en-US" dirty="0"/>
          </a:p>
          <a:p>
            <a:r>
              <a:rPr lang="en-US" dirty="0"/>
              <a:t>Source: </a:t>
            </a:r>
            <a:r>
              <a:rPr lang="en-US" dirty="0">
                <a:hlinkClick r:id="rId3"/>
              </a:rPr>
              <a:t>Frontiers | Ethical Conflict and Knowledge Hiding in Teams: Moderating Role of Workplace Friendship in Education Sector (frontiersin.org)</a:t>
            </a:r>
            <a:r>
              <a:rPr lang="en-US" dirty="0"/>
              <a:t> (Golden Rule was modified from this)</a:t>
            </a:r>
          </a:p>
        </p:txBody>
      </p:sp>
      <p:sp>
        <p:nvSpPr>
          <p:cNvPr id="4" name="Slide Number Placeholder 3"/>
          <p:cNvSpPr>
            <a:spLocks noGrp="1"/>
          </p:cNvSpPr>
          <p:nvPr>
            <p:ph type="sldNum" sz="quarter" idx="5"/>
          </p:nvPr>
        </p:nvSpPr>
        <p:spPr/>
        <p:txBody>
          <a:bodyPr/>
          <a:lstStyle/>
          <a:p>
            <a:fld id="{62F93556-3EFF-4000-93F0-0B29EE2D1B0D}" type="slidenum">
              <a:rPr lang="en-US" smtClean="0"/>
              <a:t>12</a:t>
            </a:fld>
            <a:endParaRPr lang="en-US" dirty="0"/>
          </a:p>
        </p:txBody>
      </p:sp>
    </p:spTree>
    <p:extLst>
      <p:ext uri="{BB962C8B-B14F-4D97-AF65-F5344CB8AC3E}">
        <p14:creationId xmlns:p14="http://schemas.microsoft.com/office/powerpoint/2010/main" val="420725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62B5-8912-C331-5F2C-73907E7D06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5FD3DE-DB85-C9A4-591C-3A5F91F2BF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917888-E284-F25A-4A96-73A395D99D09}"/>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5" name="Footer Placeholder 4">
            <a:extLst>
              <a:ext uri="{FF2B5EF4-FFF2-40B4-BE49-F238E27FC236}">
                <a16:creationId xmlns:a16="http://schemas.microsoft.com/office/drawing/2014/main" id="{6DDDB334-8ED1-49A6-F0C0-89BD330AF7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E825E6-8B08-490F-550E-831210C91044}"/>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180121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56E25-B2F4-748B-D01F-EE235DE86B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2E4A40-3A27-1D6C-2CF9-615933AC58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FAB5D7-D372-4535-1A9D-36F4FCCEE851}"/>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5" name="Footer Placeholder 4">
            <a:extLst>
              <a:ext uri="{FF2B5EF4-FFF2-40B4-BE49-F238E27FC236}">
                <a16:creationId xmlns:a16="http://schemas.microsoft.com/office/drawing/2014/main" id="{2AA33B13-2743-213F-93C2-77DAF696FF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7EDDCC-EC33-42FA-0422-AE364D6E3D46}"/>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375705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62095-8AEA-1469-6422-2BDA0F79D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862252-A4B6-A9D9-6F98-ABCF3788CB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04B17-BAF3-C4AE-5158-78AFCACA6943}"/>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5" name="Footer Placeholder 4">
            <a:extLst>
              <a:ext uri="{FF2B5EF4-FFF2-40B4-BE49-F238E27FC236}">
                <a16:creationId xmlns:a16="http://schemas.microsoft.com/office/drawing/2014/main" id="{6D020E97-D6C3-3401-8289-688912ECC0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6AABB8-0176-A7BD-FDBE-FD13B7A7532D}"/>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349080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F313-70F1-4270-5037-E8B152FA1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C05382-901D-BED5-133F-A13FD244DE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90550-FFD4-D333-790A-30F274D4A560}"/>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5" name="Footer Placeholder 4">
            <a:extLst>
              <a:ext uri="{FF2B5EF4-FFF2-40B4-BE49-F238E27FC236}">
                <a16:creationId xmlns:a16="http://schemas.microsoft.com/office/drawing/2014/main" id="{DD9C238D-8E75-46DA-7CE8-9729A6DA77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56A390-B7D7-2F09-0E0E-BCB928E5A39A}"/>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122173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577AD-65CA-F672-0465-2EBD68DC9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58C4ED-207A-728C-7889-649428CC3C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690F0C-5B10-357F-7D55-3AE760A93FB3}"/>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5" name="Footer Placeholder 4">
            <a:extLst>
              <a:ext uri="{FF2B5EF4-FFF2-40B4-BE49-F238E27FC236}">
                <a16:creationId xmlns:a16="http://schemas.microsoft.com/office/drawing/2014/main" id="{045182D0-F6BA-3F08-FE33-95A704B955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94D996-1783-A61D-07F7-83A936FE109B}"/>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121161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9E379-B480-5A82-4C3A-20667744C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280C5D-1050-60B3-1B4D-E25B433291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4AA1B6-3182-2D51-ED0D-C58EEA4A9C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18AED6-B6C4-899D-8C44-5B26280B0542}"/>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6" name="Footer Placeholder 5">
            <a:extLst>
              <a:ext uri="{FF2B5EF4-FFF2-40B4-BE49-F238E27FC236}">
                <a16:creationId xmlns:a16="http://schemas.microsoft.com/office/drawing/2014/main" id="{D3BE9CDA-D751-60FD-4B81-D909B7A590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27D4DD-47BA-DB5B-413C-277915031196}"/>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295963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AF080-3AFE-B10C-413D-780B0B74AF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C541C7-30D8-7C77-10DB-D25619F36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657DD5-2302-103C-4E21-340B7A6A24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31DB76-A495-0EC5-708A-B5D871565F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64CEF0-2E99-FBA3-4D07-2CF6DC21E9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9901C7-223A-CE4A-4759-AC5DE3785596}"/>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8" name="Footer Placeholder 7">
            <a:extLst>
              <a:ext uri="{FF2B5EF4-FFF2-40B4-BE49-F238E27FC236}">
                <a16:creationId xmlns:a16="http://schemas.microsoft.com/office/drawing/2014/main" id="{F0E221ED-0537-DBF4-9B8B-5676550D1E7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136FEE4-D6C7-0F1B-EB8F-53B7CF54B315}"/>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299045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0013-E666-14EA-C20E-E63041DA54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E4FF2-C524-72BC-7AF3-3D4C0DA66E9D}"/>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4" name="Footer Placeholder 3">
            <a:extLst>
              <a:ext uri="{FF2B5EF4-FFF2-40B4-BE49-F238E27FC236}">
                <a16:creationId xmlns:a16="http://schemas.microsoft.com/office/drawing/2014/main" id="{83126A2D-8FC9-1B5A-BE77-DAF8519FAD9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96862C5-4002-3B49-C1CF-3E1BE1440CB1}"/>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253872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8D5037-9531-1800-BD0F-BFDB6A35994A}"/>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3" name="Footer Placeholder 2">
            <a:extLst>
              <a:ext uri="{FF2B5EF4-FFF2-40B4-BE49-F238E27FC236}">
                <a16:creationId xmlns:a16="http://schemas.microsoft.com/office/drawing/2014/main" id="{DBEFECD7-57E5-2DA9-1F04-9995FA62C6B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589EA28-2728-8422-8F9D-8A0AEC6F3FB4}"/>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212729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03397-6FD5-021B-FA2E-AB46660ED2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FDF375-2988-8B02-7087-2344A629F9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EC1661-D378-034D-6D90-071A0ACD2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C74C90-F432-C0FF-EFB5-252B2F94109C}"/>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6" name="Footer Placeholder 5">
            <a:extLst>
              <a:ext uri="{FF2B5EF4-FFF2-40B4-BE49-F238E27FC236}">
                <a16:creationId xmlns:a16="http://schemas.microsoft.com/office/drawing/2014/main" id="{24837C8C-BEEE-463F-39DD-966F44D829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0BEBDD-A6FB-34B8-191C-FF479A27AA1E}"/>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230442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55186-4C9D-4455-C4EE-8317484B0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AB884E-B9AD-0B70-D393-6D26E4506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04B3230-178A-3240-CA97-8A80D6380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669F69-7B59-CDC2-3D90-1B9FE635B9ED}"/>
              </a:ext>
            </a:extLst>
          </p:cNvPr>
          <p:cNvSpPr>
            <a:spLocks noGrp="1"/>
          </p:cNvSpPr>
          <p:nvPr>
            <p:ph type="dt" sz="half" idx="10"/>
          </p:nvPr>
        </p:nvSpPr>
        <p:spPr/>
        <p:txBody>
          <a:bodyPr/>
          <a:lstStyle/>
          <a:p>
            <a:fld id="{B30DCBB7-DDE8-4DFE-BCFE-213ADA7296CC}" type="datetimeFigureOut">
              <a:rPr lang="en-US" smtClean="0"/>
              <a:t>4/11/2024</a:t>
            </a:fld>
            <a:endParaRPr lang="en-US" dirty="0"/>
          </a:p>
        </p:txBody>
      </p:sp>
      <p:sp>
        <p:nvSpPr>
          <p:cNvPr id="6" name="Footer Placeholder 5">
            <a:extLst>
              <a:ext uri="{FF2B5EF4-FFF2-40B4-BE49-F238E27FC236}">
                <a16:creationId xmlns:a16="http://schemas.microsoft.com/office/drawing/2014/main" id="{90EE11CD-E750-B442-2C84-DC914CC246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9CABAB-62A5-EB34-40E3-049F4787D09F}"/>
              </a:ext>
            </a:extLst>
          </p:cNvPr>
          <p:cNvSpPr>
            <a:spLocks noGrp="1"/>
          </p:cNvSpPr>
          <p:nvPr>
            <p:ph type="sldNum" sz="quarter" idx="12"/>
          </p:nvPr>
        </p:nvSpPr>
        <p:spPr/>
        <p:txBody>
          <a:bodyPr/>
          <a:lstStyle/>
          <a:p>
            <a:fld id="{0E63BE3B-A22E-4052-94BF-FDFDDEC06C7C}" type="slidenum">
              <a:rPr lang="en-US" smtClean="0"/>
              <a:t>‹#›</a:t>
            </a:fld>
            <a:endParaRPr lang="en-US" dirty="0"/>
          </a:p>
        </p:txBody>
      </p:sp>
    </p:spTree>
    <p:extLst>
      <p:ext uri="{BB962C8B-B14F-4D97-AF65-F5344CB8AC3E}">
        <p14:creationId xmlns:p14="http://schemas.microsoft.com/office/powerpoint/2010/main" val="419311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5CE46F-86B3-8CF7-0FBE-73EF0D098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B70728-5D01-98F9-F153-800E0076C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F478D-9D9D-BD51-E276-B3B6984A8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DCBB7-DDE8-4DFE-BCFE-213ADA7296CC}" type="datetimeFigureOut">
              <a:rPr lang="en-US" smtClean="0"/>
              <a:t>4/11/2024</a:t>
            </a:fld>
            <a:endParaRPr lang="en-US" dirty="0"/>
          </a:p>
        </p:txBody>
      </p:sp>
      <p:sp>
        <p:nvSpPr>
          <p:cNvPr id="5" name="Footer Placeholder 4">
            <a:extLst>
              <a:ext uri="{FF2B5EF4-FFF2-40B4-BE49-F238E27FC236}">
                <a16:creationId xmlns:a16="http://schemas.microsoft.com/office/drawing/2014/main" id="{BC31954E-8E76-B8E8-6A42-5EFB2865CC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0D0F0C5-B18C-7BC0-1837-86373169A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3BE3B-A22E-4052-94BF-FDFDDEC06C7C}" type="slidenum">
              <a:rPr lang="en-US" smtClean="0"/>
              <a:t>‹#›</a:t>
            </a:fld>
            <a:endParaRPr lang="en-US" dirty="0"/>
          </a:p>
        </p:txBody>
      </p:sp>
    </p:spTree>
    <p:extLst>
      <p:ext uri="{BB962C8B-B14F-4D97-AF65-F5344CB8AC3E}">
        <p14:creationId xmlns:p14="http://schemas.microsoft.com/office/powerpoint/2010/main" val="120169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2793-CBC7-481A-ABEC-8D55DDAD81F6}"/>
              </a:ext>
            </a:extLst>
          </p:cNvPr>
          <p:cNvSpPr>
            <a:spLocks noGrp="1"/>
          </p:cNvSpPr>
          <p:nvPr>
            <p:ph type="ctrTitle"/>
          </p:nvPr>
        </p:nvSpPr>
        <p:spPr/>
        <p:txBody>
          <a:bodyPr/>
          <a:lstStyle/>
          <a:p>
            <a:r>
              <a:rPr lang="en-US" dirty="0"/>
              <a:t>Cybersecurity: Professionalism &amp; Ethics</a:t>
            </a:r>
          </a:p>
        </p:txBody>
      </p:sp>
      <p:sp>
        <p:nvSpPr>
          <p:cNvPr id="3" name="Subtitle 2">
            <a:extLst>
              <a:ext uri="{FF2B5EF4-FFF2-40B4-BE49-F238E27FC236}">
                <a16:creationId xmlns:a16="http://schemas.microsoft.com/office/drawing/2014/main" id="{10EF18D7-2AED-92AC-B189-F677845FD2DF}"/>
              </a:ext>
            </a:extLst>
          </p:cNvPr>
          <p:cNvSpPr>
            <a:spLocks noGrp="1"/>
          </p:cNvSpPr>
          <p:nvPr>
            <p:ph type="subTitle" idx="1"/>
          </p:nvPr>
        </p:nvSpPr>
        <p:spPr/>
        <p:txBody>
          <a:bodyPr/>
          <a:lstStyle/>
          <a:p>
            <a:endParaRPr lang="en-US" dirty="0"/>
          </a:p>
        </p:txBody>
      </p:sp>
      <p:sp>
        <p:nvSpPr>
          <p:cNvPr id="4" name="TextBox 3">
            <a:extLst>
              <a:ext uri="{FF2B5EF4-FFF2-40B4-BE49-F238E27FC236}">
                <a16:creationId xmlns:a16="http://schemas.microsoft.com/office/drawing/2014/main" id="{FF2537C5-72BE-AD49-D75B-80227B874C68}"/>
              </a:ext>
            </a:extLst>
          </p:cNvPr>
          <p:cNvSpPr txBox="1"/>
          <p:nvPr/>
        </p:nvSpPr>
        <p:spPr>
          <a:xfrm>
            <a:off x="576943" y="6207089"/>
            <a:ext cx="10091057" cy="461665"/>
          </a:xfrm>
          <a:prstGeom prst="rect">
            <a:avLst/>
          </a:prstGeom>
          <a:noFill/>
        </p:spPr>
        <p:txBody>
          <a:bodyPr wrap="square" rtlCol="0">
            <a:spAutoFit/>
          </a:bodyPr>
          <a:lstStyle/>
          <a:p>
            <a:r>
              <a:rPr lang="en-US" sz="1200" b="1" dirty="0">
                <a:effectLst/>
                <a:latin typeface="Times New Roman" panose="02020603050405020304" pitchFamily="18" charset="0"/>
                <a:ea typeface="Calibri" panose="020F0502020204030204" pitchFamily="34" charset="0"/>
              </a:rPr>
              <a:t>This Careers Preparation National Center product was funded by a National Centers of Academic Excellence in Cybersecurity grant (H98230-22-1-0329), which is part of the National Security Agency.</a:t>
            </a:r>
            <a:endParaRPr lang="en-US" sz="1200" dirty="0"/>
          </a:p>
        </p:txBody>
      </p:sp>
      <p:pic>
        <p:nvPicPr>
          <p:cNvPr id="5" name="Picture 4">
            <a:extLst>
              <a:ext uri="{FF2B5EF4-FFF2-40B4-BE49-F238E27FC236}">
                <a16:creationId xmlns:a16="http://schemas.microsoft.com/office/drawing/2014/main" id="{3A6C1D46-C4DC-D653-B6DB-B8842DD6BD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9185" y="5169624"/>
            <a:ext cx="1842815" cy="1688376"/>
          </a:xfrm>
          <a:prstGeom prst="rect">
            <a:avLst/>
          </a:prstGeom>
        </p:spPr>
      </p:pic>
    </p:spTree>
    <p:extLst>
      <p:ext uri="{BB962C8B-B14F-4D97-AF65-F5344CB8AC3E}">
        <p14:creationId xmlns:p14="http://schemas.microsoft.com/office/powerpoint/2010/main" val="395803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F28C-FBF5-618F-991F-74A36E8C3D96}"/>
              </a:ext>
            </a:extLst>
          </p:cNvPr>
          <p:cNvSpPr>
            <a:spLocks noGrp="1"/>
          </p:cNvSpPr>
          <p:nvPr>
            <p:ph type="title"/>
          </p:nvPr>
        </p:nvSpPr>
        <p:spPr/>
        <p:txBody>
          <a:bodyPr/>
          <a:lstStyle/>
          <a:p>
            <a:r>
              <a:rPr lang="en-US"/>
              <a:t>Does Ethics </a:t>
            </a:r>
            <a:r>
              <a:rPr lang="en-US" dirty="0"/>
              <a:t>Have A Look?</a:t>
            </a:r>
          </a:p>
        </p:txBody>
      </p:sp>
      <p:sp>
        <p:nvSpPr>
          <p:cNvPr id="3" name="Content Placeholder 2">
            <a:extLst>
              <a:ext uri="{FF2B5EF4-FFF2-40B4-BE49-F238E27FC236}">
                <a16:creationId xmlns:a16="http://schemas.microsoft.com/office/drawing/2014/main" id="{514165BF-0629-32C0-A8D5-ACDB7BE3E08C}"/>
              </a:ext>
            </a:extLst>
          </p:cNvPr>
          <p:cNvSpPr>
            <a:spLocks noGrp="1"/>
          </p:cNvSpPr>
          <p:nvPr>
            <p:ph idx="1"/>
          </p:nvPr>
        </p:nvSpPr>
        <p:spPr/>
        <p:txBody>
          <a:bodyPr>
            <a:normAutofit fontScale="92500" lnSpcReduction="10000"/>
          </a:bodyPr>
          <a:lstStyle/>
          <a:p>
            <a:r>
              <a:rPr lang="en-US" dirty="0"/>
              <a:t>Yes, YOU!</a:t>
            </a:r>
          </a:p>
          <a:p>
            <a:r>
              <a:rPr lang="en-US" dirty="0"/>
              <a:t>More broadly, look around, is there anyone who you look up to?</a:t>
            </a:r>
          </a:p>
          <a:p>
            <a:pPr lvl="1"/>
            <a:r>
              <a:rPr lang="en-US" dirty="0"/>
              <a:t>What do they display that causes you to look up to them?</a:t>
            </a:r>
          </a:p>
          <a:p>
            <a:pPr lvl="1"/>
            <a:r>
              <a:rPr lang="en-US" dirty="0"/>
              <a:t>What skills have you developed because of them?</a:t>
            </a:r>
          </a:p>
          <a:p>
            <a:r>
              <a:rPr lang="en-US" dirty="0"/>
              <a:t>Ethics includes:</a:t>
            </a:r>
          </a:p>
          <a:p>
            <a:pPr lvl="1"/>
            <a:r>
              <a:rPr lang="en-US" dirty="0"/>
              <a:t>Honesty</a:t>
            </a:r>
          </a:p>
          <a:p>
            <a:pPr lvl="1"/>
            <a:r>
              <a:rPr lang="en-US" dirty="0"/>
              <a:t>Integrity</a:t>
            </a:r>
          </a:p>
          <a:p>
            <a:pPr lvl="1"/>
            <a:r>
              <a:rPr lang="en-US" dirty="0"/>
              <a:t>Fairness</a:t>
            </a:r>
          </a:p>
          <a:p>
            <a:pPr lvl="1"/>
            <a:r>
              <a:rPr lang="en-US" dirty="0"/>
              <a:t>Respect</a:t>
            </a:r>
          </a:p>
          <a:p>
            <a:pPr lvl="1"/>
            <a:r>
              <a:rPr lang="en-US" dirty="0"/>
              <a:t>Responsibility</a:t>
            </a:r>
          </a:p>
          <a:p>
            <a:pPr lvl="1"/>
            <a:r>
              <a:rPr lang="en-US" dirty="0"/>
              <a:t>Confidentiality</a:t>
            </a:r>
          </a:p>
          <a:p>
            <a:pPr lvl="1"/>
            <a:r>
              <a:rPr lang="en-US" dirty="0"/>
              <a:t>Stewardship</a:t>
            </a:r>
          </a:p>
        </p:txBody>
      </p:sp>
      <p:sp>
        <p:nvSpPr>
          <p:cNvPr id="4" name="Content Placeholder 2">
            <a:extLst>
              <a:ext uri="{FF2B5EF4-FFF2-40B4-BE49-F238E27FC236}">
                <a16:creationId xmlns:a16="http://schemas.microsoft.com/office/drawing/2014/main" id="{AFBCFC23-F00F-6829-EC7E-6EEE69B8A90D}"/>
              </a:ext>
            </a:extLst>
          </p:cNvPr>
          <p:cNvSpPr txBox="1">
            <a:spLocks/>
          </p:cNvSpPr>
          <p:nvPr/>
        </p:nvSpPr>
        <p:spPr>
          <a:xfrm rot="1215650">
            <a:off x="7747826" y="4352003"/>
            <a:ext cx="2969157" cy="135270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i="1" dirty="0"/>
              <a:t>Looks like some traits we’ve seen/discussed before right?</a:t>
            </a:r>
          </a:p>
        </p:txBody>
      </p:sp>
      <p:pic>
        <p:nvPicPr>
          <p:cNvPr id="5" name="Picture 4">
            <a:extLst>
              <a:ext uri="{FF2B5EF4-FFF2-40B4-BE49-F238E27FC236}">
                <a16:creationId xmlns:a16="http://schemas.microsoft.com/office/drawing/2014/main" id="{9BCE5C77-AEC5-BA31-EFF1-18CEAFF9FD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887668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54A5-3BE0-654C-89A2-061BBA78E8FB}"/>
              </a:ext>
            </a:extLst>
          </p:cNvPr>
          <p:cNvSpPr>
            <a:spLocks noGrp="1"/>
          </p:cNvSpPr>
          <p:nvPr>
            <p:ph type="title"/>
          </p:nvPr>
        </p:nvSpPr>
        <p:spPr/>
        <p:txBody>
          <a:bodyPr/>
          <a:lstStyle/>
          <a:p>
            <a:r>
              <a:rPr lang="en-US" dirty="0"/>
              <a:t>Differing Ethics</a:t>
            </a:r>
          </a:p>
        </p:txBody>
      </p:sp>
      <p:sp>
        <p:nvSpPr>
          <p:cNvPr id="3" name="Content Placeholder 2">
            <a:extLst>
              <a:ext uri="{FF2B5EF4-FFF2-40B4-BE49-F238E27FC236}">
                <a16:creationId xmlns:a16="http://schemas.microsoft.com/office/drawing/2014/main" id="{C7286960-9B1F-8ED7-ACA8-1FE9C6CD0EFB}"/>
              </a:ext>
            </a:extLst>
          </p:cNvPr>
          <p:cNvSpPr>
            <a:spLocks noGrp="1"/>
          </p:cNvSpPr>
          <p:nvPr>
            <p:ph idx="1"/>
          </p:nvPr>
        </p:nvSpPr>
        <p:spPr/>
        <p:txBody>
          <a:bodyPr/>
          <a:lstStyle/>
          <a:p>
            <a:r>
              <a:rPr lang="en-US" dirty="0"/>
              <a:t>Most fields have some overarching ethical standard:</a:t>
            </a:r>
          </a:p>
          <a:p>
            <a:pPr lvl="1"/>
            <a:r>
              <a:rPr lang="en-US" dirty="0"/>
              <a:t>Medical Ethics vs. Legal Ethics vs. Research Ethics</a:t>
            </a:r>
          </a:p>
          <a:p>
            <a:r>
              <a:rPr lang="en-US" dirty="0"/>
              <a:t>The catch us, all ethical standards point back to individual ethics</a:t>
            </a:r>
          </a:p>
          <a:p>
            <a:r>
              <a:rPr lang="en-US" dirty="0"/>
              <a:t>Individual ethics may differ</a:t>
            </a:r>
          </a:p>
          <a:p>
            <a:pPr lvl="1"/>
            <a:r>
              <a:rPr lang="en-US" dirty="0"/>
              <a:t>This can be a source of conflict</a:t>
            </a:r>
          </a:p>
          <a:p>
            <a:r>
              <a:rPr lang="en-US" dirty="0"/>
              <a:t>Remember ethics are developed through life experiences as well as societal rules</a:t>
            </a:r>
          </a:p>
          <a:p>
            <a:r>
              <a:rPr lang="en-US" dirty="0"/>
              <a:t>Differing ethics does not automatically mean conflict, as long as both parties can discuss (similar to your exercise)</a:t>
            </a:r>
          </a:p>
          <a:p>
            <a:endParaRPr lang="en-US" dirty="0"/>
          </a:p>
        </p:txBody>
      </p:sp>
      <p:pic>
        <p:nvPicPr>
          <p:cNvPr id="4" name="Picture 3">
            <a:extLst>
              <a:ext uri="{FF2B5EF4-FFF2-40B4-BE49-F238E27FC236}">
                <a16:creationId xmlns:a16="http://schemas.microsoft.com/office/drawing/2014/main" id="{983B2CFF-30FA-413C-F9F8-24C8812DDB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936953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B1670-6472-F551-C5D2-A601857F35E4}"/>
              </a:ext>
            </a:extLst>
          </p:cNvPr>
          <p:cNvSpPr>
            <a:spLocks noGrp="1"/>
          </p:cNvSpPr>
          <p:nvPr>
            <p:ph type="title"/>
          </p:nvPr>
        </p:nvSpPr>
        <p:spPr/>
        <p:txBody>
          <a:bodyPr/>
          <a:lstStyle/>
          <a:p>
            <a:r>
              <a:rPr lang="en-US" dirty="0"/>
              <a:t>Conflict (Prevention) &amp; Resolution</a:t>
            </a:r>
          </a:p>
        </p:txBody>
      </p:sp>
      <p:sp>
        <p:nvSpPr>
          <p:cNvPr id="3" name="Content Placeholder 2">
            <a:extLst>
              <a:ext uri="{FF2B5EF4-FFF2-40B4-BE49-F238E27FC236}">
                <a16:creationId xmlns:a16="http://schemas.microsoft.com/office/drawing/2014/main" id="{8FF13EB1-9DDA-E4BC-2CA9-00AEB9DA546B}"/>
              </a:ext>
            </a:extLst>
          </p:cNvPr>
          <p:cNvSpPr>
            <a:spLocks noGrp="1"/>
          </p:cNvSpPr>
          <p:nvPr>
            <p:ph idx="1"/>
          </p:nvPr>
        </p:nvSpPr>
        <p:spPr/>
        <p:txBody>
          <a:bodyPr>
            <a:normAutofit fontScale="92500" lnSpcReduction="20000"/>
          </a:bodyPr>
          <a:lstStyle/>
          <a:p>
            <a:r>
              <a:rPr lang="en-US" dirty="0"/>
              <a:t>Conflict can arise from differing ethics</a:t>
            </a:r>
          </a:p>
          <a:p>
            <a:r>
              <a:rPr lang="en-US" dirty="0"/>
              <a:t>Prevention of conflict depends on how we interact with each other and the workplace culture</a:t>
            </a:r>
          </a:p>
          <a:p>
            <a:pPr marL="0" indent="0" algn="ctr">
              <a:buNone/>
            </a:pPr>
            <a:r>
              <a:rPr lang="en-US" i="1" dirty="0"/>
              <a:t>Workplace Culture = The Workplace Environment (people, places, &amp; job duties)</a:t>
            </a:r>
          </a:p>
          <a:p>
            <a:r>
              <a:rPr lang="en-US" dirty="0"/>
              <a:t>One who is actively participating in the workplace, will have an understanding of those around them and the best way to communicate to minimize conflict</a:t>
            </a:r>
          </a:p>
          <a:p>
            <a:r>
              <a:rPr lang="en-US" dirty="0"/>
              <a:t>Prevention depends on the relationship</a:t>
            </a:r>
          </a:p>
          <a:p>
            <a:r>
              <a:rPr lang="en-US" dirty="0"/>
              <a:t>Resolution depends on the willingness to communicate and agree</a:t>
            </a:r>
          </a:p>
          <a:p>
            <a:r>
              <a:rPr lang="en-US" dirty="0"/>
              <a:t>Golden Rule: “Are you fine with the decision impacting others, if it impacts you the same way?”</a:t>
            </a:r>
          </a:p>
        </p:txBody>
      </p:sp>
      <p:pic>
        <p:nvPicPr>
          <p:cNvPr id="4" name="Picture 3">
            <a:extLst>
              <a:ext uri="{FF2B5EF4-FFF2-40B4-BE49-F238E27FC236}">
                <a16:creationId xmlns:a16="http://schemas.microsoft.com/office/drawing/2014/main" id="{5B8B3588-1211-6ED2-C0B0-A73C29696E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138375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AFD9-069D-B2D5-3D87-3E20010A493E}"/>
              </a:ext>
            </a:extLst>
          </p:cNvPr>
          <p:cNvSpPr>
            <a:spLocks noGrp="1"/>
          </p:cNvSpPr>
          <p:nvPr>
            <p:ph type="title"/>
          </p:nvPr>
        </p:nvSpPr>
        <p:spPr/>
        <p:txBody>
          <a:bodyPr/>
          <a:lstStyle/>
          <a:p>
            <a:r>
              <a:rPr lang="en-US" dirty="0"/>
              <a:t>Ethics &amp; Professionalism</a:t>
            </a:r>
          </a:p>
        </p:txBody>
      </p:sp>
      <p:sp>
        <p:nvSpPr>
          <p:cNvPr id="3" name="Content Placeholder 2">
            <a:extLst>
              <a:ext uri="{FF2B5EF4-FFF2-40B4-BE49-F238E27FC236}">
                <a16:creationId xmlns:a16="http://schemas.microsoft.com/office/drawing/2014/main" id="{70752B00-9E71-A571-891B-D70274CC9581}"/>
              </a:ext>
            </a:extLst>
          </p:cNvPr>
          <p:cNvSpPr>
            <a:spLocks noGrp="1"/>
          </p:cNvSpPr>
          <p:nvPr>
            <p:ph idx="1"/>
          </p:nvPr>
        </p:nvSpPr>
        <p:spPr/>
        <p:txBody>
          <a:bodyPr/>
          <a:lstStyle/>
          <a:p>
            <a:r>
              <a:rPr lang="en-US" dirty="0"/>
              <a:t>Ethics + Professionalism = Shining You</a:t>
            </a:r>
          </a:p>
          <a:p>
            <a:pPr lvl="1"/>
            <a:r>
              <a:rPr lang="en-US" dirty="0"/>
              <a:t>For Conflict</a:t>
            </a:r>
          </a:p>
          <a:p>
            <a:pPr lvl="1"/>
            <a:r>
              <a:rPr lang="en-US" dirty="0"/>
              <a:t>For Skill Development</a:t>
            </a:r>
          </a:p>
          <a:p>
            <a:pPr lvl="1"/>
            <a:r>
              <a:rPr lang="en-US" dirty="0"/>
              <a:t>For Careers</a:t>
            </a:r>
          </a:p>
          <a:p>
            <a:r>
              <a:rPr lang="en-US" dirty="0"/>
              <a:t>Especially in Cybersecurity</a:t>
            </a:r>
          </a:p>
          <a:p>
            <a:r>
              <a:rPr lang="en-US" dirty="0"/>
              <a:t>The field requires the utmost trust</a:t>
            </a:r>
          </a:p>
          <a:p>
            <a:pPr lvl="1"/>
            <a:r>
              <a:rPr lang="en-US" dirty="0"/>
              <a:t>Why? Think about your data and the people behind it</a:t>
            </a:r>
          </a:p>
          <a:p>
            <a:r>
              <a:rPr lang="en-US" dirty="0"/>
              <a:t>Frameworks (NIST, ISO, CISA, etc.) are built around ethics</a:t>
            </a:r>
          </a:p>
          <a:p>
            <a:r>
              <a:rPr lang="en-US" dirty="0"/>
              <a:t>Jobs require professionalism</a:t>
            </a:r>
          </a:p>
        </p:txBody>
      </p:sp>
      <p:pic>
        <p:nvPicPr>
          <p:cNvPr id="4" name="Picture 3">
            <a:extLst>
              <a:ext uri="{FF2B5EF4-FFF2-40B4-BE49-F238E27FC236}">
                <a16:creationId xmlns:a16="http://schemas.microsoft.com/office/drawing/2014/main" id="{E5A44BC3-C3DC-AC36-AC02-291DB3B07A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43633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F856-7214-A604-A64D-730B4E2D60DE}"/>
              </a:ext>
            </a:extLst>
          </p:cNvPr>
          <p:cNvSpPr>
            <a:spLocks noGrp="1"/>
          </p:cNvSpPr>
          <p:nvPr>
            <p:ph type="title"/>
          </p:nvPr>
        </p:nvSpPr>
        <p:spPr/>
        <p:txBody>
          <a:bodyPr/>
          <a:lstStyle/>
          <a:p>
            <a:r>
              <a:rPr lang="en-US" dirty="0"/>
              <a:t>Professionalism &amp; Ethics</a:t>
            </a:r>
          </a:p>
        </p:txBody>
      </p:sp>
      <p:sp>
        <p:nvSpPr>
          <p:cNvPr id="3" name="Content Placeholder 2">
            <a:extLst>
              <a:ext uri="{FF2B5EF4-FFF2-40B4-BE49-F238E27FC236}">
                <a16:creationId xmlns:a16="http://schemas.microsoft.com/office/drawing/2014/main" id="{87FE6B17-9877-B3E8-6C27-7D93AF23A349}"/>
              </a:ext>
            </a:extLst>
          </p:cNvPr>
          <p:cNvSpPr>
            <a:spLocks noGrp="1"/>
          </p:cNvSpPr>
          <p:nvPr>
            <p:ph idx="1"/>
          </p:nvPr>
        </p:nvSpPr>
        <p:spPr/>
        <p:txBody>
          <a:bodyPr>
            <a:normAutofit lnSpcReduction="10000"/>
          </a:bodyPr>
          <a:lstStyle/>
          <a:p>
            <a:r>
              <a:rPr lang="en-US" dirty="0"/>
              <a:t>In the industry, your employer will have time to train you on tools</a:t>
            </a:r>
          </a:p>
          <a:p>
            <a:pPr lvl="1"/>
            <a:r>
              <a:rPr lang="en-US" dirty="0"/>
              <a:t>New software</a:t>
            </a:r>
          </a:p>
          <a:p>
            <a:pPr lvl="1"/>
            <a:r>
              <a:rPr lang="en-US" dirty="0"/>
              <a:t>Policies &amp; Procedures</a:t>
            </a:r>
          </a:p>
          <a:p>
            <a:r>
              <a:rPr lang="en-US" dirty="0"/>
              <a:t>Professionalism &amp; Ethics</a:t>
            </a:r>
          </a:p>
          <a:p>
            <a:pPr lvl="1"/>
            <a:r>
              <a:rPr lang="en-US" dirty="0"/>
              <a:t>Is something you MUST develop on your own</a:t>
            </a:r>
          </a:p>
          <a:p>
            <a:pPr lvl="2"/>
            <a:r>
              <a:rPr lang="en-US" dirty="0"/>
              <a:t>START NOW</a:t>
            </a:r>
          </a:p>
          <a:p>
            <a:pPr lvl="1"/>
            <a:r>
              <a:rPr lang="en-US" dirty="0"/>
              <a:t>Is what will land you where you want to go (they’re looking for it)</a:t>
            </a:r>
          </a:p>
          <a:p>
            <a:pPr lvl="1"/>
            <a:r>
              <a:rPr lang="en-US" dirty="0"/>
              <a:t>Is what helps develop you skills</a:t>
            </a:r>
          </a:p>
          <a:p>
            <a:r>
              <a:rPr lang="en-US" dirty="0"/>
              <a:t>Ethics are displayed in your professionalism</a:t>
            </a:r>
          </a:p>
          <a:p>
            <a:pPr lvl="1"/>
            <a:r>
              <a:rPr lang="en-US" dirty="0"/>
              <a:t>Prior to getting the job</a:t>
            </a:r>
          </a:p>
          <a:p>
            <a:pPr lvl="1"/>
            <a:r>
              <a:rPr lang="en-US" dirty="0"/>
              <a:t>After getting the job</a:t>
            </a:r>
          </a:p>
        </p:txBody>
      </p:sp>
      <p:pic>
        <p:nvPicPr>
          <p:cNvPr id="4" name="Picture 3">
            <a:extLst>
              <a:ext uri="{FF2B5EF4-FFF2-40B4-BE49-F238E27FC236}">
                <a16:creationId xmlns:a16="http://schemas.microsoft.com/office/drawing/2014/main" id="{1F14E638-F4EF-8411-DD43-1AC4469D02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5936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CEAD-FBD1-DED6-64BF-C903F23B3E89}"/>
              </a:ext>
            </a:extLst>
          </p:cNvPr>
          <p:cNvSpPr>
            <a:spLocks noGrp="1"/>
          </p:cNvSpPr>
          <p:nvPr>
            <p:ph type="title"/>
          </p:nvPr>
        </p:nvSpPr>
        <p:spPr/>
        <p:txBody>
          <a:bodyPr/>
          <a:lstStyle/>
          <a:p>
            <a:r>
              <a:rPr lang="en-US" dirty="0"/>
              <a:t>Activity: Ethics in the Workplace</a:t>
            </a:r>
          </a:p>
        </p:txBody>
      </p:sp>
      <p:sp>
        <p:nvSpPr>
          <p:cNvPr id="3" name="Content Placeholder 2">
            <a:extLst>
              <a:ext uri="{FF2B5EF4-FFF2-40B4-BE49-F238E27FC236}">
                <a16:creationId xmlns:a16="http://schemas.microsoft.com/office/drawing/2014/main" id="{EA686B5B-BC9B-1D47-3C72-98B021C0D78B}"/>
              </a:ext>
            </a:extLst>
          </p:cNvPr>
          <p:cNvSpPr>
            <a:spLocks noGrp="1"/>
          </p:cNvSpPr>
          <p:nvPr>
            <p:ph idx="1"/>
          </p:nvPr>
        </p:nvSpPr>
        <p:spPr/>
        <p:txBody>
          <a:bodyPr/>
          <a:lstStyle/>
          <a:p>
            <a:r>
              <a:rPr lang="en-US" dirty="0"/>
              <a:t>Given everything we have discussed and gone over</a:t>
            </a:r>
          </a:p>
          <a:p>
            <a:r>
              <a:rPr lang="en-US" dirty="0"/>
              <a:t>Here is our final Activity</a:t>
            </a:r>
          </a:p>
          <a:p>
            <a:r>
              <a:rPr lang="en-US" dirty="0"/>
              <a:t>Write (type) your response to the ethical dilemmas as a Service Provider</a:t>
            </a:r>
          </a:p>
        </p:txBody>
      </p:sp>
      <p:pic>
        <p:nvPicPr>
          <p:cNvPr id="4" name="Picture 3">
            <a:extLst>
              <a:ext uri="{FF2B5EF4-FFF2-40B4-BE49-F238E27FC236}">
                <a16:creationId xmlns:a16="http://schemas.microsoft.com/office/drawing/2014/main" id="{33FE86B4-9813-6104-1D32-E4F3A4B1B2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466449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8AC4-AA06-D0CC-33BA-199AD0F4CF3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99EBCA5-82CD-EAA9-5373-4B3FFAACE9A7}"/>
              </a:ext>
            </a:extLst>
          </p:cNvPr>
          <p:cNvSpPr>
            <a:spLocks noGrp="1"/>
          </p:cNvSpPr>
          <p:nvPr>
            <p:ph idx="1"/>
          </p:nvPr>
        </p:nvSpPr>
        <p:spPr/>
        <p:txBody>
          <a:bodyPr/>
          <a:lstStyle/>
          <a:p>
            <a:r>
              <a:rPr lang="en-US" dirty="0"/>
              <a:t>Thank you for attending this workshop!</a:t>
            </a:r>
          </a:p>
          <a:p>
            <a:r>
              <a:rPr lang="en-US" dirty="0"/>
              <a:t>We hope that it was fun &amp; engaging!</a:t>
            </a:r>
          </a:p>
          <a:p>
            <a:r>
              <a:rPr lang="en-US" dirty="0"/>
              <a:t>Maybe even got you thinking about these two topics differently</a:t>
            </a:r>
          </a:p>
          <a:p>
            <a:pPr lvl="1"/>
            <a:r>
              <a:rPr lang="en-US" dirty="0"/>
              <a:t>If so, awesome!</a:t>
            </a:r>
          </a:p>
          <a:p>
            <a:r>
              <a:rPr lang="en-US" dirty="0"/>
              <a:t>Take what you learned and apply it! You’ll be surprised how it impacts/helps in the long run!</a:t>
            </a:r>
          </a:p>
        </p:txBody>
      </p:sp>
      <p:pic>
        <p:nvPicPr>
          <p:cNvPr id="4" name="Picture 3">
            <a:extLst>
              <a:ext uri="{FF2B5EF4-FFF2-40B4-BE49-F238E27FC236}">
                <a16:creationId xmlns:a16="http://schemas.microsoft.com/office/drawing/2014/main" id="{1D72246D-46BD-BCEC-4D37-3AA1D9FD91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419054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15F1-3673-C518-C00C-16E4A70B784A}"/>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A32BE1F8-ADD9-B2EC-5646-1E0369CB1866}"/>
              </a:ext>
            </a:extLst>
          </p:cNvPr>
          <p:cNvSpPr>
            <a:spLocks noGrp="1"/>
          </p:cNvSpPr>
          <p:nvPr>
            <p:ph idx="1"/>
          </p:nvPr>
        </p:nvSpPr>
        <p:spPr/>
        <p:txBody>
          <a:bodyPr/>
          <a:lstStyle/>
          <a:p>
            <a:r>
              <a:rPr lang="en-US" dirty="0"/>
              <a:t>We are glad to have you here!</a:t>
            </a:r>
          </a:p>
          <a:p>
            <a:r>
              <a:rPr lang="en-US" dirty="0"/>
              <a:t>This workshop will be interactive, so be ready to talk, discuss, and work together!</a:t>
            </a:r>
          </a:p>
          <a:p>
            <a:r>
              <a:rPr lang="en-US" dirty="0"/>
              <a:t>This workshop covers Professionalism &amp; Ethics in the Cybersecurity Field as well as ways you may be able to apply it</a:t>
            </a:r>
          </a:p>
          <a:p>
            <a:r>
              <a:rPr lang="en-US" dirty="0"/>
              <a:t>Our Agenda</a:t>
            </a:r>
          </a:p>
          <a:p>
            <a:pPr marL="0" indent="0">
              <a:buNone/>
            </a:pPr>
            <a:endParaRPr lang="en-US" dirty="0"/>
          </a:p>
        </p:txBody>
      </p:sp>
      <p:sp>
        <p:nvSpPr>
          <p:cNvPr id="4" name="Content Placeholder 2">
            <a:extLst>
              <a:ext uri="{FF2B5EF4-FFF2-40B4-BE49-F238E27FC236}">
                <a16:creationId xmlns:a16="http://schemas.microsoft.com/office/drawing/2014/main" id="{3139411F-3007-AD13-6011-A3EE8050F840}"/>
              </a:ext>
            </a:extLst>
          </p:cNvPr>
          <p:cNvSpPr txBox="1">
            <a:spLocks/>
          </p:cNvSpPr>
          <p:nvPr/>
        </p:nvSpPr>
        <p:spPr>
          <a:xfrm>
            <a:off x="838200" y="4738587"/>
            <a:ext cx="5257800" cy="198447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Professionalism</a:t>
            </a:r>
          </a:p>
          <a:p>
            <a:pPr lvl="1"/>
            <a:r>
              <a:rPr lang="en-US" dirty="0"/>
              <a:t>Defining Professionalism</a:t>
            </a:r>
          </a:p>
          <a:p>
            <a:pPr lvl="1"/>
            <a:r>
              <a:rPr lang="en-US" dirty="0"/>
              <a:t>Professionalism: What You Do</a:t>
            </a:r>
          </a:p>
          <a:p>
            <a:pPr lvl="1"/>
            <a:r>
              <a:rPr lang="en-US" dirty="0"/>
              <a:t>Building Professionalism</a:t>
            </a:r>
          </a:p>
          <a:p>
            <a:pPr lvl="1"/>
            <a:r>
              <a:rPr lang="en-US" dirty="0"/>
              <a:t>Your Public Appearance Follows…</a:t>
            </a:r>
          </a:p>
          <a:p>
            <a:pPr lvl="1"/>
            <a:r>
              <a:rPr lang="en-US" dirty="0"/>
              <a:t>Activity: Professionalism in Action</a:t>
            </a:r>
          </a:p>
          <a:p>
            <a:pPr marL="0" indent="0">
              <a:buFont typeface="Arial" panose="020B0604020202020204" pitchFamily="34" charset="0"/>
              <a:buNone/>
            </a:pPr>
            <a:endParaRPr lang="en-US" dirty="0"/>
          </a:p>
        </p:txBody>
      </p:sp>
      <p:sp>
        <p:nvSpPr>
          <p:cNvPr id="5" name="Content Placeholder 2">
            <a:extLst>
              <a:ext uri="{FF2B5EF4-FFF2-40B4-BE49-F238E27FC236}">
                <a16:creationId xmlns:a16="http://schemas.microsoft.com/office/drawing/2014/main" id="{9D37B823-C2E1-01D6-259B-CEC25A71AC47}"/>
              </a:ext>
            </a:extLst>
          </p:cNvPr>
          <p:cNvSpPr txBox="1">
            <a:spLocks/>
          </p:cNvSpPr>
          <p:nvPr/>
        </p:nvSpPr>
        <p:spPr>
          <a:xfrm>
            <a:off x="6096000" y="4738587"/>
            <a:ext cx="5257800" cy="198447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Ethics</a:t>
            </a:r>
          </a:p>
          <a:p>
            <a:pPr lvl="1"/>
            <a:r>
              <a:rPr lang="en-US" dirty="0"/>
              <a:t>Ethics? What Are They?</a:t>
            </a:r>
          </a:p>
          <a:p>
            <a:pPr lvl="1"/>
            <a:r>
              <a:rPr lang="en-US" dirty="0"/>
              <a:t>Does Ethics Have A Look?</a:t>
            </a:r>
          </a:p>
          <a:p>
            <a:pPr lvl="1"/>
            <a:r>
              <a:rPr lang="en-US" dirty="0"/>
              <a:t>Differing Ethics</a:t>
            </a:r>
          </a:p>
          <a:p>
            <a:pPr lvl="1"/>
            <a:r>
              <a:rPr lang="en-US" dirty="0"/>
              <a:t>Conflict (Prevention) &amp; Resolution</a:t>
            </a:r>
          </a:p>
          <a:p>
            <a:pPr lvl="1"/>
            <a:r>
              <a:rPr lang="en-US" dirty="0"/>
              <a:t>Ethics &amp; Professionalism</a:t>
            </a:r>
          </a:p>
          <a:p>
            <a:pPr lvl="1"/>
            <a:r>
              <a:rPr lang="en-US" dirty="0"/>
              <a:t>Activity: Ethics in the Workplace</a:t>
            </a:r>
          </a:p>
          <a:p>
            <a:pPr marL="0" indent="0">
              <a:buFont typeface="Arial" panose="020B0604020202020204" pitchFamily="34" charset="0"/>
              <a:buNone/>
            </a:pPr>
            <a:endParaRPr lang="en-US" dirty="0"/>
          </a:p>
        </p:txBody>
      </p:sp>
      <p:pic>
        <p:nvPicPr>
          <p:cNvPr id="6" name="Picture 5">
            <a:extLst>
              <a:ext uri="{FF2B5EF4-FFF2-40B4-BE49-F238E27FC236}">
                <a16:creationId xmlns:a16="http://schemas.microsoft.com/office/drawing/2014/main" id="{A2A249AA-CDB0-2B30-693D-4D0F751F18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712563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806C-9515-6E75-A751-3CDA3AF4FF27}"/>
              </a:ext>
            </a:extLst>
          </p:cNvPr>
          <p:cNvSpPr>
            <a:spLocks noGrp="1"/>
          </p:cNvSpPr>
          <p:nvPr>
            <p:ph type="title"/>
          </p:nvPr>
        </p:nvSpPr>
        <p:spPr/>
        <p:txBody>
          <a:bodyPr/>
          <a:lstStyle/>
          <a:p>
            <a:r>
              <a:rPr lang="en-US" dirty="0"/>
              <a:t>Defining Professionalism</a:t>
            </a:r>
          </a:p>
        </p:txBody>
      </p:sp>
      <p:sp>
        <p:nvSpPr>
          <p:cNvPr id="3" name="Content Placeholder 2">
            <a:extLst>
              <a:ext uri="{FF2B5EF4-FFF2-40B4-BE49-F238E27FC236}">
                <a16:creationId xmlns:a16="http://schemas.microsoft.com/office/drawing/2014/main" id="{CB15DFB3-B5A0-5F0C-6E9A-93986BE22412}"/>
              </a:ext>
            </a:extLst>
          </p:cNvPr>
          <p:cNvSpPr>
            <a:spLocks noGrp="1"/>
          </p:cNvSpPr>
          <p:nvPr>
            <p:ph idx="1"/>
          </p:nvPr>
        </p:nvSpPr>
        <p:spPr/>
        <p:txBody>
          <a:bodyPr>
            <a:normAutofit fontScale="92500" lnSpcReduction="10000"/>
          </a:bodyPr>
          <a:lstStyle/>
          <a:p>
            <a:r>
              <a:rPr lang="en-US" dirty="0"/>
              <a:t>We have to define professionalism before understanding it</a:t>
            </a:r>
          </a:p>
          <a:p>
            <a:pPr lvl="1"/>
            <a:r>
              <a:rPr lang="en-US" dirty="0"/>
              <a:t>What is it?</a:t>
            </a:r>
          </a:p>
          <a:p>
            <a:r>
              <a:rPr lang="en-US" dirty="0"/>
              <a:t>Merriam-Webster defines it as “the conduct, aims, or qualities that characterize or mark a profession or a professional person”</a:t>
            </a:r>
          </a:p>
          <a:p>
            <a:r>
              <a:rPr lang="en-US" dirty="0"/>
              <a:t>Oxford Languages defines it as “the competence or skill expected of a professional”</a:t>
            </a:r>
          </a:p>
          <a:p>
            <a:r>
              <a:rPr lang="en-US" dirty="0"/>
              <a:t>Our understanding can be highly technical or not</a:t>
            </a:r>
          </a:p>
          <a:p>
            <a:pPr lvl="1"/>
            <a:r>
              <a:rPr lang="en-US" dirty="0"/>
              <a:t>Neither is wrong</a:t>
            </a:r>
          </a:p>
          <a:p>
            <a:r>
              <a:rPr lang="en-US" dirty="0"/>
              <a:t>However, it is on us to communicate professionalism in an easy to understand manner</a:t>
            </a:r>
          </a:p>
          <a:p>
            <a:pPr lvl="1"/>
            <a:r>
              <a:rPr lang="en-US" dirty="0"/>
              <a:t>The sooner the better</a:t>
            </a:r>
          </a:p>
        </p:txBody>
      </p:sp>
      <p:pic>
        <p:nvPicPr>
          <p:cNvPr id="4" name="Picture 3">
            <a:extLst>
              <a:ext uri="{FF2B5EF4-FFF2-40B4-BE49-F238E27FC236}">
                <a16:creationId xmlns:a16="http://schemas.microsoft.com/office/drawing/2014/main" id="{D68D127C-FCC3-F002-F7D2-959377940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86037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9A28-A01F-90AF-F470-C1CAE9924C40}"/>
              </a:ext>
            </a:extLst>
          </p:cNvPr>
          <p:cNvSpPr>
            <a:spLocks noGrp="1"/>
          </p:cNvSpPr>
          <p:nvPr>
            <p:ph type="title"/>
          </p:nvPr>
        </p:nvSpPr>
        <p:spPr/>
        <p:txBody>
          <a:bodyPr/>
          <a:lstStyle/>
          <a:p>
            <a:r>
              <a:rPr lang="en-US" dirty="0"/>
              <a:t>Professionalism: What You Do</a:t>
            </a:r>
          </a:p>
        </p:txBody>
      </p:sp>
      <p:sp>
        <p:nvSpPr>
          <p:cNvPr id="3" name="Content Placeholder 2">
            <a:extLst>
              <a:ext uri="{FF2B5EF4-FFF2-40B4-BE49-F238E27FC236}">
                <a16:creationId xmlns:a16="http://schemas.microsoft.com/office/drawing/2014/main" id="{260F35BC-D4A8-1D4B-2AD3-33C8CBAB136B}"/>
              </a:ext>
            </a:extLst>
          </p:cNvPr>
          <p:cNvSpPr>
            <a:spLocks noGrp="1"/>
          </p:cNvSpPr>
          <p:nvPr>
            <p:ph idx="1"/>
          </p:nvPr>
        </p:nvSpPr>
        <p:spPr/>
        <p:txBody>
          <a:bodyPr/>
          <a:lstStyle/>
          <a:p>
            <a:r>
              <a:rPr lang="en-US" dirty="0"/>
              <a:t>For our workshop, professionalism is what we’ve previously defined as well as:</a:t>
            </a:r>
          </a:p>
          <a:p>
            <a:pPr marL="0" indent="0" algn="ctr">
              <a:buNone/>
            </a:pPr>
            <a:r>
              <a:rPr lang="en-US" dirty="0"/>
              <a:t>“What you do”</a:t>
            </a:r>
          </a:p>
          <a:p>
            <a:r>
              <a:rPr lang="en-US" dirty="0"/>
              <a:t>A Few examples of this would be:</a:t>
            </a:r>
          </a:p>
          <a:p>
            <a:pPr lvl="1"/>
            <a:r>
              <a:rPr lang="en-US" dirty="0"/>
              <a:t>Codes of Conduct</a:t>
            </a:r>
          </a:p>
          <a:p>
            <a:pPr lvl="1"/>
            <a:r>
              <a:rPr lang="en-US" dirty="0"/>
              <a:t>Ethical Behavior</a:t>
            </a:r>
          </a:p>
          <a:p>
            <a:pPr lvl="1"/>
            <a:r>
              <a:rPr lang="en-US" dirty="0"/>
              <a:t>Commitment to the profession</a:t>
            </a:r>
          </a:p>
          <a:p>
            <a:pPr lvl="1"/>
            <a:r>
              <a:rPr lang="en-US" dirty="0"/>
              <a:t>Commitment to doing right by others</a:t>
            </a:r>
          </a:p>
          <a:p>
            <a:pPr lvl="1"/>
            <a:r>
              <a:rPr lang="en-US" dirty="0"/>
              <a:t>Our interactions</a:t>
            </a:r>
          </a:p>
          <a:p>
            <a:pPr lvl="2"/>
            <a:r>
              <a:rPr lang="en-US" dirty="0"/>
              <a:t>How so?</a:t>
            </a:r>
          </a:p>
          <a:p>
            <a:endParaRPr lang="en-US" dirty="0"/>
          </a:p>
        </p:txBody>
      </p:sp>
      <p:pic>
        <p:nvPicPr>
          <p:cNvPr id="4" name="Picture 3">
            <a:extLst>
              <a:ext uri="{FF2B5EF4-FFF2-40B4-BE49-F238E27FC236}">
                <a16:creationId xmlns:a16="http://schemas.microsoft.com/office/drawing/2014/main" id="{B85AA479-BA4B-9B8C-1C6C-30BDAA3E1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31782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4F7E7-6F1F-8382-9101-3806AC02875D}"/>
              </a:ext>
            </a:extLst>
          </p:cNvPr>
          <p:cNvSpPr>
            <a:spLocks noGrp="1"/>
          </p:cNvSpPr>
          <p:nvPr>
            <p:ph type="title"/>
          </p:nvPr>
        </p:nvSpPr>
        <p:spPr/>
        <p:txBody>
          <a:bodyPr/>
          <a:lstStyle/>
          <a:p>
            <a:r>
              <a:rPr lang="en-US" dirty="0"/>
              <a:t>Building Professionalism</a:t>
            </a:r>
          </a:p>
        </p:txBody>
      </p:sp>
      <p:sp>
        <p:nvSpPr>
          <p:cNvPr id="3" name="Content Placeholder 2">
            <a:extLst>
              <a:ext uri="{FF2B5EF4-FFF2-40B4-BE49-F238E27FC236}">
                <a16:creationId xmlns:a16="http://schemas.microsoft.com/office/drawing/2014/main" id="{9179AC4C-490B-3DFB-A972-1271F88783DF}"/>
              </a:ext>
            </a:extLst>
          </p:cNvPr>
          <p:cNvSpPr>
            <a:spLocks noGrp="1"/>
          </p:cNvSpPr>
          <p:nvPr>
            <p:ph idx="1"/>
          </p:nvPr>
        </p:nvSpPr>
        <p:spPr>
          <a:xfrm>
            <a:off x="838200" y="1825625"/>
            <a:ext cx="5257800" cy="4667250"/>
          </a:xfrm>
        </p:spPr>
        <p:txBody>
          <a:bodyPr>
            <a:normAutofit fontScale="92500" lnSpcReduction="10000"/>
          </a:bodyPr>
          <a:lstStyle/>
          <a:p>
            <a:r>
              <a:rPr lang="en-US" dirty="0"/>
              <a:t>7 Skills (starting out)</a:t>
            </a:r>
          </a:p>
          <a:p>
            <a:pPr lvl="1"/>
            <a:r>
              <a:rPr lang="en-US" dirty="0"/>
              <a:t>Curiosity</a:t>
            </a:r>
          </a:p>
          <a:p>
            <a:pPr lvl="1"/>
            <a:r>
              <a:rPr lang="en-US" dirty="0"/>
              <a:t>Critical Thinking</a:t>
            </a:r>
          </a:p>
          <a:p>
            <a:pPr lvl="1"/>
            <a:r>
              <a:rPr lang="en-US" dirty="0"/>
              <a:t>Collaboration</a:t>
            </a:r>
          </a:p>
          <a:p>
            <a:pPr lvl="1"/>
            <a:r>
              <a:rPr lang="en-US" dirty="0"/>
              <a:t>Discipline</a:t>
            </a:r>
          </a:p>
          <a:p>
            <a:pPr lvl="1"/>
            <a:r>
              <a:rPr lang="en-US" dirty="0"/>
              <a:t>Humility</a:t>
            </a:r>
          </a:p>
          <a:p>
            <a:pPr lvl="1"/>
            <a:r>
              <a:rPr lang="en-US" dirty="0"/>
              <a:t>Grit</a:t>
            </a:r>
          </a:p>
          <a:p>
            <a:pPr lvl="1"/>
            <a:r>
              <a:rPr lang="en-US" dirty="0"/>
              <a:t>Agency Under Duress</a:t>
            </a:r>
          </a:p>
          <a:p>
            <a:r>
              <a:rPr lang="en-US" dirty="0"/>
              <a:t>Additionally</a:t>
            </a:r>
          </a:p>
          <a:p>
            <a:pPr lvl="1"/>
            <a:r>
              <a:rPr lang="en-US" dirty="0"/>
              <a:t>Diligence</a:t>
            </a:r>
          </a:p>
          <a:p>
            <a:pPr lvl="1"/>
            <a:r>
              <a:rPr lang="en-US" dirty="0"/>
              <a:t>Integrity</a:t>
            </a:r>
          </a:p>
          <a:p>
            <a:pPr lvl="1"/>
            <a:r>
              <a:rPr lang="en-US" dirty="0"/>
              <a:t>Stewardship</a:t>
            </a:r>
          </a:p>
          <a:p>
            <a:pPr lvl="1"/>
            <a:r>
              <a:rPr lang="en-US" dirty="0"/>
              <a:t>Trustworthiness</a:t>
            </a:r>
          </a:p>
        </p:txBody>
      </p:sp>
      <p:sp>
        <p:nvSpPr>
          <p:cNvPr id="4" name="Content Placeholder 2">
            <a:extLst>
              <a:ext uri="{FF2B5EF4-FFF2-40B4-BE49-F238E27FC236}">
                <a16:creationId xmlns:a16="http://schemas.microsoft.com/office/drawing/2014/main" id="{8C920B8D-E475-7599-D5C6-D62A86FBE25E}"/>
              </a:ext>
            </a:extLst>
          </p:cNvPr>
          <p:cNvSpPr txBox="1">
            <a:spLocks/>
          </p:cNvSpPr>
          <p:nvPr/>
        </p:nvSpPr>
        <p:spPr>
          <a:xfrm>
            <a:off x="6096000" y="1825625"/>
            <a:ext cx="5257800" cy="4667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What other skills would you consider a professional to have and display?</a:t>
            </a:r>
          </a:p>
          <a:p>
            <a:pPr lvl="1"/>
            <a:r>
              <a:rPr lang="en-US" dirty="0"/>
              <a:t>Publicly &amp; behind the scenes</a:t>
            </a:r>
          </a:p>
          <a:p>
            <a:r>
              <a:rPr lang="en-US" dirty="0"/>
              <a:t>Now that we’ve identified skills, how do we build them?</a:t>
            </a:r>
          </a:p>
          <a:p>
            <a:pPr lvl="1"/>
            <a:r>
              <a:rPr lang="en-US" dirty="0"/>
              <a:t>Clubs</a:t>
            </a:r>
          </a:p>
          <a:p>
            <a:pPr lvl="1"/>
            <a:r>
              <a:rPr lang="en-US" dirty="0"/>
              <a:t>Activities</a:t>
            </a:r>
          </a:p>
          <a:p>
            <a:pPr lvl="1"/>
            <a:r>
              <a:rPr lang="en-US" dirty="0"/>
              <a:t>Classwork</a:t>
            </a:r>
          </a:p>
          <a:p>
            <a:pPr lvl="1"/>
            <a:r>
              <a:rPr lang="en-US" dirty="0"/>
              <a:t>Athletics</a:t>
            </a:r>
          </a:p>
        </p:txBody>
      </p:sp>
      <p:pic>
        <p:nvPicPr>
          <p:cNvPr id="5" name="Picture 4">
            <a:extLst>
              <a:ext uri="{FF2B5EF4-FFF2-40B4-BE49-F238E27FC236}">
                <a16:creationId xmlns:a16="http://schemas.microsoft.com/office/drawing/2014/main" id="{F052393A-C7D9-48CD-31F7-F6E27E8A09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54630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1B23-6AEA-F263-C009-A9D159868F11}"/>
              </a:ext>
            </a:extLst>
          </p:cNvPr>
          <p:cNvSpPr>
            <a:spLocks noGrp="1"/>
          </p:cNvSpPr>
          <p:nvPr>
            <p:ph type="title"/>
          </p:nvPr>
        </p:nvSpPr>
        <p:spPr/>
        <p:txBody>
          <a:bodyPr/>
          <a:lstStyle/>
          <a:p>
            <a:r>
              <a:rPr lang="en-US" dirty="0"/>
              <a:t>Your Public Appearance Follows You</a:t>
            </a:r>
          </a:p>
        </p:txBody>
      </p:sp>
      <p:sp>
        <p:nvSpPr>
          <p:cNvPr id="3" name="Content Placeholder 2">
            <a:extLst>
              <a:ext uri="{FF2B5EF4-FFF2-40B4-BE49-F238E27FC236}">
                <a16:creationId xmlns:a16="http://schemas.microsoft.com/office/drawing/2014/main" id="{827608BD-E588-47C7-3550-949902A6A159}"/>
              </a:ext>
            </a:extLst>
          </p:cNvPr>
          <p:cNvSpPr>
            <a:spLocks noGrp="1"/>
          </p:cNvSpPr>
          <p:nvPr>
            <p:ph idx="1"/>
          </p:nvPr>
        </p:nvSpPr>
        <p:spPr/>
        <p:txBody>
          <a:bodyPr/>
          <a:lstStyle/>
          <a:p>
            <a:r>
              <a:rPr lang="en-US" dirty="0"/>
              <a:t>Social Media</a:t>
            </a:r>
          </a:p>
          <a:p>
            <a:pPr lvl="1"/>
            <a:r>
              <a:rPr lang="en-US" dirty="0"/>
              <a:t>Yes, your social media</a:t>
            </a:r>
          </a:p>
          <a:p>
            <a:pPr lvl="1"/>
            <a:r>
              <a:rPr lang="en-US" dirty="0"/>
              <a:t>Is not “yours”</a:t>
            </a:r>
          </a:p>
          <a:p>
            <a:pPr lvl="1"/>
            <a:r>
              <a:rPr lang="en-US" dirty="0"/>
              <a:t>Is a way for employers and others to get to know/see you</a:t>
            </a:r>
          </a:p>
          <a:p>
            <a:r>
              <a:rPr lang="en-US" dirty="0"/>
              <a:t>Your public appearance may proceed you</a:t>
            </a:r>
          </a:p>
          <a:p>
            <a:pPr lvl="1"/>
            <a:r>
              <a:rPr lang="en-US" dirty="0"/>
              <a:t>Remember to think before posting</a:t>
            </a:r>
          </a:p>
          <a:p>
            <a:pPr lvl="1"/>
            <a:r>
              <a:rPr lang="en-US" dirty="0"/>
              <a:t>Think before sharing</a:t>
            </a:r>
          </a:p>
          <a:p>
            <a:pPr lvl="1"/>
            <a:r>
              <a:rPr lang="en-US" dirty="0"/>
              <a:t>Think long-term</a:t>
            </a:r>
          </a:p>
          <a:p>
            <a:r>
              <a:rPr lang="en-US" dirty="0"/>
              <a:t>Outside your online presence, your physical presence matters as well</a:t>
            </a:r>
          </a:p>
          <a:p>
            <a:pPr lvl="1"/>
            <a:r>
              <a:rPr lang="en-US" dirty="0"/>
              <a:t>Be confident &amp; comfortable in your appearance!</a:t>
            </a:r>
          </a:p>
          <a:p>
            <a:endParaRPr lang="en-US" dirty="0"/>
          </a:p>
        </p:txBody>
      </p:sp>
      <p:pic>
        <p:nvPicPr>
          <p:cNvPr id="4" name="Picture 3">
            <a:extLst>
              <a:ext uri="{FF2B5EF4-FFF2-40B4-BE49-F238E27FC236}">
                <a16:creationId xmlns:a16="http://schemas.microsoft.com/office/drawing/2014/main" id="{316B46E2-5350-A637-D21D-1FC28F62CB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74548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3546-FCAD-73AC-1B96-E618F5709DFF}"/>
              </a:ext>
            </a:extLst>
          </p:cNvPr>
          <p:cNvSpPr>
            <a:spLocks noGrp="1"/>
          </p:cNvSpPr>
          <p:nvPr>
            <p:ph type="title"/>
          </p:nvPr>
        </p:nvSpPr>
        <p:spPr/>
        <p:txBody>
          <a:bodyPr/>
          <a:lstStyle/>
          <a:p>
            <a:r>
              <a:rPr lang="en-US" dirty="0"/>
              <a:t>Activity: Professionalism In Action</a:t>
            </a:r>
          </a:p>
        </p:txBody>
      </p:sp>
      <p:sp>
        <p:nvSpPr>
          <p:cNvPr id="3" name="Content Placeholder 2">
            <a:extLst>
              <a:ext uri="{FF2B5EF4-FFF2-40B4-BE49-F238E27FC236}">
                <a16:creationId xmlns:a16="http://schemas.microsoft.com/office/drawing/2014/main" id="{28321D2D-AB08-3CB9-C1DD-6EB08EBA92F8}"/>
              </a:ext>
            </a:extLst>
          </p:cNvPr>
          <p:cNvSpPr>
            <a:spLocks noGrp="1"/>
          </p:cNvSpPr>
          <p:nvPr>
            <p:ph idx="1"/>
          </p:nvPr>
        </p:nvSpPr>
        <p:spPr/>
        <p:txBody>
          <a:bodyPr/>
          <a:lstStyle/>
          <a:p>
            <a:r>
              <a:rPr lang="en-US" dirty="0"/>
              <a:t>Divide into groups of [HOWEVER FOR THE SCENARIOS]</a:t>
            </a:r>
          </a:p>
          <a:p>
            <a:r>
              <a:rPr lang="en-US" dirty="0"/>
              <a:t>You each will be given a scenario</a:t>
            </a:r>
          </a:p>
          <a:p>
            <a:pPr lvl="1"/>
            <a:r>
              <a:rPr lang="en-US" dirty="0"/>
              <a:t>Take 5-7 minutes to decide how to act out the scene</a:t>
            </a:r>
          </a:p>
          <a:p>
            <a:pPr lvl="1"/>
            <a:r>
              <a:rPr lang="en-US" dirty="0"/>
              <a:t>Scenes should be 5-10 minutes each [INSTRUCTOR DECISION]</a:t>
            </a:r>
          </a:p>
          <a:p>
            <a:r>
              <a:rPr lang="en-US" dirty="0"/>
              <a:t>After acting out the scenario, lead the group in discussing how to proceed professionally given the situation</a:t>
            </a:r>
          </a:p>
          <a:p>
            <a:endParaRPr lang="en-US" dirty="0"/>
          </a:p>
          <a:p>
            <a:pPr lvl="1"/>
            <a:endParaRPr lang="en-US" dirty="0"/>
          </a:p>
        </p:txBody>
      </p:sp>
      <p:pic>
        <p:nvPicPr>
          <p:cNvPr id="4" name="Picture 3">
            <a:extLst>
              <a:ext uri="{FF2B5EF4-FFF2-40B4-BE49-F238E27FC236}">
                <a16:creationId xmlns:a16="http://schemas.microsoft.com/office/drawing/2014/main" id="{06A51E43-2773-8C5B-548C-08B8B1C9E2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55853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2769-4753-1A21-C57C-8A278D03D122}"/>
              </a:ext>
            </a:extLst>
          </p:cNvPr>
          <p:cNvSpPr>
            <a:spLocks noGrp="1"/>
          </p:cNvSpPr>
          <p:nvPr>
            <p:ph type="title"/>
          </p:nvPr>
        </p:nvSpPr>
        <p:spPr/>
        <p:txBody>
          <a:bodyPr/>
          <a:lstStyle/>
          <a:p>
            <a:r>
              <a:rPr lang="en-US" dirty="0"/>
              <a:t>Welcome Back!</a:t>
            </a:r>
          </a:p>
        </p:txBody>
      </p:sp>
      <p:sp>
        <p:nvSpPr>
          <p:cNvPr id="3" name="Content Placeholder 2">
            <a:extLst>
              <a:ext uri="{FF2B5EF4-FFF2-40B4-BE49-F238E27FC236}">
                <a16:creationId xmlns:a16="http://schemas.microsoft.com/office/drawing/2014/main" id="{645A4850-BC7F-EE25-22A2-D5FF814FD09C}"/>
              </a:ext>
            </a:extLst>
          </p:cNvPr>
          <p:cNvSpPr>
            <a:spLocks noGrp="1"/>
          </p:cNvSpPr>
          <p:nvPr>
            <p:ph idx="1"/>
          </p:nvPr>
        </p:nvSpPr>
        <p:spPr/>
        <p:txBody>
          <a:bodyPr/>
          <a:lstStyle/>
          <a:p>
            <a:r>
              <a:rPr lang="en-US" dirty="0"/>
              <a:t>We are excited to have you back!</a:t>
            </a:r>
          </a:p>
          <a:p>
            <a:r>
              <a:rPr lang="en-US" dirty="0"/>
              <a:t>Professionalism is important, but so are ethics!</a:t>
            </a:r>
          </a:p>
          <a:p>
            <a:r>
              <a:rPr lang="en-US" dirty="0"/>
              <a:t>You’ve heard of “work ethic”</a:t>
            </a:r>
          </a:p>
          <a:p>
            <a:pPr lvl="1"/>
            <a:r>
              <a:rPr lang="en-US" dirty="0"/>
              <a:t>But what if I told you all ethics are connected?</a:t>
            </a:r>
          </a:p>
          <a:p>
            <a:r>
              <a:rPr lang="en-US" dirty="0"/>
              <a:t>Let’s see how and why that matters!</a:t>
            </a:r>
          </a:p>
        </p:txBody>
      </p:sp>
      <p:pic>
        <p:nvPicPr>
          <p:cNvPr id="4" name="Picture 3">
            <a:extLst>
              <a:ext uri="{FF2B5EF4-FFF2-40B4-BE49-F238E27FC236}">
                <a16:creationId xmlns:a16="http://schemas.microsoft.com/office/drawing/2014/main" id="{4A77FD41-5AF9-C21B-F41E-7EAAA361AB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191696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2DEA-B4D8-F7DD-5CB7-54DDD9071223}"/>
              </a:ext>
            </a:extLst>
          </p:cNvPr>
          <p:cNvSpPr>
            <a:spLocks noGrp="1"/>
          </p:cNvSpPr>
          <p:nvPr>
            <p:ph type="title"/>
          </p:nvPr>
        </p:nvSpPr>
        <p:spPr/>
        <p:txBody>
          <a:bodyPr/>
          <a:lstStyle/>
          <a:p>
            <a:r>
              <a:rPr lang="en-US" dirty="0"/>
              <a:t>Ethics? What are they?</a:t>
            </a:r>
          </a:p>
        </p:txBody>
      </p:sp>
      <p:sp>
        <p:nvSpPr>
          <p:cNvPr id="3" name="Content Placeholder 2">
            <a:extLst>
              <a:ext uri="{FF2B5EF4-FFF2-40B4-BE49-F238E27FC236}">
                <a16:creationId xmlns:a16="http://schemas.microsoft.com/office/drawing/2014/main" id="{847F1EBE-D9E2-B3AF-D38E-6FE1067BA55C}"/>
              </a:ext>
            </a:extLst>
          </p:cNvPr>
          <p:cNvSpPr>
            <a:spLocks noGrp="1"/>
          </p:cNvSpPr>
          <p:nvPr>
            <p:ph idx="1"/>
          </p:nvPr>
        </p:nvSpPr>
        <p:spPr/>
        <p:txBody>
          <a:bodyPr>
            <a:normAutofit/>
          </a:bodyPr>
          <a:lstStyle/>
          <a:p>
            <a:r>
              <a:rPr lang="en-US" dirty="0"/>
              <a:t>Ethics, at it’s core, are how we identify and define what is right and wrong (or good and bad)</a:t>
            </a:r>
          </a:p>
          <a:p>
            <a:r>
              <a:rPr lang="en-US" dirty="0"/>
              <a:t>These differ from Norms &amp; Morals</a:t>
            </a:r>
          </a:p>
          <a:p>
            <a:pPr lvl="1"/>
            <a:r>
              <a:rPr lang="en-US" dirty="0"/>
              <a:t>Norms = standards of appropriate behavior</a:t>
            </a:r>
          </a:p>
          <a:p>
            <a:pPr lvl="1"/>
            <a:r>
              <a:rPr lang="en-US" dirty="0"/>
              <a:t>Morals = value judgments &amp; principles about right and wrong in behavior</a:t>
            </a:r>
          </a:p>
          <a:p>
            <a:pPr lvl="1"/>
            <a:r>
              <a:rPr lang="en-US" dirty="0"/>
              <a:t>Ethics = rules (determined by us, society, etc.) on what is morally good or bad behavior</a:t>
            </a:r>
          </a:p>
          <a:p>
            <a:r>
              <a:rPr lang="en-US" dirty="0"/>
              <a:t>Ethics are not something this is a given, we aren’t necessarily born with them. </a:t>
            </a:r>
          </a:p>
          <a:p>
            <a:r>
              <a:rPr lang="en-US" dirty="0"/>
              <a:t>We decide, determine, build, maintain our ethics</a:t>
            </a:r>
          </a:p>
        </p:txBody>
      </p:sp>
      <p:pic>
        <p:nvPicPr>
          <p:cNvPr id="4" name="Picture 3">
            <a:extLst>
              <a:ext uri="{FF2B5EF4-FFF2-40B4-BE49-F238E27FC236}">
                <a16:creationId xmlns:a16="http://schemas.microsoft.com/office/drawing/2014/main" id="{1C44A390-9670-227F-9F91-C5F4162389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211889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1483</Words>
  <Application>Microsoft Office PowerPoint</Application>
  <PresentationFormat>Widescreen</PresentationFormat>
  <Paragraphs>195</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Cybersecurity: Professionalism &amp; Ethics</vt:lpstr>
      <vt:lpstr>Welcome!</vt:lpstr>
      <vt:lpstr>Defining Professionalism</vt:lpstr>
      <vt:lpstr>Professionalism: What You Do</vt:lpstr>
      <vt:lpstr>Building Professionalism</vt:lpstr>
      <vt:lpstr>Your Public Appearance Follows You</vt:lpstr>
      <vt:lpstr>Activity: Professionalism In Action</vt:lpstr>
      <vt:lpstr>Welcome Back!</vt:lpstr>
      <vt:lpstr>Ethics? What are they?</vt:lpstr>
      <vt:lpstr>Does Ethics Have A Look?</vt:lpstr>
      <vt:lpstr>Differing Ethics</vt:lpstr>
      <vt:lpstr>Conflict (Prevention) &amp; Resolution</vt:lpstr>
      <vt:lpstr>Ethics &amp; Professionalism</vt:lpstr>
      <vt:lpstr>Professionalism &amp; Ethics</vt:lpstr>
      <vt:lpstr>Activity: Ethics in the Workplace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Professionalism &amp; Ethics</dc:title>
  <dc:creator>Hill, Thomas</dc:creator>
  <cp:lastModifiedBy>Thomas Hill</cp:lastModifiedBy>
  <cp:revision>17</cp:revision>
  <dcterms:created xsi:type="dcterms:W3CDTF">2023-12-21T15:33:12Z</dcterms:created>
  <dcterms:modified xsi:type="dcterms:W3CDTF">2024-04-12T01:10:21Z</dcterms:modified>
</cp:coreProperties>
</file>