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97" r:id="rId22"/>
    <p:sldId id="287" r:id="rId23"/>
    <p:sldId id="278" r:id="rId24"/>
    <p:sldId id="279" r:id="rId25"/>
    <p:sldId id="280" r:id="rId26"/>
    <p:sldId id="281" r:id="rId27"/>
    <p:sldId id="282" r:id="rId28"/>
    <p:sldId id="283" r:id="rId29"/>
    <p:sldId id="298" r:id="rId30"/>
    <p:sldId id="284" r:id="rId31"/>
    <p:sldId id="285" r:id="rId32"/>
    <p:sldId id="286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inishing School: Ethics" id="{DEF542B4-1FCA-4A28-A5B4-9B0885C7A3AA}">
          <p14:sldIdLst>
            <p14:sldId id="256"/>
            <p14:sldId id="288"/>
          </p14:sldIdLst>
        </p14:section>
        <p14:section name="What is Ethics?" id="{5E757185-FBF0-4393-8727-2C1047EC25DB}">
          <p14:sldIdLst>
            <p14:sldId id="257"/>
            <p14:sldId id="258"/>
            <p14:sldId id="259"/>
          </p14:sldIdLst>
        </p14:section>
        <p14:section name="Are We Born with Ethics?" id="{EB4B920F-A344-4CB6-A66C-90DE2975DB62}">
          <p14:sldIdLst>
            <p14:sldId id="260"/>
            <p14:sldId id="261"/>
            <p14:sldId id="262"/>
            <p14:sldId id="263"/>
          </p14:sldIdLst>
        </p14:section>
        <p14:section name="How Do We Identify Ethics?" id="{DC9195F4-F74F-413A-A4AD-7ACD256063D7}">
          <p14:sldIdLst>
            <p14:sldId id="264"/>
            <p14:sldId id="265"/>
            <p14:sldId id="266"/>
          </p14:sldIdLst>
        </p14:section>
        <p14:section name="How Do We Develop Our Ethics?" id="{0E8DC6F8-E6F7-46E1-B5FB-6EAD0D6DEDC1}">
          <p14:sldIdLst>
            <p14:sldId id="268"/>
            <p14:sldId id="269"/>
            <p14:sldId id="270"/>
          </p14:sldIdLst>
        </p14:section>
        <p14:section name="Ethics in the Workplace" id="{C5E952AC-4191-43EC-A778-A9217E6F0428}">
          <p14:sldIdLst>
            <p14:sldId id="271"/>
            <p14:sldId id="273"/>
            <p14:sldId id="274"/>
            <p14:sldId id="275"/>
            <p14:sldId id="276"/>
          </p14:sldIdLst>
        </p14:section>
        <p14:section name="Finishing School: Professionalism" id="{CB2DE40C-0FB8-4903-B26A-037C34099482}">
          <p14:sldIdLst>
            <p14:sldId id="297"/>
            <p14:sldId id="287"/>
            <p14:sldId id="278"/>
            <p14:sldId id="279"/>
            <p14:sldId id="280"/>
            <p14:sldId id="281"/>
          </p14:sldIdLst>
        </p14:section>
        <p14:section name="How Do We Develop Professionalism?" id="{76888400-3854-49DD-8544-02B96FADAFFE}">
          <p14:sldIdLst>
            <p14:sldId id="282"/>
            <p14:sldId id="283"/>
            <p14:sldId id="298"/>
            <p14:sldId id="284"/>
          </p14:sldIdLst>
        </p14:section>
        <p14:section name="How Do We Exhibit Professionalism?" id="{9A5DD038-9D7F-4876-83C9-14F47BB5EB71}">
          <p14:sldIdLst>
            <p14:sldId id="285"/>
            <p14:sldId id="286"/>
            <p14:sldId id="289"/>
            <p14:sldId id="290"/>
          </p14:sldIdLst>
        </p14:section>
        <p14:section name="The Core of Professionalism" id="{97D1BAD6-741F-4522-A2FF-FBE8C7ECB9F2}">
          <p14:sldIdLst>
            <p14:sldId id="291"/>
            <p14:sldId id="292"/>
            <p14:sldId id="293"/>
            <p14:sldId id="294"/>
            <p14:sldId id="295"/>
          </p14:sldIdLst>
        </p14:section>
        <p14:section name="Conclusion" id="{6C70EBED-2AB4-446A-9C27-E4924CD043CD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569" autoAdjust="0"/>
  </p:normalViewPr>
  <p:slideViewPr>
    <p:cSldViewPr snapToGrid="0">
      <p:cViewPr varScale="1">
        <p:scale>
          <a:sx n="65" d="100"/>
          <a:sy n="65" d="100"/>
        </p:scale>
        <p:origin x="12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CF339-AFD0-41D0-A81B-5B94886773BF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7C21F-A6BC-4F60-9791-EDDAA4685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unwrapped.utexas.edu/case-study/cheating-atlantas-school-scanda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thicsunwrapped.utexas.edu/wp-content/uploads/2022/10/26-Cheating-Atlantas-School-Scandal.pdf" TargetMode="External"/><Relationship Id="rId4" Type="http://schemas.openxmlformats.org/officeDocument/2006/relationships/hyperlink" Target="https://ethicsunwrapped.utexas.edu/wp-content/uploads/2022/10/40-Cyber-Harassment.pdf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career-development/ethical-principles-in-business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unwrapped.utexas.edu/case-study/the-costco-mode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thicsunwrapped.utexas.edu/wp-content/uploads/2022/10/16-The-Costco-Model.pdf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what-professionalism-achievemor-inc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g.indeed.com/career-advice/career-development/what-is-professionalism#:~:text=Professionalism%20encompasses%20qualities%20such%20as%20dedication%2C%20honesty%20and,advancement%20opportunities%20by%20taking%20control%20of%20your%20responsibilities.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linkedin.com/pulse/10-characteristics-professionalism-greg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career-development/how-to-find-a-mentor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career-development/how-to-find-a-mentor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nsion.psu.edu/effective-communication-in-the-workplace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allup.com/workplace/351644/communicate-better-employees-regardless-work.aspx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tentauthority.com/blog/integrity-vs-morality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ydifferences.com/difference-between-ethics-and-values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anguagetool.org/insights/post/ethics-and-morals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62-022-01354-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rtform.com/blog/morality-in-history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ature.com/articles/s41562-018-0349-9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Bullet 3 – We will be looking at (in that order, unless changed)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06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Feel free to make new questions; Related videos are available at the link below, if you want to use them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Cheating: Atlanta's School Scandal - Ethics Unwrapped (utexas.edu)</a:t>
            </a:r>
            <a:endParaRPr lang="en-US" dirty="0"/>
          </a:p>
          <a:p>
            <a:r>
              <a:rPr lang="en-US" dirty="0">
                <a:hlinkClick r:id="rId4"/>
              </a:rPr>
              <a:t>Microsoft Word - </a:t>
            </a:r>
            <a:r>
              <a:rPr lang="en-US" dirty="0">
                <a:hlinkClick r:id="rId5"/>
              </a:rPr>
              <a:t>26-Cheating-Atlantas-School-Scandal.pdf (utexas.edu)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9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15 Ethical Principles in Business (With Definitions) | Indeed.com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5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You do not have to keep bullet 2, it was something I was told in high school and that impacted me</a:t>
            </a:r>
          </a:p>
          <a:p>
            <a:r>
              <a:rPr lang="en-US" dirty="0"/>
              <a:t>Last bullet leads into ethics in the workplace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89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Instructor Note: Feel free to change the questions; Related videos are available at the link below, if you want to use them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The Costco Model - Ethics Unwrapped (utexas.edu)</a:t>
            </a:r>
            <a:endParaRPr lang="en-US" dirty="0"/>
          </a:p>
          <a:p>
            <a:r>
              <a:rPr lang="en-US" dirty="0">
                <a:hlinkClick r:id="rId4"/>
              </a:rPr>
              <a:t>16-The-Costco-Model.pdf (utexas.edu)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12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Instructor: Give a few minutes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8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What is Professionalism (linkedin.com)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35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Instructor: Do a mini discussion about how they are alike and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40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What Is Professionalism? Traits and Tips | Indeed.com Singapore</a:t>
            </a:r>
            <a:endParaRPr lang="en-US" dirty="0"/>
          </a:p>
          <a:p>
            <a:r>
              <a:rPr lang="en-US" dirty="0">
                <a:hlinkClick r:id="rId4"/>
              </a:rPr>
              <a:t>The 10 Characteristics of Professionalism (linkedin.com)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41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This is a simplified/modified version of the next method from LinkedIn, feel free to remove if you want to just use</a:t>
            </a:r>
          </a:p>
          <a:p>
            <a:endParaRPr lang="en-US" dirty="0"/>
          </a:p>
          <a:p>
            <a:r>
              <a:rPr lang="en-US" dirty="0"/>
              <a:t>I recommend you read the tips before teaching it </a:t>
            </a:r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How To Find a Mentor in 8 Steps (Plus Mentorship Tips) | Indeed.com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532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Source: How To Find a Mentor in 8 Steps (Plus Mentorship Tips) | Indeed.com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3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  <a:br>
              <a:rPr lang="en-US" dirty="0"/>
            </a:br>
            <a:r>
              <a:rPr lang="en-US" dirty="0"/>
              <a:t>Bullet 1 – Oxford Dictionary</a:t>
            </a:r>
          </a:p>
          <a:p>
            <a:r>
              <a:rPr lang="en-US" dirty="0"/>
              <a:t>Bullet 2 - https://www.canada.ca/en/treasury-board-secretariat/services/values-ethics/code/what-is-ethics.html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8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Effective Communication in the Workplace (psu.edu)</a:t>
            </a:r>
            <a:endParaRPr lang="en-US" dirty="0"/>
          </a:p>
          <a:p>
            <a:r>
              <a:rPr lang="en-US" dirty="0">
                <a:hlinkClick r:id="rId4"/>
              </a:rPr>
              <a:t>Communicate Better With Employees, Regardless of Where They Work (gallup.com)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Instructor Note: feel free to do a discussion around the second source. It is a study about communication in the US workplace.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42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61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Integrity vs Morality: When to Opt for One Term Over Another (thecontentauthority.com)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71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Feel free to go back to that PowerPoint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062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Edit this to fit your needs, feel free to add more information about day 2</a:t>
            </a:r>
          </a:p>
          <a:p>
            <a:r>
              <a:rPr lang="en-US" dirty="0"/>
              <a:t>Ideally, request their current resumes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33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/>
              </a:rPr>
              <a:t>Difference Between Ethics and Values - Key Differences</a:t>
            </a:r>
            <a:endParaRPr lang="en-US" dirty="0"/>
          </a:p>
          <a:p>
            <a:r>
              <a:rPr lang="en-US" dirty="0">
                <a:hlinkClick r:id="rId4"/>
              </a:rPr>
              <a:t>Ethics and Morals: Understand the Difference (languagetool.org)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 1, slide 6 – CYBR 3321</a:t>
            </a:r>
          </a:p>
          <a:p>
            <a:r>
              <a:rPr lang="en-US" dirty="0"/>
              <a:t>Additional Notes from Dr. Wells?</a:t>
            </a:r>
          </a:p>
          <a:p>
            <a:endParaRPr lang="en-US" dirty="0"/>
          </a:p>
          <a:p>
            <a:r>
              <a:rPr lang="en-US" dirty="0"/>
              <a:t>Instructor: You may want to watch this video on the 3 as well: https://youtu.be/FRd8MmmkXs0 Take time, after explaining and watching the video, to have a discussion about the classes understanding of ethics and where they feel they fall in. Do not let it become an argument or debate.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42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Instructor; This does not have to be out loud, it could even be a journaling task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Third-party punishment by preverbal infants | Nature Human Behaviour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keep?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0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Instructor: Give about 5-10 minutes (more if the group seems interested in this section)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Souce - </a:t>
            </a:r>
            <a:r>
              <a:rPr lang="en-US" dirty="0">
                <a:hlinkClick r:id="rId3"/>
              </a:rPr>
              <a:t>Morality in History: How It Has (and Hasn't) Changed | Shortform Books</a:t>
            </a:r>
            <a:endParaRPr lang="en-US" dirty="0"/>
          </a:p>
          <a:p>
            <a:r>
              <a:rPr lang="en-US" dirty="0">
                <a:hlinkClick r:id="rId4"/>
              </a:rPr>
              <a:t>Things we know about media and morality | Nature Human Behaviour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07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This was actually an assignment I did at Challenger for Global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7C21F-A6BC-4F60-9791-EDDAA4685B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8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C2E0-BF94-7CAF-D6B5-6FFB8D963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40AA3-16FF-DF63-3DDB-F17C1DB53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DFD-3149-3207-0E1F-2D5C65C0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41FF3-DD2C-8C57-26B6-8AC87848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3921-C4BB-AFD4-854F-82BD395C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0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7DDB-9967-457C-4526-24C91A88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6509A-FF54-D9E6-73E5-4525E1F2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6154-DFC1-09D7-8110-8BAB65D7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61CD8-9BAE-065A-DB0C-A86B11B0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719E8-27FD-2CE6-471F-F9159ABE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1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0828F-F272-BE52-983D-7AF4DCF87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265B8-91D4-B704-3CC9-CF14D9B79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8154-744C-08A0-3BB7-ACC85938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3160E-177F-DDCA-6179-40F73056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C3DF0-1FF4-4797-D495-DF5F1DC7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5C63-CDA5-358F-B4F7-68278C70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B845-672F-712C-90BD-DCC49E5F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D9692-DE1E-DF43-5502-D0D50668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8515-E061-E2E0-9C88-4BFCB94C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0A376-7BF1-AB7F-9FFD-D80B2524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2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79D8-FF77-3B3C-4CF4-057AFC47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F6283-1B10-C06D-CC64-81161990C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055BE-6976-C058-6B4C-AB7DA162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23F0E-BA6A-074D-8A3C-CFAE22FC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6B33-7CC6-CF3D-D625-D2BA25BB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CB38-357D-112D-CEDF-B9C7F91A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D0E1-0252-50FC-7D53-1C585634E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C44F0-EA4D-E01A-047E-DD633944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D8D98-9E96-C72C-CA12-849FC107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3D7BC-9531-05A4-BDBE-2922151E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691EE-6B95-CBDC-2B7D-4F2D97EC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18BD-7066-2B5E-FBF4-AF364BE2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1306-5292-670B-A931-41E628B36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5B0A2-4056-3A70-4B58-9912A023D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38994-4A8C-B7E1-6DB6-3BDB26F44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FC8A6-7C1F-4773-D2D5-2B6FF5D02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2F30C-34A7-1681-05CE-6600E5C3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A1415-3BDD-0C82-808F-F0AD67E6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9E838-7ADA-29CD-AE07-AFE2A587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6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29AA-5C7C-D8BF-5376-77F8272A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C4634-454B-BA4A-1CD1-A6DAADCF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1ADD0-E929-7316-ADFD-21E90C73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32A49-46D2-5C62-ECC0-1FF577BB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C6D50-3B44-EA2D-291D-7B1C9F58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DF022-A54C-1075-5E9E-E79F28B4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08CD4-17F5-6925-0C15-DC6A0FCE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3347-2A75-790D-0A77-23968F89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97899-8F76-CD0C-3FAE-A9F02524F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C8F8C-6F6B-6C18-FE4D-95185610E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710F4-D056-442D-D66C-28FE2491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F4F3F-AC1C-50B7-5D78-ED64EE71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C3392-3683-CA64-B0B3-26A0CBEF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2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4A32-B90F-0982-CB90-7945F648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C1F77-7B48-69C3-8818-8C697F88A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594D3-DE36-6447-A093-CA3C0F56F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92367-9F33-8589-07E6-9F2AE1D7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891F6-F61D-754F-121B-5EEAF1B6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B44F4-CB89-2DE0-4040-90245D50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8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CDC68-5F15-4109-A3B9-797F219D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CA1C7-1E9C-D01A-16A2-B375AB06C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A3131-5318-4263-3C99-8D3B6034E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1365D-D792-C34A-4426-4C89CA104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EA7CC-0B5D-C76A-3C5F-B54EF8999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C8EB-395E-0171-34C0-9BD0F3628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Finishing School: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9366-B15B-3761-0CDB-444DCCAA2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Morning Session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D652B-FDF4-CF04-CCC2-E6CFE009269D}"/>
              </a:ext>
            </a:extLst>
          </p:cNvPr>
          <p:cNvSpPr txBox="1"/>
          <p:nvPr/>
        </p:nvSpPr>
        <p:spPr>
          <a:xfrm>
            <a:off x="576943" y="6207089"/>
            <a:ext cx="1009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Careers Preparation National Center product was funded by a National Centers of Academic Excellence in Cybersecurity grant (H98230-22-1-0329), which is part of the National Security Agency.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4C30D5-D9BF-EA36-531A-DDBD06472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185" y="5169624"/>
            <a:ext cx="1842815" cy="16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4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Self-Reflection &amp;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ethics are identified through self-reflection</a:t>
            </a:r>
          </a:p>
          <a:p>
            <a:pPr lvl="1"/>
            <a:r>
              <a:rPr lang="en-US" dirty="0"/>
              <a:t>The meeting of our actions, beliefs and motivations with our personal moral principles</a:t>
            </a:r>
          </a:p>
          <a:p>
            <a:r>
              <a:rPr lang="en-US" dirty="0"/>
              <a:t>Self-reflection may not be easy</a:t>
            </a:r>
          </a:p>
          <a:p>
            <a:pPr lvl="1"/>
            <a:r>
              <a:rPr lang="en-US" dirty="0"/>
              <a:t>But that is good</a:t>
            </a:r>
          </a:p>
          <a:p>
            <a:r>
              <a:rPr lang="en-US" dirty="0"/>
              <a:t>Through reflection we can begin reasoning and understanding</a:t>
            </a:r>
          </a:p>
          <a:p>
            <a:pPr lvl="1"/>
            <a:r>
              <a:rPr lang="en-US" dirty="0"/>
              <a:t>Motivations behind things</a:t>
            </a:r>
          </a:p>
          <a:p>
            <a:pPr lvl="1"/>
            <a:r>
              <a:rPr lang="en-US" dirty="0"/>
              <a:t>Intentions, that may look bad but be good</a:t>
            </a:r>
          </a:p>
          <a:p>
            <a:r>
              <a:rPr lang="en-US" dirty="0"/>
              <a:t>It is important for us to go through it so we can understand others</a:t>
            </a:r>
          </a:p>
          <a:p>
            <a:pPr lvl="1"/>
            <a:r>
              <a:rPr lang="en-US" dirty="0"/>
              <a:t>The benefits play out over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497B6E-184F-0AF3-9869-6A4B48F42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6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Values &amp; Beliefs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time to identify 5 personal values &amp; 5 beliefs.</a:t>
            </a:r>
          </a:p>
          <a:p>
            <a:pPr lvl="1"/>
            <a:r>
              <a:rPr lang="en-US" dirty="0"/>
              <a:t>Write them down no need to say them out loud</a:t>
            </a:r>
          </a:p>
          <a:p>
            <a:r>
              <a:rPr lang="en-US" dirty="0"/>
              <a:t>Looking at what you wrote down, write a short ethical statement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Sample Ethical Statement:</a:t>
            </a:r>
          </a:p>
          <a:p>
            <a:pPr marL="0" indent="0" algn="ctr">
              <a:buNone/>
            </a:pPr>
            <a:r>
              <a:rPr lang="en-US" b="0" i="0" dirty="0">
                <a:effectLst/>
                <a:latin typeface="Söhne"/>
              </a:rPr>
              <a:t>"I pledge to act with honesty, respect others, make fair decisions, and be accountable for my actions, always aiming to positively impact my community."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D99AA-7FB0-7D56-3630-6207BA6EC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9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on Ethical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case study: Cheating: Atlanta’s School Scandal</a:t>
            </a:r>
          </a:p>
          <a:p>
            <a:r>
              <a:rPr lang="en-US" dirty="0"/>
              <a:t>Read over it and let’s talk about it as a group, feel free to research it more while you wait.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3D5C3A-6BEE-D852-029D-51C4CD1D6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9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Lifelong Learning &amp; Ethical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mentioned, ethics is a lifelong commitment</a:t>
            </a:r>
          </a:p>
          <a:p>
            <a:pPr lvl="1"/>
            <a:r>
              <a:rPr lang="en-US" dirty="0"/>
              <a:t>Think about how you can continue to develop your ethics</a:t>
            </a:r>
          </a:p>
          <a:p>
            <a:r>
              <a:rPr lang="en-US" dirty="0"/>
              <a:t>These becomes standards:</a:t>
            </a:r>
          </a:p>
          <a:p>
            <a:pPr lvl="1"/>
            <a:r>
              <a:rPr lang="en-US" dirty="0"/>
              <a:t>Honesty</a:t>
            </a:r>
          </a:p>
          <a:p>
            <a:pPr lvl="1"/>
            <a:r>
              <a:rPr lang="en-US" dirty="0"/>
              <a:t>Integrity</a:t>
            </a:r>
          </a:p>
          <a:p>
            <a:pPr lvl="1"/>
            <a:r>
              <a:rPr lang="en-US" dirty="0"/>
              <a:t>Fairness</a:t>
            </a:r>
          </a:p>
          <a:p>
            <a:pPr lvl="1"/>
            <a:r>
              <a:rPr lang="en-US" dirty="0"/>
              <a:t>Respect</a:t>
            </a:r>
          </a:p>
          <a:p>
            <a:pPr lvl="1"/>
            <a:r>
              <a:rPr lang="en-US" dirty="0"/>
              <a:t>Responsibility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Stewardship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148C8-FD64-10EB-B9B7-9A20EFA42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5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Education, Family &amp;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plays a role in helping to develop ethics</a:t>
            </a:r>
          </a:p>
          <a:p>
            <a:pPr lvl="1"/>
            <a:r>
              <a:rPr lang="en-US" dirty="0"/>
              <a:t>Such as reading great works</a:t>
            </a:r>
          </a:p>
          <a:p>
            <a:r>
              <a:rPr lang="en-US" dirty="0"/>
              <a:t>Family, as mentioned in Nurture vs Nature, plays a role as well</a:t>
            </a:r>
          </a:p>
          <a:p>
            <a:pPr lvl="1"/>
            <a:r>
              <a:rPr lang="en-US" dirty="0"/>
              <a:t>We develop our ethics around those we love</a:t>
            </a:r>
          </a:p>
          <a:p>
            <a:r>
              <a:rPr lang="en-US" dirty="0"/>
              <a:t>Our experiences are a huge influence on our ethics</a:t>
            </a:r>
          </a:p>
          <a:p>
            <a:pPr lvl="1"/>
            <a:r>
              <a:rPr lang="en-US" dirty="0"/>
              <a:t>Good or bad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F7C0F2-D241-D874-CA56-C2589C643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 &amp;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thinking is the process of analyzing information to make highly effective decisions.</a:t>
            </a:r>
          </a:p>
          <a:p>
            <a:r>
              <a:rPr lang="en-US" dirty="0"/>
              <a:t>Sidenote: I was told it was “thinking about your thinking to make your thinking better” and I love that definition.</a:t>
            </a:r>
          </a:p>
          <a:p>
            <a:r>
              <a:rPr lang="en-US" dirty="0"/>
              <a:t>It is a skill that requires constant training</a:t>
            </a:r>
          </a:p>
          <a:p>
            <a:pPr lvl="1"/>
            <a:r>
              <a:rPr lang="en-US" dirty="0"/>
              <a:t>Sharpens the more it is used</a:t>
            </a:r>
          </a:p>
          <a:p>
            <a:r>
              <a:rPr lang="en-US" dirty="0"/>
              <a:t>This helps immensely with our decision making and is an employable skill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3E776-F3D0-344E-8A16-0AAEEE199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9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in the Workplace: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a look at this case study on ethics in the workplace: The Costco Model</a:t>
            </a:r>
          </a:p>
          <a:p>
            <a:r>
              <a:rPr lang="en-US" dirty="0"/>
              <a:t>Read over it and let’s talk about it as a group, feel free to research it more while you wait.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20D40F-4500-4160-F3B0-E259D7064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99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for your boss, but for you as well</a:t>
            </a:r>
          </a:p>
          <a:p>
            <a:r>
              <a:rPr lang="en-US" dirty="0"/>
              <a:t>Ethical leadership is more than just displaying ethical characteristics we discussed.</a:t>
            </a:r>
          </a:p>
          <a:p>
            <a:r>
              <a:rPr lang="en-US" dirty="0"/>
              <a:t>It is also building relationships with others</a:t>
            </a:r>
          </a:p>
          <a:p>
            <a:r>
              <a:rPr lang="en-US" dirty="0"/>
              <a:t>It’s about displaying ethics within the relationships</a:t>
            </a:r>
          </a:p>
          <a:p>
            <a:pPr lvl="1"/>
            <a:r>
              <a:rPr lang="en-US" dirty="0"/>
              <a:t>When challenges arise people may look to you</a:t>
            </a:r>
          </a:p>
          <a:p>
            <a:r>
              <a:rPr lang="en-US" dirty="0"/>
              <a:t>It has a profound impact on the workplace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998BA-152C-DF58-2FC6-5AD8D3EEC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5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Workplace culture cannot be ethical without ethical employees</a:t>
            </a:r>
          </a:p>
          <a:p>
            <a:r>
              <a:rPr lang="en-US" dirty="0"/>
              <a:t>Ethical culture is formed from ethical leadership</a:t>
            </a:r>
          </a:p>
          <a:p>
            <a:pPr lvl="1"/>
            <a:r>
              <a:rPr lang="en-US" dirty="0"/>
              <a:t>Still not talking about your boss</a:t>
            </a:r>
          </a:p>
          <a:p>
            <a:r>
              <a:rPr lang="en-US" dirty="0"/>
              <a:t>Leadership in small groups and teams</a:t>
            </a:r>
          </a:p>
          <a:p>
            <a:r>
              <a:rPr lang="en-US" dirty="0"/>
              <a:t>Leadership in projects</a:t>
            </a:r>
          </a:p>
          <a:p>
            <a:r>
              <a:rPr lang="en-US" dirty="0"/>
              <a:t>Leadership in challenges</a:t>
            </a:r>
          </a:p>
          <a:p>
            <a:r>
              <a:rPr lang="en-US" dirty="0"/>
              <a:t>When a workplace is ethical, trust is easier to develop which impacts satisfaction.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2E621E-EA12-A021-66A4-D8B3533CD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1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Ethics – The Balancing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Revisit the Costco Model Case Study</a:t>
            </a:r>
          </a:p>
          <a:p>
            <a:r>
              <a:rPr lang="en-US" dirty="0"/>
              <a:t>With what we just covered, how does your view on the study change? </a:t>
            </a:r>
          </a:p>
          <a:p>
            <a:r>
              <a:rPr lang="en-US" dirty="0"/>
              <a:t>What caused your change in thought?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6B2F94-4D35-61E9-D51D-D405B68FF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E1C5-B154-EDC9-A7E6-506CE6BB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27D97-00D1-47DA-5FE0-E4C9DDA04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so glad you are here!</a:t>
            </a:r>
          </a:p>
          <a:p>
            <a:r>
              <a:rPr lang="en-US" dirty="0"/>
              <a:t>I am [Instructor Name]</a:t>
            </a:r>
          </a:p>
          <a:p>
            <a:pPr lvl="1"/>
            <a:r>
              <a:rPr lang="en-US" dirty="0"/>
              <a:t>Credentials</a:t>
            </a:r>
          </a:p>
          <a:p>
            <a:pPr lvl="1"/>
            <a:r>
              <a:rPr lang="en-US" dirty="0"/>
              <a:t>Fun/icebreaker info</a:t>
            </a:r>
          </a:p>
          <a:p>
            <a:r>
              <a:rPr lang="en-US" dirty="0"/>
              <a:t>Finishing School is not like a traditional school</a:t>
            </a:r>
          </a:p>
          <a:p>
            <a:pPr lvl="1"/>
            <a:r>
              <a:rPr lang="en-US" dirty="0"/>
              <a:t>There are not grades &amp; assignments</a:t>
            </a:r>
          </a:p>
          <a:p>
            <a:pPr lvl="1"/>
            <a:r>
              <a:rPr lang="en-US" dirty="0"/>
              <a:t>There are way more involved discussions, researching in small groups, and focus on finalizing what you already have in you</a:t>
            </a:r>
          </a:p>
          <a:p>
            <a:r>
              <a:rPr lang="en-US" dirty="0"/>
              <a:t>Ethics, Professionalism, Resume, &amp; Interviewing</a:t>
            </a:r>
          </a:p>
          <a:p>
            <a:pPr lvl="1"/>
            <a:r>
              <a:rPr lang="en-US" dirty="0"/>
              <a:t>At a deeper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C30D5-D9BF-EA36-531A-DDBD064721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98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is not something that is just given</a:t>
            </a:r>
          </a:p>
          <a:p>
            <a:pPr lvl="1"/>
            <a:r>
              <a:rPr lang="en-US" dirty="0"/>
              <a:t>We aren’t necessarily born with it</a:t>
            </a:r>
          </a:p>
          <a:p>
            <a:r>
              <a:rPr lang="en-US" dirty="0"/>
              <a:t>But it is important for us to understand our own ethics first, to better connect and understand those around us</a:t>
            </a:r>
          </a:p>
          <a:p>
            <a:r>
              <a:rPr lang="en-US" dirty="0"/>
              <a:t>These things transfer well into the workplace and can even influence the workplace culture</a:t>
            </a:r>
          </a:p>
          <a:p>
            <a:r>
              <a:rPr lang="en-US" dirty="0"/>
              <a:t>Leading to a more enjoyable experience for everyone</a:t>
            </a:r>
          </a:p>
          <a:p>
            <a:r>
              <a:rPr lang="en-US" dirty="0"/>
              <a:t>But it starts with 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679624-6E26-90D4-76CE-BCB28BEF1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59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C8EB-395E-0171-34C0-9BD0F3628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Finishing School: Professionalism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9366-B15B-3761-0CDB-444DCCAA2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Afternoon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EBC083-66D4-4B81-2922-0C25676E9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4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9957-D99A-7F51-CA8F-0D1143B6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D746-4C62-7E0E-F988-8B268D8C7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your lunch went well!</a:t>
            </a:r>
          </a:p>
          <a:p>
            <a:pPr lvl="1"/>
            <a:r>
              <a:rPr lang="en-US" dirty="0"/>
              <a:t>Glad to have you back!</a:t>
            </a:r>
          </a:p>
          <a:p>
            <a:r>
              <a:rPr lang="en-US" dirty="0"/>
              <a:t>Did you think about ethics at lunch? </a:t>
            </a:r>
          </a:p>
          <a:p>
            <a:r>
              <a:rPr lang="en-US" dirty="0"/>
              <a:t>Any interesting discussions or thoughts anyone wants to share?</a:t>
            </a:r>
          </a:p>
          <a:p>
            <a:r>
              <a:rPr lang="en-US" dirty="0"/>
              <a:t>Let’s dive into professionalism!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604DC6-7BEB-0D6E-C457-ED5918B2B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43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Professionalism?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Merriam-Webster, “the conduct, aims, or qualities that characterize or mark a profession or a professional person”</a:t>
            </a:r>
          </a:p>
          <a:p>
            <a:r>
              <a:rPr lang="en-US" dirty="0"/>
              <a:t>Per LinkedIn, “</a:t>
            </a:r>
            <a:r>
              <a:rPr lang="en-US" b="0" i="0" dirty="0">
                <a:effectLst/>
                <a:latin typeface="-apple-system"/>
              </a:rPr>
              <a:t>Professionalism is a way of thinking, behaving, and appearing that demonstrates a commitment to excellence in all aspects of one's work.”</a:t>
            </a:r>
          </a:p>
          <a:p>
            <a:r>
              <a:rPr lang="en-US" dirty="0">
                <a:latin typeface="-apple-system"/>
              </a:rPr>
              <a:t>We are called professionals but do we really practice professionalism? </a:t>
            </a:r>
          </a:p>
          <a:p>
            <a:r>
              <a:rPr lang="en-US" dirty="0">
                <a:latin typeface="-apple-system"/>
              </a:rPr>
              <a:t>It relates to your ethics more than you think…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34E26B-D040-636D-98AC-08EA43DE3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43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Professionalism in Various Contexts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Workplace Professionalism – how you display your behavior, attitude, and level of skills in the workplace.</a:t>
            </a:r>
          </a:p>
          <a:p>
            <a:r>
              <a:rPr lang="en-US" dirty="0"/>
              <a:t>Academic Professionalism – professionalism in academia, calls for intellectual honesty, integrity in work, and respect for others ideas.</a:t>
            </a:r>
          </a:p>
          <a:p>
            <a:r>
              <a:rPr lang="en-US" dirty="0"/>
              <a:t>Sporting Professionalism – professionalism in sports is sportsmanship, respect for rules, teammates and even the officials. Maintaining a positive attitude winning or losing.</a:t>
            </a:r>
          </a:p>
          <a:p>
            <a:r>
              <a:rPr lang="en-US" dirty="0"/>
              <a:t>Customer Service Professionalism – Treating others with respect, listening to needs, being courteous and efficient. Even when the customer is … well, not.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6797C-1B07-D926-607F-A7DEAC61A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21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may sound like skills or attributes.</a:t>
            </a:r>
          </a:p>
          <a:p>
            <a:pPr lvl="1"/>
            <a:r>
              <a:rPr lang="en-US" dirty="0"/>
              <a:t>Especially to athletes (you can relate these skills to the workplace!)</a:t>
            </a:r>
          </a:p>
          <a:p>
            <a:r>
              <a:rPr lang="en-US" dirty="0"/>
              <a:t>They are:</a:t>
            </a:r>
          </a:p>
          <a:p>
            <a:pPr lvl="1"/>
            <a:r>
              <a:rPr lang="en-US" dirty="0"/>
              <a:t>Competence</a:t>
            </a:r>
          </a:p>
          <a:p>
            <a:pPr lvl="1"/>
            <a:r>
              <a:rPr lang="en-US" dirty="0"/>
              <a:t>Respectfulness</a:t>
            </a:r>
          </a:p>
          <a:p>
            <a:pPr lvl="1"/>
            <a:r>
              <a:rPr lang="en-US" dirty="0"/>
              <a:t>Professional Appearance</a:t>
            </a:r>
          </a:p>
          <a:p>
            <a:pPr lvl="1"/>
            <a:r>
              <a:rPr lang="en-US" dirty="0"/>
              <a:t>Effective Communication</a:t>
            </a:r>
          </a:p>
          <a:p>
            <a:pPr lvl="1"/>
            <a:r>
              <a:rPr lang="en-US" dirty="0"/>
              <a:t>Self-Regulation</a:t>
            </a:r>
          </a:p>
          <a:p>
            <a:pPr lvl="1"/>
            <a:r>
              <a:rPr lang="en-US" dirty="0"/>
              <a:t>Continuous Learning</a:t>
            </a:r>
          </a:p>
          <a:p>
            <a:pPr lvl="1"/>
            <a:r>
              <a:rPr lang="en-US" dirty="0"/>
              <a:t>Teamwork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156A96-4546-D55B-FC79-1580B991A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13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isn’t only for you</a:t>
            </a:r>
          </a:p>
          <a:p>
            <a:r>
              <a:rPr lang="en-US" dirty="0"/>
              <a:t>It’s for the environment</a:t>
            </a:r>
          </a:p>
          <a:p>
            <a:r>
              <a:rPr lang="en-US" dirty="0"/>
              <a:t>It’s for your coworkers</a:t>
            </a:r>
          </a:p>
          <a:p>
            <a:r>
              <a:rPr lang="en-US" dirty="0"/>
              <a:t>It’s for your managers, supervisors &amp; bosses</a:t>
            </a:r>
          </a:p>
          <a:p>
            <a:r>
              <a:rPr lang="en-US" dirty="0"/>
              <a:t>It’s for your customer</a:t>
            </a:r>
          </a:p>
          <a:p>
            <a:r>
              <a:rPr lang="en-US" dirty="0"/>
              <a:t>It sends a signal of trustworthiness, dependability, confidence, and pride in your work.</a:t>
            </a:r>
          </a:p>
          <a:p>
            <a:r>
              <a:rPr lang="en-US" dirty="0"/>
              <a:t>Professionalism plays a huge role in career growth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0131FB-0199-63DF-B174-D24F33AF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3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Professional Skills &amp;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ethics, developing professional skills requires dedication</a:t>
            </a:r>
          </a:p>
          <a:p>
            <a:pPr lvl="1"/>
            <a:r>
              <a:rPr lang="en-US" dirty="0"/>
              <a:t>Preferably, lifelong!</a:t>
            </a:r>
          </a:p>
          <a:p>
            <a:r>
              <a:rPr lang="en-US" dirty="0"/>
              <a:t>Athletes, you have a bit of a head start on this. You just need to translate it to other parts of your life.</a:t>
            </a:r>
          </a:p>
          <a:p>
            <a:r>
              <a:rPr lang="en-US" dirty="0"/>
              <a:t>We all already have these skills and attributes</a:t>
            </a:r>
          </a:p>
          <a:p>
            <a:pPr lvl="1"/>
            <a:r>
              <a:rPr lang="en-US" dirty="0"/>
              <a:t>We just need to practice it a bit more</a:t>
            </a:r>
          </a:p>
          <a:p>
            <a:r>
              <a:rPr lang="en-US" dirty="0"/>
              <a:t>Attitude is another one that we have to be sure we work on</a:t>
            </a:r>
          </a:p>
          <a:p>
            <a:pPr lvl="1"/>
            <a:r>
              <a:rPr lang="en-US" dirty="0"/>
              <a:t>It can make or break future plans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14A4BA-6D34-2619-3590-6197BCD41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56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553"/>
            <a:ext cx="10515600" cy="1325563"/>
          </a:xfrm>
        </p:spPr>
        <p:txBody>
          <a:bodyPr/>
          <a:lstStyle/>
          <a:p>
            <a:r>
              <a:rPr lang="en-US" dirty="0"/>
              <a:t>Continuous Learning &amp; The Role of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Learning is a must for a professional and for developing professionalism</a:t>
            </a:r>
          </a:p>
          <a:p>
            <a:r>
              <a:rPr lang="en-US" dirty="0"/>
              <a:t>Education can help make that process easy</a:t>
            </a:r>
          </a:p>
          <a:p>
            <a:pPr lvl="1"/>
            <a:r>
              <a:rPr lang="en-US" dirty="0"/>
              <a:t>BUT, this isn’t an attempt for you to go back to college</a:t>
            </a:r>
          </a:p>
          <a:p>
            <a:r>
              <a:rPr lang="en-US" dirty="0"/>
              <a:t>Use your resources, take advantage of online resources, classes that can be taken at community colleges</a:t>
            </a:r>
          </a:p>
          <a:p>
            <a:r>
              <a:rPr lang="en-US" dirty="0"/>
              <a:t>Learn new skills outside of your job role, be versatile</a:t>
            </a:r>
          </a:p>
          <a:p>
            <a:pPr lvl="1"/>
            <a:r>
              <a:rPr lang="en-US" dirty="0"/>
              <a:t>You never know how it will pay off, even if it’s just having a new skill</a:t>
            </a:r>
          </a:p>
          <a:p>
            <a:r>
              <a:rPr lang="en-US" dirty="0"/>
              <a:t>Enjoy what you learn, you’ll enjoy what you do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141D6F-CA00-E2C9-790F-B85F8256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05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&amp; Role Models in 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Mentorships can be a great way to develop professionally</a:t>
            </a:r>
          </a:p>
          <a:p>
            <a:r>
              <a:rPr lang="en-US" dirty="0"/>
              <a:t>They can be role models that you work alongside or under.</a:t>
            </a:r>
          </a:p>
          <a:p>
            <a:r>
              <a:rPr lang="en-US" dirty="0"/>
              <a:t>Obtaining mentorships falls on the mentee (that’s you)</a:t>
            </a:r>
          </a:p>
          <a:p>
            <a:r>
              <a:rPr lang="en-US" dirty="0"/>
              <a:t>There are a few ways to get a mentor, let’s discuss 2:</a:t>
            </a:r>
          </a:p>
          <a:p>
            <a:pPr lvl="1"/>
            <a:r>
              <a:rPr lang="en-US" dirty="0"/>
              <a:t>It is your responsibility to build the relationship with whoever it is you want to be your mentor after researching and learning more about them.</a:t>
            </a:r>
          </a:p>
          <a:p>
            <a:pPr lvl="1"/>
            <a:r>
              <a:rPr lang="en-US" dirty="0"/>
              <a:t>This helps especially if you aren’t one to be so straightforward; or if you know that it may negatively impact your relationship with them</a:t>
            </a:r>
          </a:p>
          <a:p>
            <a:pPr lvl="1"/>
            <a:r>
              <a:rPr lang="en-US" dirty="0"/>
              <a:t>Once a good foundation is established, then respectfully ask them to be a mentor to you. Explain your interest, be brief but respectful, why you think they could be right for you and be ready to answer questions they may have.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4B868-1BAB-226D-A65B-8E8EFD1BA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5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Oxford, “moral principles that govern a person’s behavior or the conducting of an activity.”</a:t>
            </a:r>
          </a:p>
          <a:p>
            <a:r>
              <a:rPr lang="en-US" dirty="0"/>
              <a:t>Per Canada, “Ethics examines the rational justification for our moral judgements.”</a:t>
            </a:r>
          </a:p>
          <a:p>
            <a:r>
              <a:rPr lang="en-US" dirty="0"/>
              <a:t>We may agree or disagree with definitions as ethics is a unique thing that exists personally and within almost every framework we interact with</a:t>
            </a:r>
          </a:p>
          <a:p>
            <a:r>
              <a:rPr lang="en-US" dirty="0"/>
              <a:t>At it’s core, ethics can be defined as a system of moral principles that helps guide human behavior.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EA5E4-48AA-5925-FAE5-ED39F64A6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80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&amp; Role Models in 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other method comes from LinkedIn: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Reflect on whether mentorship is the right fit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your mentorship needs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Consider people you admire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Start with your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Explore other options for finding a mentor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Prepare your elevator pitch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Request a meeting with them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Explain your interest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F00D13-261E-A759-1C95-98A987A98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2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 the workplace, professional conduct is a must.</a:t>
            </a:r>
          </a:p>
          <a:p>
            <a:r>
              <a:rPr lang="en-US" dirty="0"/>
              <a:t>Typically there is either an employee conduct policy or an employee handbook/manual</a:t>
            </a:r>
          </a:p>
          <a:p>
            <a:r>
              <a:rPr lang="en-US" dirty="0"/>
              <a:t>It is important to know what is expected of you within the workplace, not just job tasks but actual conduct</a:t>
            </a:r>
          </a:p>
          <a:p>
            <a:r>
              <a:rPr lang="en-US" dirty="0"/>
              <a:t>Professional conduct is important for a professional environment. It is present in an ethical workplace culture</a:t>
            </a:r>
          </a:p>
          <a:p>
            <a:r>
              <a:rPr lang="en-US" dirty="0"/>
              <a:t>At it’s core professional conduct are the traits we’ve defined, being shown to those you encounter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FB5FA2-09E4-D66B-082F-8953F5783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30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Skills &amp;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is a critically important skill</a:t>
            </a:r>
          </a:p>
          <a:p>
            <a:pPr lvl="1"/>
            <a:r>
              <a:rPr lang="en-US" dirty="0"/>
              <a:t>Not just verbally, but electronically and written</a:t>
            </a:r>
          </a:p>
          <a:p>
            <a:r>
              <a:rPr lang="en-US" dirty="0"/>
              <a:t>Effective workplace communication helps maintain not just a quality work environment but also relationships with coworkers. It helps to build trust and understanding between members as well as managers.</a:t>
            </a:r>
          </a:p>
          <a:p>
            <a:r>
              <a:rPr lang="en-US" dirty="0"/>
              <a:t>Communication isn’t just about speaking, it is about listening and ensuring others are being heard.</a:t>
            </a:r>
          </a:p>
          <a:p>
            <a:r>
              <a:rPr lang="en-US" dirty="0"/>
              <a:t>These are the skills that help you standout!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F512-0BAA-FB3C-83ED-BCD83D355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8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458C-7161-DC2A-718C-0ECF7A92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 &amp;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662FC-E4B4-DA28-C44E-1B0825263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 is a must!</a:t>
            </a:r>
          </a:p>
          <a:p>
            <a:r>
              <a:rPr lang="en-US" dirty="0"/>
              <a:t>Professionalism is about respecting others and that includes their time, with the expectation that they will respect yours.</a:t>
            </a:r>
          </a:p>
          <a:p>
            <a:r>
              <a:rPr lang="en-US" dirty="0"/>
              <a:t>Use your calendars, use your alarms.</a:t>
            </a:r>
          </a:p>
          <a:p>
            <a:r>
              <a:rPr lang="en-US" dirty="0"/>
              <a:t>A Master Calendar helps keep dates and appointments both personal and business in line</a:t>
            </a:r>
          </a:p>
          <a:p>
            <a:r>
              <a:rPr lang="en-US" dirty="0"/>
              <a:t>It helps hold yourself and others responsible.</a:t>
            </a:r>
          </a:p>
          <a:p>
            <a:r>
              <a:rPr lang="en-US" dirty="0"/>
              <a:t>It helps build a reputation of dependability within the workplace.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ED3208-99A9-054D-0F6F-6F0E29842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72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4255-1C88-E7FA-FC64-F5E522FF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Integrity, and it’s friend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1A80A-999E-9A68-1AE4-45CB3052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– the quality of being honest and having strong moral principles.</a:t>
            </a:r>
          </a:p>
          <a:p>
            <a:r>
              <a:rPr lang="en-US" dirty="0"/>
              <a:t>It goes hand in hand with ethics, which goes hand in hand with professionalism</a:t>
            </a:r>
          </a:p>
          <a:p>
            <a:r>
              <a:rPr lang="en-US" dirty="0"/>
              <a:t>Again, this builds a reputation of being dependable. </a:t>
            </a:r>
          </a:p>
          <a:p>
            <a:pPr lvl="1"/>
            <a:r>
              <a:rPr lang="en-US" dirty="0"/>
              <a:t>Honest</a:t>
            </a:r>
          </a:p>
          <a:p>
            <a:pPr lvl="1"/>
            <a:r>
              <a:rPr lang="en-US" dirty="0"/>
              <a:t>Reliable</a:t>
            </a:r>
          </a:p>
          <a:p>
            <a:r>
              <a:rPr lang="en-US" dirty="0"/>
              <a:t>These are the traits that will take you far into your career</a:t>
            </a:r>
          </a:p>
          <a:p>
            <a:pPr lvl="1"/>
            <a:r>
              <a:rPr lang="en-US" dirty="0"/>
              <a:t>So practice them now!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88D8EB-4D43-0786-ED0A-678AC6184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64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CC47-0FBC-D183-9205-81D9E09E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 &amp;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AC74-894A-F67B-44F1-2BF0A33EE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some time identify some of your own professional traits</a:t>
            </a:r>
          </a:p>
          <a:p>
            <a:r>
              <a:rPr lang="en-US" dirty="0"/>
              <a:t>Write them down</a:t>
            </a:r>
          </a:p>
          <a:p>
            <a:r>
              <a:rPr lang="en-US" dirty="0"/>
              <a:t>Then write down how you identified them</a:t>
            </a:r>
          </a:p>
          <a:p>
            <a:pPr lvl="1"/>
            <a:r>
              <a:rPr lang="en-US" dirty="0"/>
              <a:t>Did someone call you honest?</a:t>
            </a:r>
          </a:p>
          <a:p>
            <a:pPr lvl="1"/>
            <a:r>
              <a:rPr lang="en-US" dirty="0"/>
              <a:t>Have you been consistently going to the gym? Even when you don’t want to…</a:t>
            </a:r>
          </a:p>
          <a:p>
            <a:r>
              <a:rPr lang="en-US" dirty="0"/>
              <a:t>You can see professionalism is you</a:t>
            </a:r>
          </a:p>
          <a:p>
            <a:pPr lvl="1"/>
            <a:r>
              <a:rPr lang="en-US" dirty="0"/>
              <a:t>You just need to translate them into the workplace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964CF-0FD5-6F2C-3AD2-E9A01700F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37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1170-358A-2580-DEEB-6F601042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&amp;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439F-1BEC-0E00-CA9A-983BD2F23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actually quite easy to translate these skills.</a:t>
            </a:r>
          </a:p>
          <a:p>
            <a:r>
              <a:rPr lang="en-US" dirty="0"/>
              <a:t>Start by being consistent. Start small, show up to your appointments, classes, work on time. Aim for a 5 minute early time zone.</a:t>
            </a:r>
          </a:p>
          <a:p>
            <a:pPr lvl="1"/>
            <a:r>
              <a:rPr lang="en-US" dirty="0"/>
              <a:t>Plan your route’s early</a:t>
            </a:r>
          </a:p>
          <a:p>
            <a:pPr lvl="1"/>
            <a:r>
              <a:rPr lang="en-US" dirty="0"/>
              <a:t>Prepare your clothes the night before</a:t>
            </a:r>
          </a:p>
          <a:p>
            <a:pPr lvl="1"/>
            <a:r>
              <a:rPr lang="en-US" dirty="0"/>
              <a:t>Prepare your breakfast and/or lunch the night before</a:t>
            </a:r>
          </a:p>
          <a:p>
            <a:r>
              <a:rPr lang="en-US" dirty="0"/>
              <a:t>Work on being reliable. Don’t wait last minute to contribute.</a:t>
            </a:r>
          </a:p>
          <a:p>
            <a:r>
              <a:rPr lang="en-US" dirty="0"/>
              <a:t>Be one of the first to volunteer, when you truly mean it</a:t>
            </a:r>
          </a:p>
          <a:p>
            <a:r>
              <a:rPr lang="en-US" dirty="0"/>
              <a:t>Try to get your work in early, you’ll find it pays off in the long run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99DDA4-A888-3513-351D-1A0B520D7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9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19CC-6646-A513-DAD2-394BBDAE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Lifelong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9562-C884-D889-F79D-1B8E5E038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turn it into a lifelong commitment</a:t>
            </a:r>
          </a:p>
          <a:p>
            <a:r>
              <a:rPr lang="en-US" dirty="0"/>
              <a:t>You may start to see positive benefits in your personal life.</a:t>
            </a:r>
          </a:p>
          <a:p>
            <a:r>
              <a:rPr lang="en-US" dirty="0"/>
              <a:t>Note, this is different from bringing your work home</a:t>
            </a:r>
          </a:p>
          <a:p>
            <a:r>
              <a:rPr lang="en-US" dirty="0"/>
              <a:t>Part of professionalism is having a healthy work-life balance</a:t>
            </a:r>
          </a:p>
          <a:p>
            <a:r>
              <a:rPr lang="en-US" dirty="0"/>
              <a:t>It is knowing when to enjoy life as well as when to work</a:t>
            </a:r>
          </a:p>
          <a:p>
            <a:r>
              <a:rPr lang="en-US" dirty="0"/>
              <a:t>Professionalism is an agreement with an organization and the people within it</a:t>
            </a:r>
          </a:p>
          <a:p>
            <a:pPr lvl="1"/>
            <a:r>
              <a:rPr lang="en-US" dirty="0"/>
              <a:t>So be sure to still have a personal life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DCC9C-E755-1FAC-8EE6-9BD71A43B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71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5BC8-C33F-2EDD-F180-219710E7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1DEDE-2586-A9CD-FAB2-CDB8B24B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can help lead to professional growth.</a:t>
            </a:r>
          </a:p>
          <a:p>
            <a:r>
              <a:rPr lang="en-US" dirty="0"/>
              <a:t>Recall looking at the types of professionalism in various contexts</a:t>
            </a:r>
          </a:p>
          <a:p>
            <a:r>
              <a:rPr lang="en-US" dirty="0"/>
              <a:t>Professionalism is not about remaining stagnant in a job</a:t>
            </a:r>
          </a:p>
          <a:p>
            <a:r>
              <a:rPr lang="en-US" dirty="0"/>
              <a:t>As you grow your skills, you may want to seek to grow within your career</a:t>
            </a:r>
          </a:p>
          <a:p>
            <a:pPr lvl="1"/>
            <a:r>
              <a:rPr lang="en-US" dirty="0"/>
              <a:t>Find something you enjoy, build your skill in it</a:t>
            </a:r>
          </a:p>
          <a:p>
            <a:pPr lvl="1"/>
            <a:r>
              <a:rPr lang="en-US" dirty="0"/>
              <a:t>Research how you could use that skill on your career path</a:t>
            </a:r>
          </a:p>
          <a:p>
            <a:pPr lvl="1"/>
            <a:r>
              <a:rPr lang="en-US" dirty="0"/>
              <a:t>Work towards that goal by showcasing it</a:t>
            </a:r>
          </a:p>
          <a:p>
            <a:pPr lvl="2"/>
            <a:r>
              <a:rPr lang="en-US" dirty="0"/>
              <a:t>Gain certifications, participate in things that will allow you to exercise that skill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6D0B4C-EFAC-C552-724B-6D33DC3BB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06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AEC5-0237-3B0F-6586-38BBAE1D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ED441-5B40-2B16-8C39-B4139487A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&amp; ethics have a strong relationship</a:t>
            </a:r>
          </a:p>
          <a:p>
            <a:r>
              <a:rPr lang="en-US" dirty="0"/>
              <a:t>Which has a strong impact on how we operate in our personal and professional life</a:t>
            </a:r>
          </a:p>
          <a:p>
            <a:r>
              <a:rPr lang="en-US" dirty="0"/>
              <a:t>But these traits are not a given, we may not be born with them</a:t>
            </a:r>
          </a:p>
          <a:p>
            <a:pPr lvl="1"/>
            <a:r>
              <a:rPr lang="en-US" dirty="0"/>
              <a:t>But that’s okay</a:t>
            </a:r>
          </a:p>
          <a:p>
            <a:r>
              <a:rPr lang="en-US" dirty="0"/>
              <a:t>We have an understanding of them</a:t>
            </a:r>
          </a:p>
          <a:p>
            <a:r>
              <a:rPr lang="en-US" dirty="0"/>
              <a:t>We know how we can identify, sharpen, and exhibit them</a:t>
            </a:r>
          </a:p>
          <a:p>
            <a:r>
              <a:rPr lang="en-US" dirty="0"/>
              <a:t>It is a lifelong commitment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7D158-DDA5-E67C-23BD-D5D3633E7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vs Morals &amp;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closely related has different meanings: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FB02DE-883D-73C6-43D1-46C676FC073C}"/>
              </a:ext>
            </a:extLst>
          </p:cNvPr>
          <p:cNvSpPr txBox="1">
            <a:spLocks/>
          </p:cNvSpPr>
          <p:nvPr/>
        </p:nvSpPr>
        <p:spPr>
          <a:xfrm>
            <a:off x="838199" y="2343785"/>
            <a:ext cx="37005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Ethics</a:t>
            </a:r>
          </a:p>
          <a:p>
            <a:pPr lvl="1"/>
            <a:r>
              <a:rPr lang="en-US" dirty="0"/>
              <a:t>Rules or guidelines</a:t>
            </a:r>
          </a:p>
          <a:p>
            <a:pPr lvl="2"/>
            <a:r>
              <a:rPr lang="en-US" dirty="0"/>
              <a:t>Typically set by social groups or culture as well as rules and laws</a:t>
            </a:r>
          </a:p>
          <a:p>
            <a:pPr lvl="1"/>
            <a:r>
              <a:rPr lang="en-US" dirty="0"/>
              <a:t>Rights &amp; Wrongs</a:t>
            </a:r>
          </a:p>
          <a:p>
            <a:pPr lvl="2"/>
            <a:r>
              <a:rPr lang="en-US" dirty="0"/>
              <a:t>More systematic</a:t>
            </a:r>
          </a:p>
          <a:p>
            <a:pPr lvl="2"/>
            <a:r>
              <a:rPr lang="en-US" dirty="0"/>
              <a:t>A collective set of standards that a majority agrees on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854AF8-C3C7-539E-877A-88EBD337F805}"/>
              </a:ext>
            </a:extLst>
          </p:cNvPr>
          <p:cNvSpPr txBox="1">
            <a:spLocks/>
          </p:cNvSpPr>
          <p:nvPr/>
        </p:nvSpPr>
        <p:spPr>
          <a:xfrm>
            <a:off x="4392236" y="2343784"/>
            <a:ext cx="3700549" cy="46721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Morals</a:t>
            </a:r>
          </a:p>
          <a:p>
            <a:pPr lvl="1"/>
            <a:r>
              <a:rPr lang="en-US" dirty="0"/>
              <a:t>Usually more personal &amp; individual beliefs about what is right and wrong</a:t>
            </a:r>
          </a:p>
          <a:p>
            <a:pPr lvl="2"/>
            <a:r>
              <a:rPr lang="en-US" dirty="0"/>
              <a:t>Typically based more on religious, cultural, and philosophical principles</a:t>
            </a:r>
          </a:p>
          <a:p>
            <a:pPr lvl="1"/>
            <a:r>
              <a:rPr lang="en-US" dirty="0"/>
              <a:t>Morals usually describe personal convictions.</a:t>
            </a:r>
          </a:p>
          <a:p>
            <a:pPr lvl="2"/>
            <a:r>
              <a:rPr lang="en-US" dirty="0"/>
              <a:t>Influenced by one’s upbringing, culture, &amp; personal experiences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8AED77-C432-E369-75AE-15BC10E4A6AE}"/>
              </a:ext>
            </a:extLst>
          </p:cNvPr>
          <p:cNvSpPr txBox="1">
            <a:spLocks/>
          </p:cNvSpPr>
          <p:nvPr/>
        </p:nvSpPr>
        <p:spPr>
          <a:xfrm>
            <a:off x="7946272" y="2343785"/>
            <a:ext cx="37005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Values</a:t>
            </a:r>
          </a:p>
          <a:p>
            <a:pPr lvl="1"/>
            <a:r>
              <a:rPr lang="en-US" dirty="0"/>
              <a:t>Often described as deeply held beliefs that guide our behavior and decision-making.</a:t>
            </a:r>
          </a:p>
          <a:p>
            <a:pPr lvl="1"/>
            <a:r>
              <a:rPr lang="en-US" dirty="0"/>
              <a:t>Principles that may form the basis of our morals and ethical decisions</a:t>
            </a:r>
          </a:p>
          <a:p>
            <a:pPr lvl="1"/>
            <a:r>
              <a:rPr lang="en-US" dirty="0"/>
              <a:t>Values are often described as honesty, integrity, stewardship</a:t>
            </a:r>
          </a:p>
          <a:p>
            <a:pPr lv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F9E08D-FAD8-67D3-D8A0-6EAA1E20A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31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703-8E07-A387-1E92-38913575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 Day 1!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4BCC-DE29-A8EB-545F-B4F709F0B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 Day 1, we hope you enjoyed it!</a:t>
            </a:r>
          </a:p>
          <a:p>
            <a:r>
              <a:rPr lang="en-US" dirty="0"/>
              <a:t>We look forward to having you back for Day 2, same time</a:t>
            </a:r>
          </a:p>
          <a:p>
            <a:r>
              <a:rPr lang="en-US" dirty="0"/>
              <a:t>Where we will be going over:</a:t>
            </a:r>
          </a:p>
          <a:p>
            <a:pPr lvl="1"/>
            <a:r>
              <a:rPr lang="en-US" dirty="0"/>
              <a:t>Resumes</a:t>
            </a:r>
          </a:p>
          <a:p>
            <a:pPr lvl="1"/>
            <a:r>
              <a:rPr lang="en-US" dirty="0"/>
              <a:t>Interviewing</a:t>
            </a:r>
          </a:p>
          <a:p>
            <a:r>
              <a:rPr lang="en-US" dirty="0"/>
              <a:t>We hope that you’ll reflect on what we went over today and we encourage you to keep a copy</a:t>
            </a:r>
          </a:p>
          <a:p>
            <a:r>
              <a:rPr lang="en-US" dirty="0"/>
              <a:t>See you tomorrow!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F68A89-0686-3DA4-453C-751B5AC5E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6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on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Virtue/Character Ethics</a:t>
            </a:r>
          </a:p>
          <a:p>
            <a:pPr lvl="1"/>
            <a:r>
              <a:rPr lang="en-US" dirty="0"/>
              <a:t>Good people make good moral choices</a:t>
            </a:r>
          </a:p>
          <a:p>
            <a:pPr lvl="2"/>
            <a:r>
              <a:rPr lang="en-US" dirty="0"/>
              <a:t>Plato</a:t>
            </a:r>
          </a:p>
          <a:p>
            <a:r>
              <a:rPr lang="en-US" dirty="0"/>
              <a:t>Rule/Deontological ethics</a:t>
            </a:r>
          </a:p>
          <a:p>
            <a:pPr lvl="1"/>
            <a:r>
              <a:rPr lang="en-US" dirty="0"/>
              <a:t>Following good rules enables us to make good moral choices</a:t>
            </a:r>
          </a:p>
          <a:p>
            <a:pPr lvl="2"/>
            <a:r>
              <a:rPr lang="en-US" dirty="0"/>
              <a:t>Marcus Aurelius</a:t>
            </a:r>
          </a:p>
          <a:p>
            <a:r>
              <a:rPr lang="en-US" dirty="0"/>
              <a:t>Consequentialist/Teleological Ethics (Utilitarian)</a:t>
            </a:r>
          </a:p>
          <a:p>
            <a:pPr lvl="1"/>
            <a:r>
              <a:rPr lang="en-US" dirty="0"/>
              <a:t>Good results make moral choices good</a:t>
            </a:r>
          </a:p>
          <a:p>
            <a:pPr lvl="2"/>
            <a:r>
              <a:rPr lang="en-US" dirty="0"/>
              <a:t>Thomas Hobbes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177C6C-B305-FBE4-3FB2-1C0435FF5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2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we’re born with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in the way we describe ethics as a system of rights and wrongs.</a:t>
            </a:r>
          </a:p>
          <a:p>
            <a:r>
              <a:rPr lang="en-US" dirty="0"/>
              <a:t>It is something that changes over time</a:t>
            </a:r>
          </a:p>
          <a:p>
            <a:pPr lvl="1"/>
            <a:r>
              <a:rPr lang="en-US" dirty="0"/>
              <a:t>Think back to your early years…what has changed in your thinking of ethics?</a:t>
            </a:r>
          </a:p>
          <a:p>
            <a:pPr lvl="1"/>
            <a:r>
              <a:rPr lang="en-US" dirty="0"/>
              <a:t>What was the catalyst for the change? </a:t>
            </a:r>
          </a:p>
          <a:p>
            <a:r>
              <a:rPr lang="en-US" dirty="0"/>
              <a:t>However, the debate is still there</a:t>
            </a:r>
          </a:p>
          <a:p>
            <a:pPr lvl="1"/>
            <a:r>
              <a:rPr lang="en-US" dirty="0"/>
              <a:t>The jury is out on how some our basic inclinations (think your earliest feeling of fairness or something being resolved fairly) develop</a:t>
            </a:r>
          </a:p>
          <a:p>
            <a:pPr lvl="1"/>
            <a:r>
              <a:rPr lang="en-US" dirty="0"/>
              <a:t>But this differs from what we define as our (developed) ethics</a:t>
            </a:r>
          </a:p>
          <a:p>
            <a:r>
              <a:rPr lang="en-US" dirty="0"/>
              <a:t>Indeed it is…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178A2-3C28-0B72-6EAE-3858DC34D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4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vs. Nurture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we talking about this?</a:t>
            </a:r>
          </a:p>
          <a:p>
            <a:pPr lvl="1"/>
            <a:r>
              <a:rPr lang="en-US" dirty="0"/>
              <a:t>Understanding ethics isn’t just about reflecting on yourself.</a:t>
            </a:r>
          </a:p>
          <a:p>
            <a:pPr lvl="2"/>
            <a:r>
              <a:rPr lang="en-US" dirty="0"/>
              <a:t>It’s about understanding those around you – from your bosses to your coworkers</a:t>
            </a:r>
          </a:p>
          <a:p>
            <a:r>
              <a:rPr lang="en-US" dirty="0"/>
              <a:t>Nature</a:t>
            </a:r>
          </a:p>
          <a:p>
            <a:pPr lvl="1"/>
            <a:r>
              <a:rPr lang="en-US" dirty="0"/>
              <a:t>That which is innate</a:t>
            </a:r>
          </a:p>
          <a:p>
            <a:pPr lvl="1"/>
            <a:r>
              <a:rPr lang="en-US" dirty="0"/>
              <a:t>Born with it</a:t>
            </a:r>
          </a:p>
          <a:p>
            <a:r>
              <a:rPr lang="en-US" dirty="0"/>
              <a:t>Nurture</a:t>
            </a:r>
          </a:p>
          <a:p>
            <a:pPr lvl="1"/>
            <a:r>
              <a:rPr lang="en-US" dirty="0"/>
              <a:t>That which influences us</a:t>
            </a:r>
          </a:p>
          <a:p>
            <a:pPr lvl="1"/>
            <a:r>
              <a:rPr lang="en-US" dirty="0"/>
              <a:t>Our environment</a:t>
            </a:r>
          </a:p>
          <a:p>
            <a:pPr lvl="2"/>
            <a:r>
              <a:rPr lang="en-US" dirty="0"/>
              <a:t>Physical &amp; Virtual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C4B918-A839-B818-63F6-E94DF7674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ethics is a lifelong commitment</a:t>
            </a:r>
          </a:p>
          <a:p>
            <a:r>
              <a:rPr lang="en-US" dirty="0"/>
              <a:t>It requires reflection</a:t>
            </a:r>
          </a:p>
          <a:p>
            <a:pPr lvl="1"/>
            <a:r>
              <a:rPr lang="en-US" dirty="0"/>
              <a:t>Grit</a:t>
            </a:r>
          </a:p>
          <a:p>
            <a:pPr lvl="1"/>
            <a:r>
              <a:rPr lang="en-US" dirty="0"/>
              <a:t>Determination</a:t>
            </a:r>
          </a:p>
          <a:p>
            <a:pPr lvl="1"/>
            <a:r>
              <a:rPr lang="en-US" dirty="0"/>
              <a:t>Tough conversations</a:t>
            </a:r>
          </a:p>
          <a:p>
            <a:r>
              <a:rPr lang="en-US" dirty="0"/>
              <a:t>Personal ethics influences our professionalism</a:t>
            </a:r>
          </a:p>
          <a:p>
            <a:pPr lvl="1"/>
            <a:r>
              <a:rPr lang="en-US" dirty="0"/>
              <a:t>Which is why we are starting with it here</a:t>
            </a:r>
          </a:p>
          <a:p>
            <a:r>
              <a:rPr lang="en-US" dirty="0"/>
              <a:t>Take a moment, reflect on your own ethics and how that may have developed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9E66F1-3C01-3157-0F54-EF6722DAD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5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 Ethics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Did you notice a difference in your understanding of ethics then to now?</a:t>
            </a:r>
          </a:p>
          <a:p>
            <a:pPr lvl="1"/>
            <a:r>
              <a:rPr lang="en-US" dirty="0"/>
              <a:t>Do you think more about ethics today?</a:t>
            </a:r>
          </a:p>
          <a:p>
            <a:r>
              <a:rPr lang="en-US" dirty="0"/>
              <a:t>Arguably, we think more about ethics today individually than we did in previous years</a:t>
            </a:r>
          </a:p>
          <a:p>
            <a:pPr lvl="1"/>
            <a:r>
              <a:rPr lang="en-US" dirty="0"/>
              <a:t>We see this in how we apply our own personal ethics, morals, and values to businesses and corporations</a:t>
            </a:r>
          </a:p>
          <a:p>
            <a:pPr lvl="1"/>
            <a:r>
              <a:rPr lang="en-US" dirty="0"/>
              <a:t>We also see it in how social media influences our own personal ethics, morals, and values</a:t>
            </a:r>
          </a:p>
          <a:p>
            <a:pPr lvl="1"/>
            <a:r>
              <a:rPr lang="en-US" dirty="0"/>
              <a:t>As well as seeking out those who share our views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D43A4-A7BC-A027-3440-696A07262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3302</Words>
  <Application>Microsoft Office PowerPoint</Application>
  <PresentationFormat>Widescreen</PresentationFormat>
  <Paragraphs>373</Paragraphs>
  <Slides>40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-apple-system</vt:lpstr>
      <vt:lpstr>Arial</vt:lpstr>
      <vt:lpstr>Calibri</vt:lpstr>
      <vt:lpstr>Calibri Light</vt:lpstr>
      <vt:lpstr>Söhne</vt:lpstr>
      <vt:lpstr>Times New Roman</vt:lpstr>
      <vt:lpstr>Office Theme</vt:lpstr>
      <vt:lpstr>Finishing School: Ethics</vt:lpstr>
      <vt:lpstr>Welcome</vt:lpstr>
      <vt:lpstr>Understanding Ethics</vt:lpstr>
      <vt:lpstr>Ethics vs Morals &amp; Values</vt:lpstr>
      <vt:lpstr>Perspectives on Ethics</vt:lpstr>
      <vt:lpstr>Maybe we’re born with it?</vt:lpstr>
      <vt:lpstr>Nature vs. Nurture</vt:lpstr>
      <vt:lpstr>Ethical Developments</vt:lpstr>
      <vt:lpstr>Shaping Ethics Today</vt:lpstr>
      <vt:lpstr>Self-Reflection &amp; Reasoning</vt:lpstr>
      <vt:lpstr>Personal Values &amp; Beliefs</vt:lpstr>
      <vt:lpstr>Case Study on Ethical Dilemma</vt:lpstr>
      <vt:lpstr>Lifelong Learning &amp; Ethical Standards</vt:lpstr>
      <vt:lpstr>Education, Family &amp; Experiences</vt:lpstr>
      <vt:lpstr>Critical Thinking &amp; Decision Making</vt:lpstr>
      <vt:lpstr>Ethics in the Workplace: Case Study</vt:lpstr>
      <vt:lpstr>Ethical Leadership</vt:lpstr>
      <vt:lpstr>Ethical Culture</vt:lpstr>
      <vt:lpstr>Activity: Ethics – The Balancing Act</vt:lpstr>
      <vt:lpstr>Conclusion/Summary</vt:lpstr>
      <vt:lpstr>Finishing School: Professionalism</vt:lpstr>
      <vt:lpstr>Welcome Back</vt:lpstr>
      <vt:lpstr>What is Professionalism?</vt:lpstr>
      <vt:lpstr>Defining Professionalism in Various Contexts</vt:lpstr>
      <vt:lpstr>Characteristics of Professionalism</vt:lpstr>
      <vt:lpstr>The Importance of Professionalism</vt:lpstr>
      <vt:lpstr>Developing Professional Skills &amp; Attitudes</vt:lpstr>
      <vt:lpstr>Continuous Learning &amp; The Role of Education</vt:lpstr>
      <vt:lpstr>Mentorship &amp; Role Models in Professional Development</vt:lpstr>
      <vt:lpstr>Mentorship &amp; Role Models in Professional Development</vt:lpstr>
      <vt:lpstr>Professional Conduct</vt:lpstr>
      <vt:lpstr>Communication Skills &amp; Professionalism</vt:lpstr>
      <vt:lpstr>Time Management &amp; Responsibility</vt:lpstr>
      <vt:lpstr>Integrity, and it’s friend Ethics</vt:lpstr>
      <vt:lpstr>Professionalism &amp; You</vt:lpstr>
      <vt:lpstr>Consistency &amp; Reliability</vt:lpstr>
      <vt:lpstr>Lifelong Commitment</vt:lpstr>
      <vt:lpstr>Professional Growth</vt:lpstr>
      <vt:lpstr>Conclusion/Summary</vt:lpstr>
      <vt:lpstr>Wrapping Up Day 1!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School: Ethics</dc:title>
  <dc:creator>Hill, Thomas</dc:creator>
  <cp:lastModifiedBy>Thomas Hill</cp:lastModifiedBy>
  <cp:revision>50</cp:revision>
  <dcterms:created xsi:type="dcterms:W3CDTF">2023-12-14T18:04:48Z</dcterms:created>
  <dcterms:modified xsi:type="dcterms:W3CDTF">2024-04-12T00:40:53Z</dcterms:modified>
</cp:coreProperties>
</file>