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96" r:id="rId4"/>
    <p:sldId id="297" r:id="rId5"/>
    <p:sldId id="298" r:id="rId6"/>
    <p:sldId id="299" r:id="rId7"/>
    <p:sldId id="258" r:id="rId8"/>
    <p:sldId id="259" r:id="rId9"/>
    <p:sldId id="260" r:id="rId10"/>
    <p:sldId id="288" r:id="rId11"/>
    <p:sldId id="261" r:id="rId12"/>
    <p:sldId id="263" r:id="rId13"/>
    <p:sldId id="264" r:id="rId14"/>
    <p:sldId id="265" r:id="rId15"/>
    <p:sldId id="266" r:id="rId16"/>
    <p:sldId id="267" r:id="rId17"/>
    <p:sldId id="268" r:id="rId18"/>
    <p:sldId id="300" r:id="rId19"/>
    <p:sldId id="269" r:id="rId20"/>
    <p:sldId id="271" r:id="rId21"/>
    <p:sldId id="292" r:id="rId22"/>
    <p:sldId id="270" r:id="rId23"/>
    <p:sldId id="272" r:id="rId24"/>
    <p:sldId id="274" r:id="rId25"/>
    <p:sldId id="275" r:id="rId26"/>
    <p:sldId id="293" r:id="rId27"/>
    <p:sldId id="294" r:id="rId28"/>
    <p:sldId id="295" r:id="rId29"/>
    <p:sldId id="277" r:id="rId30"/>
    <p:sldId id="278" r:id="rId31"/>
    <p:sldId id="279" r:id="rId32"/>
    <p:sldId id="280" r:id="rId33"/>
    <p:sldId id="285" r:id="rId34"/>
    <p:sldId id="286" r:id="rId35"/>
    <p:sldId id="287" r:id="rId36"/>
    <p:sldId id="290" r:id="rId37"/>
    <p:sldId id="289" r:id="rId38"/>
    <p:sldId id="291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inishing School: Resume" id="{DEF542B4-1FCA-4A28-A5B4-9B0885C7A3AA}">
          <p14:sldIdLst>
            <p14:sldId id="256"/>
            <p14:sldId id="257"/>
            <p14:sldId id="296"/>
            <p14:sldId id="297"/>
            <p14:sldId id="298"/>
            <p14:sldId id="299"/>
          </p14:sldIdLst>
        </p14:section>
        <p14:section name="Resumes, the Living Document" id="{65FCC318-7DC5-430C-9529-31152AD1EFB0}">
          <p14:sldIdLst>
            <p14:sldId id="258"/>
            <p14:sldId id="259"/>
            <p14:sldId id="260"/>
          </p14:sldIdLst>
        </p14:section>
        <p14:section name="What to Include in a Resume" id="{3F947A9D-3532-49E2-BCCB-23128B0B486E}">
          <p14:sldIdLst>
            <p14:sldId id="288"/>
            <p14:sldId id="261"/>
            <p14:sldId id="263"/>
          </p14:sldIdLst>
        </p14:section>
        <p14:section name="How to Build a Resume" id="{6DB9F682-4DEE-4563-BE8D-1BE728881075}">
          <p14:sldIdLst>
            <p14:sldId id="264"/>
            <p14:sldId id="265"/>
            <p14:sldId id="266"/>
            <p14:sldId id="267"/>
            <p14:sldId id="268"/>
            <p14:sldId id="300"/>
            <p14:sldId id="269"/>
            <p14:sldId id="271"/>
          </p14:sldIdLst>
        </p14:section>
        <p14:section name="Finishing School: Interviewing" id="{32A9552E-16E3-40F5-9E0C-5CB1166020A3}">
          <p14:sldIdLst>
            <p14:sldId id="292"/>
            <p14:sldId id="270"/>
          </p14:sldIdLst>
        </p14:section>
        <p14:section name="Understanding the Interview Process" id="{9EBDD2F5-F743-475C-9F5B-33CD7EBC728F}">
          <p14:sldIdLst>
            <p14:sldId id="272"/>
          </p14:sldIdLst>
        </p14:section>
        <p14:section name="Interviewing Types" id="{BD289C29-FB09-4059-8EAE-38202EF03768}">
          <p14:sldIdLst>
            <p14:sldId id="274"/>
            <p14:sldId id="275"/>
            <p14:sldId id="293"/>
            <p14:sldId id="294"/>
            <p14:sldId id="295"/>
          </p14:sldIdLst>
        </p14:section>
        <p14:section name="Interviewing Methodologies" id="{4A1E7145-945C-4D75-9B5C-BE7EEDB63CCD}">
          <p14:sldIdLst>
            <p14:sldId id="277"/>
          </p14:sldIdLst>
        </p14:section>
        <p14:section name="STAR Method" id="{1EE5A38F-033A-4EC4-8B02-CF213E08E4A9}">
          <p14:sldIdLst>
            <p14:sldId id="278"/>
            <p14:sldId id="279"/>
            <p14:sldId id="280"/>
          </p14:sldIdLst>
        </p14:section>
        <p14:section name="Being Seen in a Sea of People Like Me" id="{59543FEF-9016-45D7-BB3F-8E0130F2CEDD}">
          <p14:sldIdLst>
            <p14:sldId id="285"/>
            <p14:sldId id="286"/>
            <p14:sldId id="287"/>
            <p14:sldId id="290"/>
            <p14:sldId id="289"/>
          </p14:sldIdLst>
        </p14:section>
        <p14:section name="Conclusion" id="{7CD95B49-087D-42EB-8CE7-4CE35E02B806}">
          <p14:sldIdLst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 autoAdjust="0"/>
    <p:restoredTop sz="74836" autoAdjust="0"/>
  </p:normalViewPr>
  <p:slideViewPr>
    <p:cSldViewPr snapToGrid="0">
      <p:cViewPr varScale="1">
        <p:scale>
          <a:sx n="80" d="100"/>
          <a:sy n="80" d="100"/>
        </p:scale>
        <p:origin x="13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1D4BB-F20C-46F1-BA06-0B3F93BA0D11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DF6D1-30ED-4B4D-9A26-E8266B5A34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3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eed.com/career-advice/interviewing/how-to-prepare-for-an-onsite-interview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eed.com/career-advice/interviewing/phone-interview-tips-to-get-you-to-the-next-round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eed.com/career-advice/interviewing/interviews-types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eed.com/career-advice/career-development/panel-interview-tips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indeed.com/career-advice/interviewing/how-to-succeed-at-a-group-interview" TargetMode="Externa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muse.com/advice/star-interview-method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indeed.com/career-advice/interviewing/how-to-use-the-star-interview-response-technique" TargetMode="Externa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esumegenius.com/blog/interview/star-method#:~:text=The%20STAR%20method%20is%20effective%20when%20answering%20behavioral,you%E2%80%99d%20behave%20or%20react%20in%20a%20specific%20situation.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hbr.org/2021/09/stop-screening-job-candidates-social-media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eed.com/career-advice/resumes-cover-letters/how-to-format-a-cover-letter-example#:~:text=1%20Start%20by%20including%20the%20date%20and%20your,how%20the%20role%20aligns%20with%20your%20career%20goals.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eed.com/career-advice/resumes-cover-letters/how-to-format-a-cover-letter-example#:~:text=1%20Start%20by%20including%20the%20date%20and%20your,how%20the%20role%20aligns%20with%20your%20career%20goals.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eed.com/career-advice/resumes-cover-letters/why-is-a-resume-important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eed.com/career-advice/resumes-cover-letters/key-components-of-a-resume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You may want to go over setting up a LinkedIn profile, do it as a demonstration -&gt; have them follow along. For those who already have one, encourage them to help their neighbor and also edit their own.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DF6D1-30ED-4B4D-9A26-E8266B5A34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014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This definition came from Dr. Zoe Fowler &amp; Dr. Vinny Nestler of the CPNC grant team. This is mostly intended for Cybersecurity, but can apply to all industries through research.</a:t>
            </a:r>
          </a:p>
          <a:p>
            <a:r>
              <a:rPr lang="en-US" dirty="0"/>
              <a:t>Feel free to use the NICCS NICE Framework for an example (to lead the research) and feel free to share the “What is a Competency?” document in the toolkit.</a:t>
            </a:r>
          </a:p>
          <a:p>
            <a:r>
              <a:rPr lang="en-US" dirty="0"/>
              <a:t>Feel free to use the DCWF framework for students looking at federal jobs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DF6D1-30ED-4B4D-9A26-E8266B5A341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974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Feel free to have them spend some time reading through this or going over it more in depth</a:t>
            </a:r>
          </a:p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How to Prepare for an Onsite Interview | Indeed.com</a:t>
            </a:r>
            <a:endParaRPr lang="en-US" dirty="0"/>
          </a:p>
          <a:p>
            <a:r>
              <a:rPr lang="en-US" dirty="0"/>
              <a:t>Professionalism and Ethics Course</a:t>
            </a:r>
          </a:p>
          <a:p>
            <a:endParaRPr lang="en-US" dirty="0"/>
          </a:p>
          <a:p>
            <a:r>
              <a:rPr lang="en-US" dirty="0"/>
              <a:t>Try to get digital copy of thrive center interview dress code to share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DF6D1-30ED-4B4D-9A26-E8266B5A341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513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25 Phone Interview Tips To Get You to the Next Round | Indeed.com</a:t>
            </a:r>
            <a:endParaRPr lang="en-US" dirty="0"/>
          </a:p>
          <a:p>
            <a:r>
              <a:rPr lang="en-US" dirty="0"/>
              <a:t>Professionalism &amp; Ethics Course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DF6D1-30ED-4B4D-9A26-E8266B5A341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9257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20 Common Interview Types and Tips To Succeed at Each | Indeed.com</a:t>
            </a:r>
            <a:endParaRPr lang="en-US" dirty="0"/>
          </a:p>
          <a:p>
            <a:r>
              <a:rPr lang="en-US" dirty="0"/>
              <a:t>Professionalism &amp; Ethics Course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DF6D1-30ED-4B4D-9A26-E8266B5A341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074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12 Tips To Prepare for a Successful Panel Interview | Indeed.com</a:t>
            </a:r>
            <a:endParaRPr lang="en-US" dirty="0"/>
          </a:p>
          <a:p>
            <a:r>
              <a:rPr lang="en-US" dirty="0">
                <a:hlinkClick r:id="rId4"/>
              </a:rPr>
              <a:t>How to Succeed at a Group Job Interview (With Tips) | Indeed.com</a:t>
            </a:r>
            <a:endParaRPr lang="en-US" dirty="0"/>
          </a:p>
          <a:p>
            <a:r>
              <a:rPr lang="en-US" dirty="0"/>
              <a:t>Professionalism &amp; Ethics Course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DF6D1-30ED-4B4D-9A26-E8266B5A341C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2525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Instructor: Feel free to have them do a mock interview and give each other feedback, start with a demonstration explaining things to look for.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DF6D1-30ED-4B4D-9A26-E8266B5A341C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681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How to Use the STAR Method to Ace Your Job Interview | The Muse</a:t>
            </a:r>
            <a:endParaRPr lang="en-US" dirty="0"/>
          </a:p>
          <a:p>
            <a:r>
              <a:rPr lang="en-US" dirty="0">
                <a:hlinkClick r:id="rId4"/>
              </a:rPr>
              <a:t>How To Use the STAR Interview Response Technique | Indeed.com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DF6D1-30ED-4B4D-9A26-E8266B5A341C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1077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Competencies Handbook &amp; Training Material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DF6D1-30ED-4B4D-9A26-E8266B5A341C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247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You may want to demonstrate first &amp; share this: </a:t>
            </a:r>
            <a:r>
              <a:rPr lang="en-US" dirty="0">
                <a:hlinkClick r:id="rId3"/>
              </a:rPr>
              <a:t>How to Use the STAR Method (Interview Questions &amp; Answers) (resumegenius.com)</a:t>
            </a:r>
            <a:endParaRPr lang="en-US" dirty="0"/>
          </a:p>
          <a:p>
            <a:endParaRPr lang="en-US" dirty="0"/>
          </a:p>
          <a:p>
            <a:r>
              <a:rPr lang="en-US" dirty="0"/>
              <a:t>Remind them not every answer has to be a STAR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DF6D1-30ED-4B4D-9A26-E8266B5A341C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3111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Stop Screening Job Candidates’ Social Media (hbr.org)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DF6D1-30ED-4B4D-9A26-E8266B5A341C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76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You may want to go over setting up a LinkedIn profile, do it as a demonstration -&gt; have them follow along. For those who already have one, encourage them to help their neighbor and also edit their own.</a:t>
            </a:r>
          </a:p>
          <a:p>
            <a:endParaRPr lang="en-US" dirty="0"/>
          </a:p>
          <a:p>
            <a:r>
              <a:rPr lang="en-US" dirty="0"/>
              <a:t>Source: https://www.themuse.com/advice/heres-how-long-you-should-wait-to-follow-up-at-every-point-in-the-job-search</a:t>
            </a:r>
          </a:p>
          <a:p>
            <a:r>
              <a:rPr lang="en-US" dirty="0"/>
              <a:t>Professionalism &amp; Ethics course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DF6D1-30ED-4B4D-9A26-E8266B5A34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234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You may want to demonstrate. Or you may want to give them an opportunity to write it down and practice it before pairing.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DF6D1-30ED-4B4D-9A26-E8266B5A341C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34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May want to let students open the link and follow along and practice writing out the cover letter</a:t>
            </a:r>
          </a:p>
          <a:p>
            <a:r>
              <a:rPr lang="en-US" dirty="0"/>
              <a:t>Take time to go around and help guide them</a:t>
            </a:r>
          </a:p>
          <a:p>
            <a:endParaRPr lang="en-US" dirty="0"/>
          </a:p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How To Format a Cover Letter (With Outline and Examples) | Indeed.com</a:t>
            </a:r>
            <a:endParaRPr lang="en-US" dirty="0"/>
          </a:p>
          <a:p>
            <a:r>
              <a:rPr lang="en-US" dirty="0"/>
              <a:t>Professionalism &amp; Ethics course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DF6D1-30ED-4B4D-9A26-E8266B5A34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87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Source: </a:t>
            </a:r>
            <a:r>
              <a:rPr lang="en-US" dirty="0">
                <a:hlinkClick r:id="rId3"/>
              </a:rPr>
              <a:t>How To Format a Cover Letter (With Outline and Examples) | Indeed.com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DF6D1-30ED-4B4D-9A26-E8266B5A34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623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Polymorph – it should take a different form for whatever job you are applying 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DF6D1-30ED-4B4D-9A26-E8266B5A34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61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On Screening Process -&gt; remember the job market is a competition</a:t>
            </a:r>
          </a:p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Why Is a Resume Important? (Types and Why You Need One) | Indeed.com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DF6D1-30ED-4B4D-9A26-E8266B5A34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272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Have them edit their resume or start building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DF6D1-30ED-4B4D-9A26-E8266B5A34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26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DoE = Date of Employment; allow time for everyone to work on their resume, walk around and assist.</a:t>
            </a:r>
          </a:p>
          <a:p>
            <a:endParaRPr lang="en-US" dirty="0"/>
          </a:p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The Key Components of a Great Resume | Indeed.com</a:t>
            </a:r>
            <a:endParaRPr lang="en-US" dirty="0"/>
          </a:p>
          <a:p>
            <a:endParaRPr lang="en-US" dirty="0"/>
          </a:p>
          <a:p>
            <a:r>
              <a:rPr lang="en-US" dirty="0"/>
              <a:t>Do we encourage students to put their home address or school?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DF6D1-30ED-4B4D-9A26-E8266B5A341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47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Email from Kelli 8/16/23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DDF6D1-30ED-4B4D-9A26-E8266B5A341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63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BC2E0-BF94-7CAF-D6B5-6FFB8D963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A40AA3-16FF-DF63-3DDB-F17C1DB53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B6DFD-3149-3207-0E1F-2D5C65C07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41FF3-DD2C-8C57-26B6-8AC878484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63921-C4BB-AFD4-854F-82BD395C9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102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77DDB-9967-457C-4526-24C91A888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86509A-FF54-D9E6-73E5-4525E1F2F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F6154-DFC1-09D7-8110-8BAB65D7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61CD8-9BAE-065A-DB0C-A86B11B0A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719E8-27FD-2CE6-471F-F9159ABEC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11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90828F-F272-BE52-983D-7AF4DCF87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265B8-91D4-B704-3CC9-CF14D9B79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18154-744C-08A0-3BB7-ACC859389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3160E-177F-DDCA-6179-40F730566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C3DF0-1FF4-4797-D495-DF5F1DC7D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35C63-CDA5-358F-B4F7-68278C708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BB845-672F-712C-90BD-DCC49E5F9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D9692-DE1E-DF43-5502-D0D506685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68515-E061-E2E0-9C88-4BFCB94CE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0A376-7BF1-AB7F-9FFD-D80B2524E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12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79D8-FF77-3B3C-4CF4-057AFC47E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CF6283-1B10-C06D-CC64-81161990C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055BE-6976-C058-6B4C-AB7DA1624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23F0E-BA6A-074D-8A3C-CFAE22FC6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66B33-7CC6-CF3D-D625-D2BA25BBA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16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2CB38-357D-112D-CEDF-B9C7F91AC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CD0E1-0252-50FC-7D53-1C585634EC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C44F0-EA4D-E01A-047E-DD6339443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6D8D98-9E96-C72C-CA12-849FC107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3D7BC-9531-05A4-BDBE-2922151EE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691EE-6B95-CBDC-2B7D-4F2D97ECB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32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18BD-7066-2B5E-FBF4-AF364BE2B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01306-5292-670B-A931-41E628B36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D5B0A2-4056-3A70-4B58-9912A023D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C38994-4A8C-B7E1-6DB6-3BDB26F44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FC8A6-7C1F-4773-D2D5-2B6FF5D02F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62F30C-34A7-1681-05CE-6600E5C38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5A1415-3BDD-0C82-808F-F0AD67E6A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09E838-7ADA-29CD-AE07-AFE2A5872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56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29AA-5C7C-D8BF-5376-77F8272A9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8C4634-454B-BA4A-1CD1-A6DAADCFA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B1ADD0-E929-7316-ADFD-21E90C73C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432A49-46D2-5C62-ECC0-1FF577BBA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1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DC6D50-3B44-EA2D-291D-7B1C9F580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ADF022-A54C-1075-5E9E-E79F28B40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508CD4-17F5-6925-0C15-DC6A0FCE3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77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33347-2A75-790D-0A77-23968F892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97899-8F76-CD0C-3FAE-A9F02524F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DC8F8C-6F6B-6C18-FE4D-95185610E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710F4-D056-442D-D66C-28FE24910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BF4F3F-AC1C-50B7-5D78-ED64EE71B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C3392-3683-CA64-B0B3-26A0CBEF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2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14A32-B90F-0982-CB90-7945F648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0C1F77-7B48-69C3-8818-8C697F88A9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5594D3-DE36-6447-A093-CA3C0F56F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B92367-9F33-8589-07E6-9F2AE1D7E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891F6-F61D-754F-121B-5EEAF1B63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B44F4-CB89-2DE0-4040-90245D50E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58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9CDC68-5F15-4109-A3B9-797F219DB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ACA1C7-1E9C-D01A-16A2-B375AB06C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A3131-5318-4263-3C99-8D3B6034E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DCE5C-DA98-40BC-8FFD-2997C30E6D3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1365D-D792-C34A-4426-4C89CA104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EA7CC-0B5D-C76A-3C5F-B54EF8999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6937-35EA-4450-B043-5260CAF999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10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ajobs.gov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usajobs.gov/help/how-to/account/documents/resume/build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indeed.com/career-advice/interviewing/interviews-types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://www.dice.com/" TargetMode="External"/><Relationship Id="rId7" Type="http://schemas.openxmlformats.org/officeDocument/2006/relationships/hyperlink" Target="http://www.usajobs.go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onster.com/" TargetMode="External"/><Relationship Id="rId5" Type="http://schemas.openxmlformats.org/officeDocument/2006/relationships/hyperlink" Target="http://www.indeed.com/" TargetMode="External"/><Relationship Id="rId4" Type="http://schemas.openxmlformats.org/officeDocument/2006/relationships/hyperlink" Target="http://www.glassdoor.com/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CC8EB-395E-0171-34C0-9BD0F3628B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Finishing School: Resume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09366-B15B-3761-0CDB-444DCCAA27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Morning Session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C80C09-1810-0B40-6735-7D2DE2CD41F2}"/>
              </a:ext>
            </a:extLst>
          </p:cNvPr>
          <p:cNvSpPr txBox="1"/>
          <p:nvPr/>
        </p:nvSpPr>
        <p:spPr>
          <a:xfrm>
            <a:off x="576943" y="6207089"/>
            <a:ext cx="10091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Careers Preparation National Center product was funded by a National Centers of Academic Excellence in Cybersecurity grant (H98230-22-1-0329), which is part of the National Security Agency.</a:t>
            </a:r>
            <a:endParaRPr lang="en-US" sz="1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5B93B9-7B86-8A01-11AE-DB76C66F67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185" y="5169624"/>
            <a:ext cx="1842815" cy="168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440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0A301-05EC-BFDD-617A-81ABEC547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13B59-1E93-FDB7-30CC-3A2EB3BAE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836" y="1690689"/>
            <a:ext cx="5800164" cy="5167312"/>
          </a:xfrm>
        </p:spPr>
        <p:txBody>
          <a:bodyPr>
            <a:normAutofit/>
          </a:bodyPr>
          <a:lstStyle/>
          <a:p>
            <a:r>
              <a:rPr lang="en-US" dirty="0"/>
              <a:t>Here are some key components of a resume:</a:t>
            </a:r>
          </a:p>
          <a:p>
            <a:pPr lvl="1"/>
            <a:r>
              <a:rPr lang="en-US" dirty="0"/>
              <a:t>Contact Information</a:t>
            </a:r>
          </a:p>
          <a:p>
            <a:pPr lvl="2"/>
            <a:r>
              <a:rPr lang="en-US" dirty="0"/>
              <a:t>Phone number</a:t>
            </a:r>
          </a:p>
          <a:p>
            <a:pPr lvl="2"/>
            <a:r>
              <a:rPr lang="en-US" dirty="0"/>
              <a:t>Email Address</a:t>
            </a:r>
          </a:p>
          <a:p>
            <a:pPr lvl="2"/>
            <a:r>
              <a:rPr lang="en-US" dirty="0"/>
              <a:t>The City and State Where you Currently Reside</a:t>
            </a:r>
          </a:p>
          <a:p>
            <a:pPr lvl="1"/>
            <a:r>
              <a:rPr lang="en-US" dirty="0"/>
              <a:t>Professional Objective or Summary</a:t>
            </a:r>
          </a:p>
          <a:p>
            <a:pPr lvl="2"/>
            <a:r>
              <a:rPr lang="en-US" dirty="0"/>
              <a:t>These should be brief</a:t>
            </a:r>
          </a:p>
          <a:p>
            <a:pPr lvl="2"/>
            <a:r>
              <a:rPr lang="en-US" dirty="0"/>
              <a:t>1-2 sentences for an objective</a:t>
            </a:r>
          </a:p>
          <a:p>
            <a:pPr lvl="2"/>
            <a:r>
              <a:rPr lang="en-US" dirty="0"/>
              <a:t>3-5 sentences for a summary</a:t>
            </a:r>
          </a:p>
          <a:p>
            <a:pPr lvl="1"/>
            <a:r>
              <a:rPr lang="en-US" dirty="0"/>
              <a:t>Professional Experience</a:t>
            </a:r>
          </a:p>
          <a:p>
            <a:pPr lvl="2"/>
            <a:r>
              <a:rPr lang="en-US" dirty="0"/>
              <a:t>Position Title, Employer, Location, DoE</a:t>
            </a:r>
          </a:p>
          <a:p>
            <a:pPr lvl="2"/>
            <a:r>
              <a:rPr lang="en-US" dirty="0"/>
              <a:t>Brief bullet points</a:t>
            </a:r>
          </a:p>
          <a:p>
            <a:pPr lvl="2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FA7508-FC3B-0CE3-4F8D-A8FAD73B6187}"/>
              </a:ext>
            </a:extLst>
          </p:cNvPr>
          <p:cNvSpPr txBox="1">
            <a:spLocks/>
          </p:cNvSpPr>
          <p:nvPr/>
        </p:nvSpPr>
        <p:spPr>
          <a:xfrm>
            <a:off x="6096000" y="1430712"/>
            <a:ext cx="5800164" cy="5427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Skills</a:t>
            </a:r>
          </a:p>
          <a:p>
            <a:pPr lvl="1"/>
            <a:r>
              <a:rPr lang="en-US" dirty="0"/>
              <a:t>In relation to the position you are applying for</a:t>
            </a:r>
          </a:p>
          <a:p>
            <a:pPr lvl="1"/>
            <a:r>
              <a:rPr lang="en-US" dirty="0"/>
              <a:t>Be Honest</a:t>
            </a:r>
          </a:p>
          <a:p>
            <a:r>
              <a:rPr lang="en-US" dirty="0"/>
              <a:t>Education</a:t>
            </a:r>
          </a:p>
          <a:p>
            <a:pPr lvl="1"/>
            <a:r>
              <a:rPr lang="en-US" dirty="0"/>
              <a:t>Recent grads/students should place this above professional experience</a:t>
            </a:r>
          </a:p>
          <a:p>
            <a:r>
              <a:rPr lang="en-US" dirty="0"/>
              <a:t>Of course it should be structured and organized</a:t>
            </a:r>
          </a:p>
          <a:p>
            <a:r>
              <a:rPr lang="en-US" dirty="0"/>
              <a:t>As well as formatted properly and checked for spelling errors</a:t>
            </a:r>
          </a:p>
          <a:p>
            <a:r>
              <a:rPr lang="en-US" dirty="0"/>
              <a:t>Try to keep to 1 page for less than 5 years of experience.</a:t>
            </a:r>
          </a:p>
          <a:p>
            <a:pPr lvl="1"/>
            <a:r>
              <a:rPr lang="en-US" dirty="0"/>
              <a:t>For more try to keep to 2-3 pages</a:t>
            </a:r>
          </a:p>
          <a:p>
            <a:pPr lvl="1"/>
            <a:r>
              <a:rPr lang="en-US" dirty="0"/>
              <a:t>Else build a portfolio</a:t>
            </a:r>
          </a:p>
          <a:p>
            <a:pPr lvl="2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64B37C-6AF5-FC36-6C68-0188F29D1E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603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previous slide you may have noticed a part under Skills about updating it to fit the job application</a:t>
            </a:r>
          </a:p>
          <a:p>
            <a:r>
              <a:rPr lang="en-US" dirty="0"/>
              <a:t>This goes for almost all the other parts</a:t>
            </a:r>
          </a:p>
          <a:p>
            <a:r>
              <a:rPr lang="en-US" dirty="0"/>
              <a:t>Your professional objectives should be relevant to the job you are applying to</a:t>
            </a:r>
          </a:p>
          <a:p>
            <a:r>
              <a:rPr lang="en-US" dirty="0"/>
              <a:t>Even prior experience, if you can highlight responsibilities and duties to support your updated skills, your resume will connect stronger.</a:t>
            </a:r>
          </a:p>
          <a:p>
            <a:r>
              <a:rPr lang="en-US" dirty="0"/>
              <a:t>Again always be honest!</a:t>
            </a:r>
          </a:p>
          <a:p>
            <a:r>
              <a:rPr lang="en-US" dirty="0"/>
              <a:t>Always keep track of your career history and works completed.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D73274-B800-CAF2-DCC1-5B25E356F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685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the 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difference between industries on expectations of resumes.</a:t>
            </a:r>
          </a:p>
          <a:p>
            <a:r>
              <a:rPr lang="en-US" dirty="0"/>
              <a:t>It is important for you to build your resume in a way that will capture your audience.</a:t>
            </a:r>
          </a:p>
          <a:p>
            <a:r>
              <a:rPr lang="en-US" dirty="0"/>
              <a:t>For instance, a federal resume will look quite different from one submitted to a cybersecurity firm, art gallery, or even a local government office.</a:t>
            </a:r>
          </a:p>
          <a:p>
            <a:r>
              <a:rPr lang="en-US" dirty="0"/>
              <a:t>Be sure to do proper research into the organization or industry that you are applying to get into.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8E4EB1-5778-C2DF-75C6-6C638549D7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40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the Right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important to know your audience so you know how to build your resume.</a:t>
            </a:r>
          </a:p>
          <a:p>
            <a:r>
              <a:rPr lang="en-US" dirty="0"/>
              <a:t>Again, a federal resume will look very different from a resume you’d submit elsewhere. It is important to know what is required. </a:t>
            </a:r>
          </a:p>
          <a:p>
            <a:r>
              <a:rPr lang="en-US" dirty="0"/>
              <a:t>The format you build earlier is a great general resume, but let’s look at the federal resume format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931E40-C9F7-FC5C-082F-B5B0CA0DC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665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351"/>
            <a:ext cx="10515600" cy="1325563"/>
          </a:xfrm>
        </p:spPr>
        <p:txBody>
          <a:bodyPr/>
          <a:lstStyle/>
          <a:p>
            <a:r>
              <a:rPr lang="en-US" dirty="0"/>
              <a:t>Format Types – Federal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218"/>
            <a:ext cx="10515600" cy="5167658"/>
          </a:xfrm>
        </p:spPr>
        <p:txBody>
          <a:bodyPr>
            <a:normAutofit fontScale="55000" lnSpcReduction="20000"/>
          </a:bodyPr>
          <a:lstStyle/>
          <a:p>
            <a:pPr algn="l" fontAlgn="base">
              <a:buFont typeface="+mj-lt"/>
              <a:buAutoNum type="arabicPeriod"/>
            </a:pPr>
            <a:r>
              <a:rPr lang="en-US" dirty="0"/>
              <a:t>Include Citizenship, pay grade, announcement from USA jobs </a:t>
            </a:r>
          </a:p>
          <a:p>
            <a:pPr algn="l">
              <a:buFont typeface="+mj-lt"/>
              <a:buAutoNum type="arabicPeriod" startAt="2"/>
            </a:pPr>
            <a:r>
              <a:rPr lang="en-US" dirty="0"/>
              <a:t> Should be multiple pages</a:t>
            </a:r>
          </a:p>
          <a:p>
            <a:pPr algn="l">
              <a:buFont typeface="+mj-lt"/>
              <a:buAutoNum type="arabicPeriod" startAt="2"/>
            </a:pPr>
            <a:r>
              <a:rPr lang="en-US" dirty="0"/>
              <a:t>Clearance if you have it</a:t>
            </a:r>
          </a:p>
          <a:p>
            <a:pPr algn="l">
              <a:buFont typeface="+mj-lt"/>
              <a:buAutoNum type="arabicPeriod" startAt="2"/>
            </a:pPr>
            <a:r>
              <a:rPr lang="en-US" dirty="0"/>
              <a:t>Revise the resume to be very specific to the job announcement</a:t>
            </a:r>
          </a:p>
          <a:p>
            <a:pPr algn="l">
              <a:buFont typeface="+mj-lt"/>
              <a:buAutoNum type="arabicPeriod" startAt="2"/>
            </a:pPr>
            <a:r>
              <a:rPr lang="en-US" dirty="0"/>
              <a:t>Include Month/year start/end for each job listed - counts for required experience, Annual salary, Number of hours/week worked</a:t>
            </a:r>
          </a:p>
          <a:p>
            <a:pPr algn="l">
              <a:buFont typeface="+mj-lt"/>
              <a:buAutoNum type="arabicPeriod" startAt="2"/>
            </a:pPr>
            <a:r>
              <a:rPr lang="en-US" dirty="0"/>
              <a:t>Designate if they can contact. You can specify that they should ask before contacting supervisor or they may contact</a:t>
            </a:r>
          </a:p>
          <a:p>
            <a:pPr algn="l">
              <a:buFont typeface="+mj-lt"/>
              <a:buAutoNum type="arabicPeriod" startAt="2"/>
            </a:pPr>
            <a:r>
              <a:rPr lang="en-US" dirty="0"/>
              <a:t>SAR method - Situation Action Result - Bullet points that are focused for the job descriptions </a:t>
            </a:r>
          </a:p>
          <a:p>
            <a:pPr algn="l">
              <a:buFont typeface="+mj-lt"/>
              <a:buAutoNum type="arabicPeriod" startAt="2"/>
            </a:pPr>
            <a:r>
              <a:rPr lang="en-US" dirty="0"/>
              <a:t>Skills -target exactly what they are looking for</a:t>
            </a:r>
          </a:p>
          <a:p>
            <a:pPr algn="l">
              <a:buFont typeface="+mj-lt"/>
              <a:buAutoNum type="arabicPeriod" startAt="2"/>
            </a:pPr>
            <a:r>
              <a:rPr lang="en-US" dirty="0"/>
              <a:t>Highlight Collaboration, communication. Problem solving</a:t>
            </a:r>
          </a:p>
          <a:p>
            <a:pPr algn="l">
              <a:buFont typeface="+mj-lt"/>
              <a:buAutoNum type="arabicPeriod" startAt="2"/>
            </a:pPr>
            <a:r>
              <a:rPr lang="en-US" dirty="0"/>
              <a:t>Level of expertise - Compared to other people who would be applying for this position. Other GS-7 not GS-12 (look @ OPM for GS as a resource)</a:t>
            </a:r>
          </a:p>
          <a:p>
            <a:pPr algn="l">
              <a:buFont typeface="+mj-lt"/>
              <a:buAutoNum type="arabicPeriod" startAt="2"/>
            </a:pPr>
            <a:r>
              <a:rPr lang="en-US" dirty="0"/>
              <a:t>How to apply - assessment Questionnaire</a:t>
            </a:r>
          </a:p>
          <a:p>
            <a:pPr algn="l">
              <a:buFont typeface="+mj-lt"/>
              <a:buAutoNum type="arabicPeriod" startAt="2"/>
            </a:pPr>
            <a:r>
              <a:rPr lang="en-US" dirty="0"/>
              <a:t>Education, degree, date conferred/or suspected finish &amp; hours earned, relevant coursework, GPA, Honors, Certification. Date issued, Expiration, include transcripts</a:t>
            </a:r>
          </a:p>
          <a:p>
            <a:pPr algn="l">
              <a:buFont typeface="+mj-lt"/>
              <a:buAutoNum type="arabicPeriod" startAt="2"/>
            </a:pPr>
            <a:r>
              <a:rPr lang="en-US" dirty="0"/>
              <a:t>Volunteer experience, certifications, awards, affiliations/organization involvement</a:t>
            </a:r>
          </a:p>
          <a:p>
            <a:pPr algn="l">
              <a:buFont typeface="+mj-lt"/>
              <a:buAutoNum type="arabicPeriod" startAt="2"/>
            </a:pPr>
            <a:r>
              <a:rPr lang="en-US" dirty="0"/>
              <a:t>Some positions require Resume Builder @ USA Jobs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https://www.usajobs.gov/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4"/>
              </a:rPr>
              <a:t>https://www.usajobs.gov/help/how-to/account/documents/resume/build/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F4278B-05D7-D7BA-90E5-A1465F5A33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890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Crafting Right Resume for the Job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these resumes seem differently, they really convey most of the same information</a:t>
            </a:r>
          </a:p>
          <a:p>
            <a:r>
              <a:rPr lang="en-US" dirty="0"/>
              <a:t>As we discussed in the previous session, how you craft your resume is a reflection of your professionalism. </a:t>
            </a:r>
          </a:p>
          <a:p>
            <a:r>
              <a:rPr lang="en-US" dirty="0"/>
              <a:t>So, do it with due care</a:t>
            </a:r>
          </a:p>
          <a:p>
            <a:r>
              <a:rPr lang="en-US" dirty="0"/>
              <a:t>Pay attention to job postings</a:t>
            </a:r>
          </a:p>
          <a:p>
            <a:r>
              <a:rPr lang="en-US" dirty="0"/>
              <a:t>Understand the wordings and see how it relates to your skills</a:t>
            </a:r>
          </a:p>
          <a:p>
            <a:r>
              <a:rPr lang="en-US" dirty="0"/>
              <a:t>Know your audience and how to communicate.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C3E05F-6B1C-4FE2-F5A0-21133723E4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90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you ever wondered how to communicate my skills that I developed in the classroom to the professional world?</a:t>
            </a:r>
          </a:p>
          <a:p>
            <a:r>
              <a:rPr lang="en-US" dirty="0"/>
              <a:t>Then this is the thing for you!</a:t>
            </a:r>
          </a:p>
          <a:p>
            <a:r>
              <a:rPr lang="en-US" dirty="0"/>
              <a:t>A competency is the ability for the individual to complete a task or tasks within the context of a work role.</a:t>
            </a:r>
          </a:p>
          <a:p>
            <a:r>
              <a:rPr lang="en-US" dirty="0"/>
              <a:t>Take a moment, research a job, specifically the tasks within the job.</a:t>
            </a:r>
          </a:p>
          <a:p>
            <a:r>
              <a:rPr lang="en-US" dirty="0"/>
              <a:t>Can you identify quality work (not just papers or quizzes) that you have completed that could showcase an understanding of that task?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835370-58A2-61FF-9EC0-CBAA01BB43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318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Competencies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we have to communicate them.</a:t>
            </a:r>
          </a:p>
          <a:p>
            <a:r>
              <a:rPr lang="en-US" dirty="0"/>
              <a:t>This is easier than you may think!</a:t>
            </a:r>
          </a:p>
          <a:p>
            <a:r>
              <a:rPr lang="en-US" dirty="0"/>
              <a:t>Communicate it on the resume, by highlighting those skills</a:t>
            </a:r>
          </a:p>
          <a:p>
            <a:r>
              <a:rPr lang="en-US" dirty="0"/>
              <a:t>When it comes to the interview, you will be ready with an example of how you evidenced that skill</a:t>
            </a:r>
          </a:p>
          <a:p>
            <a:r>
              <a:rPr lang="en-US" dirty="0"/>
              <a:t>Relating your ability to the needs of the job displays a sense of understanding, preparation, &amp; confidence.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55FC31-AB31-CCB7-63FA-50D8063697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052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0A3C0-F0CE-F248-38E6-C2343A8BE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&amp; Work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8C46-2E7E-5DD9-A3EC-E74B641D4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References should be available on request on your resume</a:t>
            </a:r>
          </a:p>
          <a:p>
            <a:pPr lvl="1"/>
            <a:r>
              <a:rPr lang="en-US" dirty="0"/>
              <a:t>More often than not, you will have a place to submit a references page</a:t>
            </a:r>
          </a:p>
          <a:p>
            <a:pPr lvl="1"/>
            <a:r>
              <a:rPr lang="en-US" dirty="0"/>
              <a:t>Or you may have to manually enter them into an application</a:t>
            </a:r>
          </a:p>
          <a:p>
            <a:r>
              <a:rPr lang="en-US" dirty="0"/>
              <a:t>Use that space to better introduce yourself!</a:t>
            </a:r>
          </a:p>
          <a:p>
            <a:r>
              <a:rPr lang="en-US" dirty="0"/>
              <a:t>Similarly, keep your work experience to 2 or 3 job roles</a:t>
            </a:r>
          </a:p>
          <a:p>
            <a:r>
              <a:rPr lang="en-US" dirty="0"/>
              <a:t>All else should be on a work history document, that can usually be uploaded to an application as well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BCEE12-8402-7D2D-EE95-B13A0ABD12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824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Earlier you developed skills and researched a job title</a:t>
            </a:r>
          </a:p>
          <a:p>
            <a:r>
              <a:rPr lang="en-US" dirty="0"/>
              <a:t>Make a copy of your modified resume. </a:t>
            </a:r>
          </a:p>
          <a:p>
            <a:r>
              <a:rPr lang="en-US" dirty="0"/>
              <a:t>Reevaluate your resume</a:t>
            </a:r>
          </a:p>
          <a:p>
            <a:pPr lvl="1"/>
            <a:r>
              <a:rPr lang="en-US" dirty="0"/>
              <a:t>Does it fit the job role?</a:t>
            </a:r>
          </a:p>
          <a:p>
            <a:pPr lvl="1"/>
            <a:r>
              <a:rPr lang="en-US" dirty="0"/>
              <a:t>Does it touch on important requirements for the job?</a:t>
            </a:r>
          </a:p>
          <a:p>
            <a:pPr lvl="1"/>
            <a:r>
              <a:rPr lang="en-US" dirty="0"/>
              <a:t>If it does, great!</a:t>
            </a:r>
          </a:p>
          <a:p>
            <a:pPr lvl="1"/>
            <a:r>
              <a:rPr lang="en-US" dirty="0"/>
              <a:t>If it doesn’t, now you know what skills you need to obtain to get to where you want to go!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291F22-F39D-0B5E-1A6C-9CF897C004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870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Welcome! </a:t>
            </a:r>
          </a:p>
          <a:p>
            <a:r>
              <a:rPr lang="en-US" dirty="0"/>
              <a:t>Today we are covering:</a:t>
            </a:r>
          </a:p>
          <a:p>
            <a:pPr lvl="1"/>
            <a:r>
              <a:rPr lang="en-US" dirty="0"/>
              <a:t>Resumes</a:t>
            </a:r>
          </a:p>
          <a:p>
            <a:pPr lvl="1"/>
            <a:r>
              <a:rPr lang="en-US" dirty="0"/>
              <a:t>Interviews</a:t>
            </a:r>
          </a:p>
          <a:p>
            <a:r>
              <a:rPr lang="en-US" dirty="0"/>
              <a:t>There will be a lot of interacting, so be ready!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F88005-3FA0-C173-539B-59B6229B1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280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Conclusion/Summary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Resumes are living, evolving documents.</a:t>
            </a:r>
          </a:p>
          <a:p>
            <a:r>
              <a:rPr lang="en-US" dirty="0"/>
              <a:t>It is our job to keep them up to date</a:t>
            </a:r>
          </a:p>
          <a:p>
            <a:r>
              <a:rPr lang="en-US" dirty="0"/>
              <a:t>They should be honest, but specific to the job it’s being applied to</a:t>
            </a:r>
          </a:p>
          <a:p>
            <a:r>
              <a:rPr lang="en-US" dirty="0"/>
              <a:t>Skills you are developing now, can translate to the workplace</a:t>
            </a:r>
          </a:p>
          <a:p>
            <a:pPr lvl="1"/>
            <a:r>
              <a:rPr lang="en-US" dirty="0"/>
              <a:t>You just have to communicate that</a:t>
            </a:r>
          </a:p>
          <a:p>
            <a:r>
              <a:rPr lang="en-US" dirty="0"/>
              <a:t>Resumes are a great way of tracking a career</a:t>
            </a:r>
          </a:p>
          <a:p>
            <a:r>
              <a:rPr lang="en-US" dirty="0"/>
              <a:t>As well as seeing what I need to do to get where I want to go.</a:t>
            </a:r>
          </a:p>
          <a:p>
            <a:r>
              <a:rPr lang="en-US" dirty="0"/>
              <a:t>Remember! Submit your documents as PDFs, not </a:t>
            </a:r>
            <a:r>
              <a:rPr lang="en-US"/>
              <a:t>a document file.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6D4C76-5800-A25E-69C6-35265B9B60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399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CC8EB-395E-0171-34C0-9BD0F3628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466729" cy="2387600"/>
          </a:xfrm>
        </p:spPr>
        <p:txBody>
          <a:bodyPr/>
          <a:lstStyle/>
          <a:p>
            <a:r>
              <a:rPr lang="en-US" dirty="0"/>
              <a:t>Finishing School: Interviewing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09366-B15B-3761-0CDB-444DCCAA27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Afternoon Session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9FA1AE-9BB1-0276-8E51-D283BDC8AB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538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Back!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hope your lunch was great!</a:t>
            </a:r>
          </a:p>
          <a:p>
            <a:r>
              <a:rPr lang="en-US" dirty="0"/>
              <a:t>Did you look at your resume more?</a:t>
            </a:r>
          </a:p>
          <a:p>
            <a:r>
              <a:rPr lang="en-US" dirty="0"/>
              <a:t>Did you think about other job positions?</a:t>
            </a:r>
          </a:p>
          <a:p>
            <a:r>
              <a:rPr lang="en-US" dirty="0"/>
              <a:t>Or maybe how to get the few missing skills to get where you want to go?</a:t>
            </a:r>
          </a:p>
          <a:p>
            <a:r>
              <a:rPr lang="en-US" dirty="0"/>
              <a:t>Well, we are going to talk about what you have to do after your resume gets you in the door!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4C8658-C509-83AA-85E8-EA2FED6A0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9999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Purpose of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may seem like a silly slide</a:t>
            </a:r>
          </a:p>
          <a:p>
            <a:pPr lvl="1"/>
            <a:r>
              <a:rPr lang="en-US" dirty="0"/>
              <a:t>We probably think we know interviews are important</a:t>
            </a:r>
          </a:p>
          <a:p>
            <a:pPr lvl="1"/>
            <a:r>
              <a:rPr lang="en-US" dirty="0"/>
              <a:t>But do we understand their purpose?</a:t>
            </a:r>
          </a:p>
          <a:p>
            <a:r>
              <a:rPr lang="en-US" dirty="0"/>
              <a:t>Beyond just assessing your qualifications, it serves to evaluate your fit with the workplace culture</a:t>
            </a:r>
          </a:p>
          <a:p>
            <a:r>
              <a:rPr lang="en-US" dirty="0"/>
              <a:t>It evaluates your understanding of the job role as well as your understanding of the organization’s mission, goals, and vision</a:t>
            </a:r>
          </a:p>
          <a:p>
            <a:pPr lvl="1"/>
            <a:r>
              <a:rPr lang="en-US" dirty="0"/>
              <a:t>So more research</a:t>
            </a:r>
          </a:p>
          <a:p>
            <a:r>
              <a:rPr lang="en-US" dirty="0"/>
              <a:t>This is where building relationships begin as well as an understanding of expectations on both sides, so be open and honest!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86798B-D3DC-F404-9596-5672AF7DB4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716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different interview types are there?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lot really -&gt; </a:t>
            </a:r>
            <a:r>
              <a:rPr lang="en-US" dirty="0">
                <a:hlinkClick r:id="rId2"/>
              </a:rPr>
              <a:t>20 Common Interview Types and Tips To Succeed at Each | Indeed.com</a:t>
            </a:r>
            <a:endParaRPr lang="en-US" dirty="0"/>
          </a:p>
          <a:p>
            <a:r>
              <a:rPr lang="en-US" dirty="0"/>
              <a:t>We will focus on the most popular types here:</a:t>
            </a:r>
          </a:p>
          <a:p>
            <a:pPr lvl="1"/>
            <a:r>
              <a:rPr lang="en-US" dirty="0"/>
              <a:t>Traditional</a:t>
            </a:r>
          </a:p>
          <a:p>
            <a:pPr lvl="1"/>
            <a:r>
              <a:rPr lang="en-US" dirty="0"/>
              <a:t>Phone</a:t>
            </a:r>
          </a:p>
          <a:p>
            <a:pPr lvl="1"/>
            <a:r>
              <a:rPr lang="en-US" dirty="0"/>
              <a:t>Video</a:t>
            </a:r>
          </a:p>
          <a:p>
            <a:pPr lvl="1"/>
            <a:r>
              <a:rPr lang="en-US" dirty="0"/>
              <a:t>Group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D48B85-0AF8-1663-52CD-90AC818860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71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Prepping for an Interview - Traditional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called an On-site interview</a:t>
            </a:r>
          </a:p>
          <a:p>
            <a:r>
              <a:rPr lang="en-US" dirty="0"/>
              <a:t>Expect an initial phone call or email to set up the interview</a:t>
            </a:r>
          </a:p>
          <a:p>
            <a:r>
              <a:rPr lang="en-US" dirty="0"/>
              <a:t>These usually occur at the company but can be in a variety of locations.</a:t>
            </a:r>
          </a:p>
          <a:p>
            <a:r>
              <a:rPr lang="en-US" dirty="0"/>
              <a:t>Dress appropriately, do your research prior and ask if it is unclear on whether to be business casual or formal. </a:t>
            </a:r>
          </a:p>
          <a:p>
            <a:r>
              <a:rPr lang="en-US" dirty="0"/>
              <a:t>Research the organization, as the interviewer may engage in general conversation.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4BFEFE-71ED-83E4-8253-67F1805A8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8166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Prepping for an Interview - Phone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the interview, confirm the scheduled time</a:t>
            </a:r>
          </a:p>
          <a:p>
            <a:r>
              <a:rPr lang="en-US" dirty="0"/>
              <a:t>Research the company as well, as that may provide talking points</a:t>
            </a:r>
          </a:p>
          <a:p>
            <a:r>
              <a:rPr lang="en-US" dirty="0"/>
              <a:t>Researching who is interviewing you may prove to be beneficial in knowing your audience, what to expect, and how to communicate</a:t>
            </a:r>
          </a:p>
          <a:p>
            <a:r>
              <a:rPr lang="en-US" dirty="0"/>
              <a:t>Be an active listener</a:t>
            </a:r>
          </a:p>
          <a:p>
            <a:r>
              <a:rPr lang="en-US" dirty="0"/>
              <a:t>Ensure the phone has adequate charge</a:t>
            </a:r>
          </a:p>
          <a:p>
            <a:r>
              <a:rPr lang="en-US" dirty="0"/>
              <a:t>Don’t have a distracting background or loud noises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6D7758-3456-A21D-ECA3-F55DDC2580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3883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Prepping for an Interview -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Teleconferencing is similar to both a traditional and phone interview</a:t>
            </a:r>
          </a:p>
          <a:p>
            <a:r>
              <a:rPr lang="en-US" dirty="0"/>
              <a:t>Many of the tips apply, but now consider your background</a:t>
            </a:r>
          </a:p>
          <a:p>
            <a:r>
              <a:rPr lang="en-US" dirty="0"/>
              <a:t>Ensure it is not distracting</a:t>
            </a:r>
          </a:p>
          <a:p>
            <a:r>
              <a:rPr lang="en-US" dirty="0"/>
              <a:t>Try to have a quite, clean area</a:t>
            </a:r>
          </a:p>
          <a:p>
            <a:r>
              <a:rPr lang="en-US" dirty="0"/>
              <a:t>Have adequate lighting</a:t>
            </a:r>
          </a:p>
          <a:p>
            <a:r>
              <a:rPr lang="en-US" dirty="0"/>
              <a:t>Level your camera so you aren’t looking down or up, but as leveled as possible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282E8D-73E7-9F34-97DB-8FE5736541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8447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Prepping for an Interview –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17575"/>
          </a:xfrm>
        </p:spPr>
        <p:txBody>
          <a:bodyPr/>
          <a:lstStyle/>
          <a:p>
            <a:r>
              <a:rPr lang="en-US" dirty="0"/>
              <a:t>Group Interviews can come in 2 forms: Panel &amp; Multi-Candidate Group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4B8C835-97DB-2443-E8A6-A0D1F01E1A66}"/>
              </a:ext>
            </a:extLst>
          </p:cNvPr>
          <p:cNvSpPr txBox="1">
            <a:spLocks/>
          </p:cNvSpPr>
          <p:nvPr/>
        </p:nvSpPr>
        <p:spPr>
          <a:xfrm>
            <a:off x="838200" y="2970212"/>
            <a:ext cx="5257800" cy="3735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Panel interviews involve several interviewers and 1 candidate.</a:t>
            </a:r>
          </a:p>
          <a:p>
            <a:r>
              <a:rPr lang="en-US" dirty="0"/>
              <a:t>This is usually to get a deeper understanding of someone by asking questions from different perspectives</a:t>
            </a:r>
          </a:p>
          <a:p>
            <a:r>
              <a:rPr lang="en-US" dirty="0"/>
              <a:t>Apply onsite tips to each interviewer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C09A173-CE9C-7572-B142-ACD1C20D9193}"/>
              </a:ext>
            </a:extLst>
          </p:cNvPr>
          <p:cNvSpPr txBox="1">
            <a:spLocks/>
          </p:cNvSpPr>
          <p:nvPr/>
        </p:nvSpPr>
        <p:spPr>
          <a:xfrm>
            <a:off x="6096000" y="2940423"/>
            <a:ext cx="5257800" cy="3735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Group interviews are typically 1 interviewer and multiple candidates.</a:t>
            </a:r>
          </a:p>
          <a:p>
            <a:r>
              <a:rPr lang="en-US" dirty="0"/>
              <a:t>The interviewer might ask everyone a question or they may choose one person per question.</a:t>
            </a:r>
          </a:p>
          <a:p>
            <a:r>
              <a:rPr lang="en-US" dirty="0"/>
              <a:t>Be confident, prepared</a:t>
            </a:r>
          </a:p>
          <a:p>
            <a:r>
              <a:rPr lang="en-US" dirty="0"/>
              <a:t>Listen carefully</a:t>
            </a:r>
          </a:p>
          <a:p>
            <a:r>
              <a:rPr lang="en-US" dirty="0"/>
              <a:t>Be respectful and professional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6E0AD1-E14C-B9C0-BB1B-6C7618FA3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8780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interviewer is a part of the interview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US" dirty="0"/>
              <a:t>Last time, we talked about ethics and professionalism and their importance.</a:t>
            </a:r>
          </a:p>
          <a:p>
            <a:r>
              <a:rPr lang="en-US" dirty="0"/>
              <a:t>The interview process is where you make that true first impression, it is here your professionalism and ethics shine.</a:t>
            </a:r>
          </a:p>
          <a:p>
            <a:r>
              <a:rPr lang="en-US" dirty="0"/>
              <a:t>Remember the interviewer is also paying attention to your dress, behavior, and mannerisms. </a:t>
            </a:r>
          </a:p>
          <a:p>
            <a:pPr lvl="1"/>
            <a:r>
              <a:rPr lang="en-US" dirty="0"/>
              <a:t>Speak clearly, confidently</a:t>
            </a:r>
          </a:p>
          <a:p>
            <a:pPr lvl="1"/>
            <a:r>
              <a:rPr lang="en-US" dirty="0"/>
              <a:t>Listen actively</a:t>
            </a:r>
          </a:p>
          <a:p>
            <a:pPr lvl="1"/>
            <a:r>
              <a:rPr lang="en-US" dirty="0"/>
              <a:t>Control your body language</a:t>
            </a:r>
          </a:p>
          <a:p>
            <a:pPr lvl="1"/>
            <a:r>
              <a:rPr lang="en-US" dirty="0"/>
              <a:t>Smile, be interested, not uncomfortably </a:t>
            </a:r>
            <a:r>
              <a:rPr lang="en-US"/>
              <a:t>interested though!</a:t>
            </a:r>
            <a:endParaRPr lang="en-US" dirty="0"/>
          </a:p>
          <a:p>
            <a:pPr lvl="1"/>
            <a:r>
              <a:rPr lang="en-US" dirty="0"/>
              <a:t>Know how to respond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EE0C33-69BC-4EF2-FCAF-F9C26BB469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29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8D8CD-7384-7B5C-B361-CD5B86222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FIRST!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7183-65AD-8937-1427-ED3EB4E2E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66252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On Job Hunting</a:t>
            </a:r>
          </a:p>
          <a:p>
            <a:r>
              <a:rPr lang="en-US" dirty="0"/>
              <a:t>Take advantage of events</a:t>
            </a:r>
          </a:p>
          <a:p>
            <a:pPr lvl="1"/>
            <a:r>
              <a:rPr lang="en-US" dirty="0"/>
              <a:t>Community events</a:t>
            </a:r>
          </a:p>
          <a:p>
            <a:pPr lvl="1"/>
            <a:r>
              <a:rPr lang="en-US" dirty="0"/>
              <a:t>Job fairs</a:t>
            </a:r>
          </a:p>
          <a:p>
            <a:pPr lvl="1"/>
            <a:r>
              <a:rPr lang="en-US" dirty="0"/>
              <a:t>Virtual meetups</a:t>
            </a:r>
          </a:p>
          <a:p>
            <a:r>
              <a:rPr lang="en-US" dirty="0"/>
              <a:t>Use the internet to your advantage</a:t>
            </a:r>
          </a:p>
          <a:p>
            <a:pPr lvl="1"/>
            <a:r>
              <a:rPr lang="en-US" dirty="0"/>
              <a:t>LinkedIn Profile</a:t>
            </a:r>
          </a:p>
          <a:p>
            <a:pPr lvl="1"/>
            <a:r>
              <a:rPr lang="en-US" dirty="0">
                <a:hlinkClick r:id="rId3"/>
              </a:rPr>
              <a:t>www.dice.com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www.glassdoor.com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www.indeed.com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www.monster.com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www.usajobs.gov</a:t>
            </a:r>
            <a:endParaRPr lang="en-US" dirty="0"/>
          </a:p>
          <a:p>
            <a:pPr lvl="1"/>
            <a:r>
              <a:rPr lang="en-US" dirty="0"/>
              <a:t>Google!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1397C3C-741A-FBBA-AA52-B4B3B8C5266E}"/>
              </a:ext>
            </a:extLst>
          </p:cNvPr>
          <p:cNvSpPr txBox="1">
            <a:spLocks/>
          </p:cNvSpPr>
          <p:nvPr/>
        </p:nvSpPr>
        <p:spPr>
          <a:xfrm>
            <a:off x="6096000" y="1690687"/>
            <a:ext cx="4966252" cy="48021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Go a step further than the job finder site</a:t>
            </a:r>
          </a:p>
          <a:p>
            <a:pPr lvl="1"/>
            <a:r>
              <a:rPr lang="en-US" dirty="0"/>
              <a:t>Remember you are competing in the job market!</a:t>
            </a:r>
          </a:p>
          <a:p>
            <a:pPr lvl="1"/>
            <a:r>
              <a:rPr lang="en-US" dirty="0"/>
              <a:t>Do your research</a:t>
            </a:r>
          </a:p>
          <a:p>
            <a:r>
              <a:rPr lang="en-US" dirty="0"/>
              <a:t>Visit the company site, see if the job posting is there</a:t>
            </a:r>
          </a:p>
          <a:p>
            <a:pPr lvl="1"/>
            <a:r>
              <a:rPr lang="en-US" dirty="0"/>
              <a:t>Apply directly to the site when possible</a:t>
            </a:r>
          </a:p>
          <a:p>
            <a:pPr lvl="1"/>
            <a:r>
              <a:rPr lang="en-US" dirty="0"/>
              <a:t>Compare the postings, you should build your resume to the company site posting if they are different (unless the job site posting was posted earlier)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EA9519-7F16-314F-8EDC-7D2EC183EB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5031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STAR Method?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 is an interview technique that gives you a straightforward format you can use to tell a story by laying out the:</a:t>
            </a:r>
          </a:p>
          <a:p>
            <a:pPr lvl="1"/>
            <a:r>
              <a:rPr lang="en-US" dirty="0"/>
              <a:t>Situation: set the scene &amp; give necessary details</a:t>
            </a:r>
          </a:p>
          <a:p>
            <a:pPr lvl="1"/>
            <a:r>
              <a:rPr lang="en-US" dirty="0"/>
              <a:t>Task: Describe your role/responsibility in the situation</a:t>
            </a:r>
          </a:p>
          <a:p>
            <a:pPr lvl="1"/>
            <a:r>
              <a:rPr lang="en-US" dirty="0"/>
              <a:t>Action: Explain what you did to address it</a:t>
            </a:r>
          </a:p>
          <a:p>
            <a:pPr lvl="1"/>
            <a:r>
              <a:rPr lang="en-US" dirty="0"/>
              <a:t>Result: Share the outcome</a:t>
            </a:r>
          </a:p>
          <a:p>
            <a:r>
              <a:rPr lang="en-US" dirty="0"/>
              <a:t>STAR coupled with an understanding of competencies and how to communicate them can make a powerful resume and interview.</a:t>
            </a:r>
          </a:p>
          <a:p>
            <a:r>
              <a:rPr lang="en-US" dirty="0"/>
              <a:t>So practice those skills!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9DFBB7-F259-7CD2-1C6E-FC2644ACEB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8438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STAR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 provides a lot of benefits to you as the interviewee</a:t>
            </a:r>
          </a:p>
          <a:p>
            <a:r>
              <a:rPr lang="en-US" dirty="0"/>
              <a:t>It provides:</a:t>
            </a:r>
          </a:p>
          <a:p>
            <a:pPr lvl="1"/>
            <a:r>
              <a:rPr lang="en-US" dirty="0"/>
              <a:t>Structured Response – Controls the tempo</a:t>
            </a:r>
          </a:p>
          <a:p>
            <a:pPr lvl="1"/>
            <a:r>
              <a:rPr lang="en-US" dirty="0"/>
              <a:t>Relevance &amp; Clarity – Clear &amp; Concise</a:t>
            </a:r>
          </a:p>
          <a:p>
            <a:pPr lvl="1"/>
            <a:r>
              <a:rPr lang="en-US" dirty="0"/>
              <a:t>Evidences Skills &amp; Competency – You know what you’re doing</a:t>
            </a:r>
          </a:p>
          <a:p>
            <a:pPr lvl="1"/>
            <a:r>
              <a:rPr lang="en-US" dirty="0"/>
              <a:t>Tailors Expectation and Dependency – The relationship starts building</a:t>
            </a:r>
          </a:p>
          <a:p>
            <a:pPr lvl="1"/>
            <a:r>
              <a:rPr lang="en-US" dirty="0"/>
              <a:t>Helps with evaluating – Your problem-solving and decision-making skills as well as your documentation.</a:t>
            </a:r>
          </a:p>
          <a:p>
            <a:r>
              <a:rPr lang="en-US" dirty="0"/>
              <a:t>Does it not help make interviewing a lot less scary?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88E450-A805-F26B-659E-E59789F163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6215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the STAR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practice!</a:t>
            </a:r>
          </a:p>
          <a:p>
            <a:r>
              <a:rPr lang="en-US" dirty="0"/>
              <a:t>Pair up, share your resume and a job you’d like to apply for</a:t>
            </a:r>
          </a:p>
          <a:p>
            <a:r>
              <a:rPr lang="en-US" dirty="0"/>
              <a:t>Do a mock interview</a:t>
            </a:r>
          </a:p>
          <a:p>
            <a:r>
              <a:rPr lang="en-US" dirty="0"/>
              <a:t>Respond to the questions with the STAR Method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C111B3-6F8A-B57C-1F93-75EB4D4B07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5135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 Skills &amp; 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Ensure that you include unique skills and experiences that are relevant to the job. </a:t>
            </a:r>
          </a:p>
          <a:p>
            <a:r>
              <a:rPr lang="en-US" dirty="0"/>
              <a:t>This should be something that comes up in the interview as there will be questions about your skills</a:t>
            </a:r>
          </a:p>
          <a:p>
            <a:r>
              <a:rPr lang="en-US" dirty="0"/>
              <a:t>These experiences can help set you apart; but you have to work to experience them.</a:t>
            </a:r>
          </a:p>
          <a:p>
            <a:r>
              <a:rPr lang="en-US" dirty="0"/>
              <a:t>This means working on your craft, get involved with clubs, groups, competitions, activities, volunteer work, etc.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FE1053-1637-668C-E4FD-2993EDA63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5307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Branding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of these experiences helps build your brand</a:t>
            </a:r>
          </a:p>
          <a:p>
            <a:r>
              <a:rPr lang="en-US" dirty="0"/>
              <a:t>In today’s world, branding plays a huge role.</a:t>
            </a:r>
          </a:p>
          <a:p>
            <a:r>
              <a:rPr lang="en-US" dirty="0"/>
              <a:t>It is not uncommon for potential employers to look into their potential hire’s social media account</a:t>
            </a:r>
          </a:p>
          <a:p>
            <a:r>
              <a:rPr lang="en-US" dirty="0"/>
              <a:t>Recall when we discussed conduct, it is important to read the employee handbook as depending on the field/industry behavior online can cause you to lose your job</a:t>
            </a:r>
          </a:p>
          <a:p>
            <a:r>
              <a:rPr lang="en-US" dirty="0"/>
              <a:t>Of course use social media positively (even in the face of the norm)</a:t>
            </a:r>
          </a:p>
          <a:p>
            <a:pPr lvl="1"/>
            <a:r>
              <a:rPr lang="en-US" dirty="0"/>
              <a:t>Be careful with what you share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335F5A-293A-E9BA-B117-E18458D965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6685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19957-D99A-7F51-CA8F-0D1143B64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Reputation Proceeds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2D746-4C62-7E0E-F988-8B268D8C7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saying your reputation proceeds you is correct.</a:t>
            </a:r>
          </a:p>
          <a:p>
            <a:r>
              <a:rPr lang="en-US" dirty="0"/>
              <a:t>Networking is instrumental to landing that dream job</a:t>
            </a:r>
          </a:p>
          <a:p>
            <a:r>
              <a:rPr lang="en-US" dirty="0"/>
              <a:t>Be present</a:t>
            </a:r>
          </a:p>
          <a:p>
            <a:r>
              <a:rPr lang="en-US" dirty="0"/>
              <a:t>Attend job fairs</a:t>
            </a:r>
          </a:p>
          <a:p>
            <a:pPr lvl="1"/>
            <a:r>
              <a:rPr lang="en-US" dirty="0"/>
              <a:t>Find out about community events, get involved</a:t>
            </a:r>
          </a:p>
          <a:p>
            <a:pPr lvl="1"/>
            <a:r>
              <a:rPr lang="en-US" dirty="0"/>
              <a:t>Get connected with employees within the company</a:t>
            </a:r>
          </a:p>
          <a:p>
            <a:r>
              <a:rPr lang="en-US" dirty="0"/>
              <a:t>Take part in competitions or events within the field/industry</a:t>
            </a:r>
          </a:p>
          <a:p>
            <a:r>
              <a:rPr lang="en-US" dirty="0"/>
              <a:t>The less of a stranger you are the easier it will be to be acquainted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D21256-51A4-8232-6C4B-7B4ECE9AC2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7435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3D4F-8584-C771-516D-EE1CC715A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0FCA7-CCE2-7104-A1DD-2E95C15CC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Elevator Pitch!</a:t>
            </a:r>
          </a:p>
          <a:p>
            <a:r>
              <a:rPr lang="en-US" dirty="0"/>
              <a:t>Sometimes you never know when opportunity may come right through 2 elevator doors. And it’s about a 5 minute ride to the top of the building (the boss gets to get our first you know, even if you just needed to go the second floor). This is a good moment to seize your chance and pitch yourself to the boss.</a:t>
            </a:r>
          </a:p>
          <a:p>
            <a:r>
              <a:rPr lang="en-US" dirty="0"/>
              <a:t>You’ve got 5 minutes, pair up and do an elevator pitch for the job role you chose. </a:t>
            </a:r>
          </a:p>
          <a:p>
            <a:r>
              <a:rPr lang="en-US" dirty="0"/>
              <a:t>Be clear, concise, highlight a skill you believe would benefit the company (don’t forget your name!); try to get a business card or contact.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9F12E7-B1B2-11E0-D36F-B71889990C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1425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B9622-F8FC-76B0-88D8-6E458EE7A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Conclusion/Summary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81D6-14F0-56EA-C565-F17755A75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Interviewing, like crafting a resume, is a skill that requires practice.</a:t>
            </a:r>
          </a:p>
          <a:p>
            <a:r>
              <a:rPr lang="en-US" dirty="0"/>
              <a:t>There are tons of resources out there on preparing for all types of interviews, some shared here. </a:t>
            </a:r>
          </a:p>
          <a:p>
            <a:r>
              <a:rPr lang="en-US" dirty="0"/>
              <a:t>Interviewing requires work and dedication, sometimes even research</a:t>
            </a:r>
          </a:p>
          <a:p>
            <a:r>
              <a:rPr lang="en-US" dirty="0"/>
              <a:t>It is how we build our first relationships with an organization</a:t>
            </a:r>
          </a:p>
          <a:p>
            <a:r>
              <a:rPr lang="en-US" dirty="0"/>
              <a:t>There are several methodologies and approaches to interviewing</a:t>
            </a:r>
          </a:p>
          <a:p>
            <a:r>
              <a:rPr lang="en-US" dirty="0"/>
              <a:t>Practice makes Better!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5D8556-02F0-BD1C-C55D-8498DE0ED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136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48C2C-93B1-1BEC-93FC-509CB95A3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Wrapping Up Day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5784C-37F0-B46B-C02E-E2C906E45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You’ve Finished the Finishing School!</a:t>
            </a:r>
          </a:p>
          <a:p>
            <a:r>
              <a:rPr lang="en-US" dirty="0"/>
              <a:t>We hope you found this helpful and useful!</a:t>
            </a:r>
          </a:p>
          <a:p>
            <a:r>
              <a:rPr lang="en-US" dirty="0"/>
              <a:t>Take these tips and resources, use them as you continually improve and develop into an ethical professional with solid resume and interviewing skills!</a:t>
            </a:r>
          </a:p>
          <a:p>
            <a:r>
              <a:rPr lang="en-US" dirty="0"/>
              <a:t>Please complete the feedback, as it helps with developing our work even further.</a:t>
            </a:r>
          </a:p>
          <a:p>
            <a:r>
              <a:rPr lang="en-US" dirty="0"/>
              <a:t>Thank you!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B9403A-4B5A-6537-7A2F-C6B1E3F532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700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8D8CD-7384-7B5C-B361-CD5B86222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Hunting – Pt.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7183-65AD-8937-1427-ED3EB4E2E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4966252" cy="46672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You can use resume builders</a:t>
            </a:r>
          </a:p>
          <a:p>
            <a:pPr lvl="1"/>
            <a:r>
              <a:rPr lang="en-US" dirty="0"/>
              <a:t>May be more useful for federal resumes</a:t>
            </a:r>
          </a:p>
          <a:p>
            <a:r>
              <a:rPr lang="en-US" dirty="0"/>
              <a:t>But don’t stop there, they are just a starting point!</a:t>
            </a:r>
          </a:p>
          <a:p>
            <a:r>
              <a:rPr lang="en-US" dirty="0"/>
              <a:t>After applying, follow up!</a:t>
            </a:r>
          </a:p>
          <a:p>
            <a:pPr lvl="1"/>
            <a:r>
              <a:rPr lang="en-US" dirty="0"/>
              <a:t>Give it a reasonable time, expect communication within 4 to 7 business days for an application</a:t>
            </a:r>
          </a:p>
          <a:p>
            <a:pPr lvl="1"/>
            <a:r>
              <a:rPr lang="en-US" dirty="0"/>
              <a:t>Thank them for the opportunity (it may sound weird, but it is a welcomed change from most applicants and shows appreciation, another excellent trait)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1397C3C-741A-FBBA-AA52-B4B3B8C5266E}"/>
              </a:ext>
            </a:extLst>
          </p:cNvPr>
          <p:cNvSpPr txBox="1">
            <a:spLocks/>
          </p:cNvSpPr>
          <p:nvPr/>
        </p:nvSpPr>
        <p:spPr>
          <a:xfrm>
            <a:off x="6096000" y="1690686"/>
            <a:ext cx="4966252" cy="48021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Remember, look for jobs you will enjoy doing</a:t>
            </a:r>
          </a:p>
          <a:p>
            <a:pPr lvl="1"/>
            <a:r>
              <a:rPr lang="en-US" dirty="0"/>
              <a:t>Look for companies you’ll enjoy working with</a:t>
            </a:r>
          </a:p>
          <a:p>
            <a:pPr lvl="1"/>
            <a:r>
              <a:rPr lang="en-US" dirty="0"/>
              <a:t>Be mindful of career growth</a:t>
            </a:r>
          </a:p>
          <a:p>
            <a:r>
              <a:rPr lang="en-US" dirty="0"/>
              <a:t>If you can’t line up your skills perfectly, DON’T Worry</a:t>
            </a:r>
          </a:p>
          <a:p>
            <a:pPr lvl="1"/>
            <a:r>
              <a:rPr lang="en-US" dirty="0"/>
              <a:t>Match up what you can</a:t>
            </a:r>
          </a:p>
          <a:p>
            <a:pPr lvl="1"/>
            <a:r>
              <a:rPr lang="en-US" dirty="0"/>
              <a:t>See how to develop the skills for the rest</a:t>
            </a:r>
          </a:p>
          <a:p>
            <a:pPr lvl="1"/>
            <a:r>
              <a:rPr lang="en-US" dirty="0"/>
              <a:t>If you feel it’s not too far off, something you are willing to learn, apply anyway!</a:t>
            </a:r>
          </a:p>
          <a:p>
            <a:pPr lvl="2"/>
            <a:r>
              <a:rPr lang="en-US" dirty="0"/>
              <a:t>Showing desire to grow is a great thing!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38B852-CB3F-273F-6A38-195AEA82CF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896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8D8CD-7384-7B5C-B361-CD5B86222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Letters, Letters, Letters…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7183-65AD-8937-1427-ED3EB4E2E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4966252" cy="46672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Once you’ve identified a job</a:t>
            </a:r>
          </a:p>
          <a:p>
            <a:r>
              <a:rPr lang="en-US" dirty="0"/>
              <a:t>Start thinking about a cover letter</a:t>
            </a:r>
          </a:p>
          <a:p>
            <a:pPr lvl="1"/>
            <a:r>
              <a:rPr lang="en-US" dirty="0"/>
              <a:t>Even if not required, write a cover letter</a:t>
            </a:r>
          </a:p>
          <a:p>
            <a:r>
              <a:rPr lang="en-US" dirty="0"/>
              <a:t>This helps show your intent</a:t>
            </a:r>
          </a:p>
          <a:p>
            <a:pPr lvl="1"/>
            <a:r>
              <a:rPr lang="en-US" dirty="0"/>
              <a:t>It allows your potential employer to get to know you and your background a bit more</a:t>
            </a:r>
          </a:p>
          <a:p>
            <a:pPr lvl="1"/>
            <a:r>
              <a:rPr lang="en-US" dirty="0"/>
              <a:t>It could even help in the interview process</a:t>
            </a:r>
          </a:p>
          <a:p>
            <a:pPr lvl="1"/>
            <a:r>
              <a:rPr lang="en-US" dirty="0"/>
              <a:t>It shows initiative, if not required</a:t>
            </a:r>
          </a:p>
          <a:p>
            <a:r>
              <a:rPr lang="en-US" dirty="0"/>
              <a:t>Each should be unique and tailored to the job role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1397C3C-741A-FBBA-AA52-B4B3B8C5266E}"/>
              </a:ext>
            </a:extLst>
          </p:cNvPr>
          <p:cNvSpPr txBox="1">
            <a:spLocks/>
          </p:cNvSpPr>
          <p:nvPr/>
        </p:nvSpPr>
        <p:spPr>
          <a:xfrm>
            <a:off x="6096000" y="1690686"/>
            <a:ext cx="4966252" cy="4802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Cover letters should be no longer than 1 page</a:t>
            </a:r>
          </a:p>
          <a:p>
            <a:pPr lvl="1"/>
            <a:r>
              <a:rPr lang="en-US" dirty="0"/>
              <a:t>Roughly 3 paragraphs</a:t>
            </a:r>
          </a:p>
          <a:p>
            <a:r>
              <a:rPr lang="en-US" dirty="0"/>
              <a:t>Structured as:</a:t>
            </a:r>
          </a:p>
          <a:p>
            <a:pPr lvl="1"/>
            <a:r>
              <a:rPr lang="en-US" dirty="0"/>
              <a:t>Date &amp; Contact Information</a:t>
            </a:r>
          </a:p>
          <a:p>
            <a:pPr lvl="1"/>
            <a:r>
              <a:rPr lang="en-US" dirty="0"/>
              <a:t>Salutation/Greeting</a:t>
            </a:r>
          </a:p>
          <a:p>
            <a:pPr lvl="1"/>
            <a:r>
              <a:rPr lang="en-US" dirty="0"/>
              <a:t>Opening Paragraph</a:t>
            </a:r>
          </a:p>
          <a:p>
            <a:pPr lvl="1"/>
            <a:r>
              <a:rPr lang="en-US" dirty="0"/>
              <a:t>Descriptive/Connection Paragraph (Middle)</a:t>
            </a:r>
          </a:p>
          <a:p>
            <a:pPr lvl="1"/>
            <a:r>
              <a:rPr lang="en-US" dirty="0"/>
              <a:t>Closing Paragraph</a:t>
            </a:r>
          </a:p>
          <a:p>
            <a:pPr lvl="1"/>
            <a:r>
              <a:rPr lang="en-US" dirty="0"/>
              <a:t>Complimentary Close &amp; Signature (friendly yet formal)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6BB787-1990-F7F3-62F1-1AA5657D9B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33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737D1-6F37-5941-091D-ABC45BF1D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your letter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0D956-3449-02AD-4F22-236059C60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Ensure you use a font like:</a:t>
            </a:r>
          </a:p>
          <a:p>
            <a:pPr lvl="1"/>
            <a:r>
              <a:rPr lang="en-US" dirty="0"/>
              <a:t>Arial</a:t>
            </a:r>
          </a:p>
          <a:p>
            <a:pPr lvl="1"/>
            <a:r>
              <a:rPr lang="en-US" dirty="0"/>
              <a:t>Calibri</a:t>
            </a:r>
          </a:p>
          <a:p>
            <a:pPr lvl="1"/>
            <a:r>
              <a:rPr lang="en-US" dirty="0"/>
              <a:t>Verdana</a:t>
            </a:r>
          </a:p>
          <a:p>
            <a:pPr lvl="1"/>
            <a:r>
              <a:rPr lang="en-US" dirty="0"/>
              <a:t>Times New Roman</a:t>
            </a:r>
          </a:p>
          <a:p>
            <a:r>
              <a:rPr lang="en-US" dirty="0"/>
              <a:t>Avoid fancy, decorative, or odd fonts</a:t>
            </a:r>
          </a:p>
          <a:p>
            <a:pPr lvl="1"/>
            <a:r>
              <a:rPr lang="en-US" dirty="0"/>
              <a:t>Employers may use software to automate</a:t>
            </a:r>
          </a:p>
          <a:p>
            <a:pPr lvl="1"/>
            <a:r>
              <a:rPr lang="en-US" dirty="0"/>
              <a:t>Your font style can cause issues with identifying key words</a:t>
            </a:r>
          </a:p>
          <a:p>
            <a:r>
              <a:rPr lang="en-US" dirty="0"/>
              <a:t>10 or 12 size font, keep consistent</a:t>
            </a:r>
          </a:p>
          <a:p>
            <a:r>
              <a:rPr lang="en-US" dirty="0"/>
              <a:t>The letter should be single spaced with a space between each section.</a:t>
            </a:r>
          </a:p>
          <a:p>
            <a:r>
              <a:rPr lang="en-US" dirty="0"/>
              <a:t>No indents. Aligned to the left.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31B5EA-AACB-5DFB-2238-4BE355DEC6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995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Resumes, the Living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Resumes…are not dead.</a:t>
            </a:r>
          </a:p>
          <a:p>
            <a:pPr lvl="1"/>
            <a:r>
              <a:rPr lang="en-US" dirty="0"/>
              <a:t>Or at least they shouldn’t be.</a:t>
            </a:r>
          </a:p>
          <a:p>
            <a:r>
              <a:rPr lang="en-US" dirty="0"/>
              <a:t>Your resume should be a living document</a:t>
            </a:r>
          </a:p>
          <a:p>
            <a:pPr lvl="1"/>
            <a:r>
              <a:rPr lang="en-US" dirty="0"/>
              <a:t>A Polymorph</a:t>
            </a:r>
          </a:p>
          <a:p>
            <a:r>
              <a:rPr lang="en-US" dirty="0"/>
              <a:t>Your resume should not only grow and sharpen, but also meet the specific demands or expectations of the job it is applied to</a:t>
            </a:r>
          </a:p>
          <a:p>
            <a:r>
              <a:rPr lang="en-US" dirty="0"/>
              <a:t>When was the last time you edited your resume?</a:t>
            </a:r>
          </a:p>
          <a:p>
            <a:r>
              <a:rPr lang="en-US" dirty="0"/>
              <a:t>How much have you changed since?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F5EF2E-E212-0B5E-475C-11C27533D3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31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964D-F45E-F4C9-7316-93537BAE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a Resume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73F2-CB0C-763B-D618-35D0C083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Resumes:</a:t>
            </a:r>
          </a:p>
          <a:p>
            <a:pPr lvl="1"/>
            <a:r>
              <a:rPr lang="en-US" dirty="0"/>
              <a:t>Serves as 1</a:t>
            </a:r>
            <a:r>
              <a:rPr lang="en-US" baseline="30000" dirty="0"/>
              <a:t>st</a:t>
            </a:r>
            <a:r>
              <a:rPr lang="en-US" dirty="0"/>
              <a:t> impressions</a:t>
            </a:r>
          </a:p>
          <a:p>
            <a:pPr lvl="1"/>
            <a:r>
              <a:rPr lang="en-US" dirty="0"/>
              <a:t>Summarizes your professional background</a:t>
            </a:r>
          </a:p>
          <a:p>
            <a:pPr lvl="1"/>
            <a:r>
              <a:rPr lang="en-US" dirty="0"/>
              <a:t>They showcase relevant skills and experiences</a:t>
            </a:r>
          </a:p>
          <a:p>
            <a:pPr lvl="2"/>
            <a:r>
              <a:rPr lang="en-US" dirty="0"/>
              <a:t>Relevant to the job</a:t>
            </a:r>
          </a:p>
          <a:p>
            <a:pPr lvl="1"/>
            <a:r>
              <a:rPr lang="en-US" dirty="0"/>
              <a:t>Helps facilitates screening process</a:t>
            </a:r>
          </a:p>
          <a:p>
            <a:pPr lvl="1"/>
            <a:r>
              <a:rPr lang="en-US" dirty="0"/>
              <a:t>Serves as the basis for interview discussions</a:t>
            </a:r>
          </a:p>
          <a:p>
            <a:pPr lvl="2"/>
            <a:r>
              <a:rPr lang="en-US" dirty="0"/>
              <a:t>Which gives you an advantage</a:t>
            </a:r>
          </a:p>
          <a:p>
            <a:pPr lvl="1"/>
            <a:r>
              <a:rPr lang="en-US" dirty="0"/>
              <a:t>Reflects your professionalism if done well</a:t>
            </a:r>
          </a:p>
          <a:p>
            <a:pPr lvl="1"/>
            <a:r>
              <a:rPr lang="en-US" dirty="0"/>
              <a:t>Helps you track your career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E91C7B-FF9F-8E8C-EFF6-B5E940C8A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629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CF7B-AD92-344A-3A2E-EA7DC71F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Resume as an Evolving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D57A-47C6-E524-5F84-154CEC34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think of it differently! Like an evolving document.</a:t>
            </a:r>
          </a:p>
          <a:p>
            <a:r>
              <a:rPr lang="en-US" dirty="0"/>
              <a:t>As an added bonus, it could also be used as a networking tool!</a:t>
            </a:r>
          </a:p>
          <a:p>
            <a:pPr lvl="1"/>
            <a:r>
              <a:rPr lang="en-US" dirty="0"/>
              <a:t>Useful for job fairs and mentorships</a:t>
            </a:r>
          </a:p>
          <a:p>
            <a:r>
              <a:rPr lang="en-US" dirty="0"/>
              <a:t>Here’s the catch!</a:t>
            </a:r>
          </a:p>
          <a:p>
            <a:r>
              <a:rPr lang="en-US" dirty="0"/>
              <a:t>Resume building is a skill and you have to constantly develop it!</a:t>
            </a:r>
          </a:p>
          <a:p>
            <a:r>
              <a:rPr lang="en-US" dirty="0"/>
              <a:t>So Let’s start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1353BB-414C-4CBE-AB03-76D77ADCC3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2" y="-903"/>
            <a:ext cx="1447800" cy="132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843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3640</Words>
  <Application>Microsoft Office PowerPoint</Application>
  <PresentationFormat>Widescreen</PresentationFormat>
  <Paragraphs>387</Paragraphs>
  <Slides>38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Calibri Light</vt:lpstr>
      <vt:lpstr>Times New Roman</vt:lpstr>
      <vt:lpstr>Office Theme</vt:lpstr>
      <vt:lpstr>Finishing School: Resume</vt:lpstr>
      <vt:lpstr>Welcome</vt:lpstr>
      <vt:lpstr>But FIRST!</vt:lpstr>
      <vt:lpstr>Job Hunting – Pt. 2</vt:lpstr>
      <vt:lpstr>Letters, Letters, Letters…</vt:lpstr>
      <vt:lpstr>Formatting your letter</vt:lpstr>
      <vt:lpstr>Resumes, the Living Document</vt:lpstr>
      <vt:lpstr>The importance of a Resume</vt:lpstr>
      <vt:lpstr>Resume as an Evolving Document</vt:lpstr>
      <vt:lpstr>Essential Components</vt:lpstr>
      <vt:lpstr>Customizing Information</vt:lpstr>
      <vt:lpstr>Knowing the Audience</vt:lpstr>
      <vt:lpstr>Choosing the Right Format</vt:lpstr>
      <vt:lpstr>Format Types – Federal</vt:lpstr>
      <vt:lpstr>Crafting Right Resume for the Job</vt:lpstr>
      <vt:lpstr>Competencies</vt:lpstr>
      <vt:lpstr>Communicating Competencies</vt:lpstr>
      <vt:lpstr>References &amp; Work History</vt:lpstr>
      <vt:lpstr>Activity</vt:lpstr>
      <vt:lpstr>Conclusion/Summary</vt:lpstr>
      <vt:lpstr>Finishing School: Interviewing</vt:lpstr>
      <vt:lpstr>Welcome Back!</vt:lpstr>
      <vt:lpstr>The Purpose of Interviews</vt:lpstr>
      <vt:lpstr>How many different interview types are there?</vt:lpstr>
      <vt:lpstr>Prepping for an Interview - Traditional</vt:lpstr>
      <vt:lpstr>Prepping for an Interview - Phone</vt:lpstr>
      <vt:lpstr>Prepping for an Interview - Video</vt:lpstr>
      <vt:lpstr>Prepping for an Interview – Group</vt:lpstr>
      <vt:lpstr>The interviewer is a part of the interview</vt:lpstr>
      <vt:lpstr>What is the STAR Method?</vt:lpstr>
      <vt:lpstr>Why STAR matters</vt:lpstr>
      <vt:lpstr>Applying the STAR Method</vt:lpstr>
      <vt:lpstr>Unique Skills &amp; Experiences</vt:lpstr>
      <vt:lpstr>Importance of Branding</vt:lpstr>
      <vt:lpstr>Reputation Proceeds You</vt:lpstr>
      <vt:lpstr>Activity</vt:lpstr>
      <vt:lpstr>Conclusion/Summary</vt:lpstr>
      <vt:lpstr>Wrapping Up Day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Finishing School: Ethics</dc:title>
  <dc:creator>Hill, Thomas</dc:creator>
  <cp:lastModifiedBy>Thomas Hill</cp:lastModifiedBy>
  <cp:revision>46</cp:revision>
  <dcterms:created xsi:type="dcterms:W3CDTF">2023-12-14T18:04:48Z</dcterms:created>
  <dcterms:modified xsi:type="dcterms:W3CDTF">2024-04-11T23:42:54Z</dcterms:modified>
</cp:coreProperties>
</file>