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62" r:id="rId5"/>
    <p:sldId id="259" r:id="rId6"/>
    <p:sldId id="260" r:id="rId7"/>
    <p:sldId id="261" r:id="rId8"/>
    <p:sldId id="263" r:id="rId9"/>
    <p:sldId id="264" r:id="rId10"/>
    <p:sldId id="265" r:id="rId11"/>
    <p:sldId id="266" r:id="rId12"/>
    <p:sldId id="273"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BAFB399-ADB3-4DFE-937F-BC7760CD854E}">
          <p14:sldIdLst>
            <p14:sldId id="256"/>
          </p14:sldIdLst>
        </p14:section>
        <p14:section name="Wild West Cybersecurity" id="{A2BFD381-8F41-4692-9336-51943C5486A5}">
          <p14:sldIdLst>
            <p14:sldId id="257"/>
            <p14:sldId id="258"/>
            <p14:sldId id="262"/>
            <p14:sldId id="259"/>
            <p14:sldId id="260"/>
            <p14:sldId id="261"/>
          </p14:sldIdLst>
        </p14:section>
        <p14:section name="Ethics Incoming" id="{41867A25-F2B9-4D3D-B167-2F9D47E67102}">
          <p14:sldIdLst>
            <p14:sldId id="263"/>
            <p14:sldId id="264"/>
            <p14:sldId id="265"/>
            <p14:sldId id="266"/>
            <p14:sldId id="273"/>
          </p14:sldIdLst>
        </p14:section>
        <p14:section name="Ethics Impact" id="{665BC28B-47E0-4D4A-84DF-B94F7F37B692}">
          <p14:sldIdLst>
            <p14:sldId id="267"/>
            <p14:sldId id="268"/>
            <p14:sldId id="269"/>
            <p14:sldId id="270"/>
            <p14:sldId id="27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93" d="100"/>
          <a:sy n="93" d="100"/>
        </p:scale>
        <p:origin x="390" y="78"/>
      </p:cViewPr>
      <p:guideLst/>
    </p:cSldViewPr>
  </p:slideViewPr>
  <p:outlineViewPr>
    <p:cViewPr>
      <p:scale>
        <a:sx n="33" d="100"/>
        <a:sy n="33" d="100"/>
      </p:scale>
      <p:origin x="0" y="-2130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F9EC4-FDA0-445E-A3CA-39F5E8A2112C}" type="datetimeFigureOut">
              <a:rPr lang="en-US" smtClean="0"/>
              <a:t>4/11/2024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34A5DA-AE5B-4465-B6C2-F30B7510C20F}" type="slidenum">
              <a:rPr lang="en-US" smtClean="0"/>
              <a:t>‹#›</a:t>
            </a:fld>
            <a:endParaRPr lang="en-US" dirty="0"/>
          </a:p>
        </p:txBody>
      </p:sp>
    </p:spTree>
    <p:extLst>
      <p:ext uri="{BB962C8B-B14F-4D97-AF65-F5344CB8AC3E}">
        <p14:creationId xmlns:p14="http://schemas.microsoft.com/office/powerpoint/2010/main" val="108151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sectigostore.com/blog/different-types-of-hackers-hats-explained/"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freecodecamp.org/news/white-hat-black-hat-red-hat-hackers/#:~:text=In%20the%20world%20of%20Cybersecurity%2C%20hackers%20are%20typically,the%20cyberspace%3A%20White%20Hats%20Grey%20Hats%20Black%20Hat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cisecurity.org/controls"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rcrwireless.com/20200218/internet-of-things/connected-devices-will-be-3x-the-global-population-by-2023-cisco-says" TargetMode="External"/><Relationship Id="rId5" Type="http://schemas.openxmlformats.org/officeDocument/2006/relationships/hyperlink" Target="https://www.telecompetitor.com/report-connected-devices-have-more-than-doubled-since-2019/" TargetMode="External"/><Relationship Id="rId4" Type="http://schemas.openxmlformats.org/officeDocument/2006/relationships/hyperlink" Target="https://owasp.org/www-project-top-te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odecademy.com/article/evolution-of-cybersecurity"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ifsecglobal.com/cyber-security/a-history-of-information-security/"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www.proofpoint.com/us/threat-reference/gameover-zeus-goz" TargetMode="External"/><Relationship Id="rId3" Type="http://schemas.openxmlformats.org/officeDocument/2006/relationships/hyperlink" Target="https://www.csoonline.com/article/540874/data-protection-40-years-after-the-first-computer-virus.html" TargetMode="External"/><Relationship Id="rId7" Type="http://schemas.openxmlformats.org/officeDocument/2006/relationships/hyperlink" Target="https://www.malwarebytes.com/blog/news/2021/07/the-life-and-death-of-the-zeus-trojan"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ibm.com/blog/malware-history/" TargetMode="External"/><Relationship Id="rId5" Type="http://schemas.openxmlformats.org/officeDocument/2006/relationships/hyperlink" Target="https://securityintelligence.com/articles/how-the-zeus-trojan-info-stealer-changed-cybersecurity/" TargetMode="External"/><Relationship Id="rId10" Type="http://schemas.openxmlformats.org/officeDocument/2006/relationships/hyperlink" Target="https://www.bleepingcomputer.com/news/security/beware-onyx-ransomware-destroys-files-instead-of-encrypting-them/" TargetMode="External"/><Relationship Id="rId4" Type="http://schemas.openxmlformats.org/officeDocument/2006/relationships/hyperlink" Target="https://www.thepcinsider.com/who-invented-antivirus-history-timeline-evolution/#google_vignette" TargetMode="External"/><Relationship Id="rId9" Type="http://schemas.openxmlformats.org/officeDocument/2006/relationships/hyperlink" Target="https://www.sentinelone.com/anthology/mindware/#:~:text=Mindware%20ransomware%20was%20first%20spotted%20in%20March%20of,ransom%20to%20prevent%20leakage%20and%20decrypt%20their%20data."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helpnetsecurity.com/2023/03/01/shifting-attack-strategies/?web_view=true"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finance.yahoo.com/news/cyberattacks-surge-in-2023-as-millions-fall-victim-to-ransomware-report-160039179.html?guccounter=1&amp;guce_referrer=aHR0cHM6Ly93d3cuYmluZy5jb20v&amp;guce_referrer_sig=AQAAAM2YSWFksToBtHv_q8dWJ274HIC7lxhqFMn07jM-9bS6YGY43K5e4EV535xwKQb-zo5OvMhcp-xjMyVMw6pg1LkA3oJICs4FcYbXX_0O2Ez7smLuiGnU0M8ejctbWObGRh5m4nk9A6xq7Qbm82zXujyKnujUj9aIynbYeDXaQRWe" TargetMode="External"/><Relationship Id="rId4" Type="http://schemas.openxmlformats.org/officeDocument/2006/relationships/hyperlink" Target="https://blog.checkpoint.com/2022/10/26/third-quarter-of-2022-reveals-increase-in-cyberattacks/#:~:text=Check%20Point%20Research%20%28CPR%29%20has%20found%20that%20global,compared%20to%20the%20sharp%20rise%20seen%20in%202021."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blogs.opentext.com/information-assurance-vs-cybersecurit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journalofethics.ama-assn.org/article/hitech-act-overview/2011-03" TargetMode="External"/><Relationship Id="rId3" Type="http://schemas.openxmlformats.org/officeDocument/2006/relationships/hyperlink" Target="https://www.csoonline.com/article/573769/23-notable-government-cybersecurity-initiatives-in-2022.html#:~:text=22%20notable%20government%20cybersecurity%20initiatives%20in%202022%201,out%20new%20nuclear%20cybersecurity%20strategy%20...%20More%20items" TargetMode="External"/><Relationship Id="rId7" Type="http://schemas.openxmlformats.org/officeDocument/2006/relationships/hyperlink" Target="https://www.hhs.gov/hipaa/for-professionals/special-topics/hitech-act-enforcement-interim-final-rule/index.html"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hhs.gov/hipaa/for-professionals/privacy/laws-regulations/index.html" TargetMode="External"/><Relationship Id="rId5" Type="http://schemas.openxmlformats.org/officeDocument/2006/relationships/hyperlink" Target="https://www.csoonline.com/article/570311/coppa-explained-how-this-law-protects-childrens-privacy.html#:~:text=The%20Children%E2%80%99s%20Online%20Privacy%20Protection%20Act%2C%20or%20COPPA%2C,the%20age%20of%2013%20who%20use%20online%20services." TargetMode="External"/><Relationship Id="rId4" Type="http://schemas.openxmlformats.org/officeDocument/2006/relationships/hyperlink" Target="https://gdpr.eu/what-is-gdpr/"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sentinelone.com/cybersecurity-101/what-is-a-blue-team/"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cisa.gov/topics/cybersecurity-best-practices" TargetMode="External"/><Relationship Id="rId5" Type="http://schemas.openxmlformats.org/officeDocument/2006/relationships/hyperlink" Target="https://www.nist.gov/cyberframework" TargetMode="External"/><Relationship Id="rId4" Type="http://schemas.openxmlformats.org/officeDocument/2006/relationships/hyperlink" Target="https://www.coursera.org/articles/cia-triad"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crowdstrike.com/cybersecurity-101/red-team-vs-blue-tea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a:t>
            </a:r>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1</a:t>
            </a:fld>
            <a:endParaRPr lang="en-US" dirty="0"/>
          </a:p>
        </p:txBody>
      </p:sp>
    </p:spTree>
    <p:extLst>
      <p:ext uri="{BB962C8B-B14F-4D97-AF65-F5344CB8AC3E}">
        <p14:creationId xmlns:p14="http://schemas.microsoft.com/office/powerpoint/2010/main" val="1497735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Probably easier to go through the sources with the group than just talking about it</a:t>
            </a:r>
          </a:p>
          <a:p>
            <a:endParaRPr lang="en-US" dirty="0"/>
          </a:p>
          <a:p>
            <a:r>
              <a:rPr lang="en-US" dirty="0"/>
              <a:t>Source: </a:t>
            </a:r>
            <a:r>
              <a:rPr lang="en-US" dirty="0">
                <a:hlinkClick r:id="rId3"/>
              </a:rPr>
              <a:t>Different Types of Hackers: The 6 Hats Explained - InfoSec Insights (sectigostore.com)</a:t>
            </a:r>
            <a:endParaRPr lang="en-US" dirty="0"/>
          </a:p>
          <a:p>
            <a:r>
              <a:rPr lang="en-US" dirty="0">
                <a:hlinkClick r:id="rId4"/>
              </a:rPr>
              <a:t>What are White Hat, Black Hat, and Red Hat Hackers? Different Types of Hacking Explained (freecodecamp.org)</a:t>
            </a:r>
            <a:endParaRPr lang="en-US" dirty="0"/>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10</a:t>
            </a:fld>
            <a:endParaRPr lang="en-US" dirty="0"/>
          </a:p>
        </p:txBody>
      </p:sp>
    </p:spTree>
    <p:extLst>
      <p:ext uri="{BB962C8B-B14F-4D97-AF65-F5344CB8AC3E}">
        <p14:creationId xmlns:p14="http://schemas.microsoft.com/office/powerpoint/2010/main" val="2821282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 Go over the 7 essential life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Montreat 7 Essential life skills</a:t>
            </a:r>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11</a:t>
            </a:fld>
            <a:endParaRPr lang="en-US" dirty="0"/>
          </a:p>
        </p:txBody>
      </p:sp>
    </p:spTree>
    <p:extLst>
      <p:ext uri="{BB962C8B-B14F-4D97-AF65-F5344CB8AC3E}">
        <p14:creationId xmlns:p14="http://schemas.microsoft.com/office/powerpoint/2010/main" val="1997359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 Allow time for discussion as well as further research</a:t>
            </a:r>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12</a:t>
            </a:fld>
            <a:endParaRPr lang="en-US" dirty="0"/>
          </a:p>
        </p:txBody>
      </p:sp>
    </p:spTree>
    <p:extLst>
      <p:ext uri="{BB962C8B-B14F-4D97-AF65-F5344CB8AC3E}">
        <p14:creationId xmlns:p14="http://schemas.microsoft.com/office/powerpoint/2010/main" val="1144851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a:t>
            </a:r>
          </a:p>
        </p:txBody>
      </p:sp>
      <p:sp>
        <p:nvSpPr>
          <p:cNvPr id="4" name="Slide Number Placeholder 3"/>
          <p:cNvSpPr>
            <a:spLocks noGrp="1"/>
          </p:cNvSpPr>
          <p:nvPr>
            <p:ph type="sldNum" sz="quarter" idx="5"/>
          </p:nvPr>
        </p:nvSpPr>
        <p:spPr/>
        <p:txBody>
          <a:bodyPr/>
          <a:lstStyle/>
          <a:p>
            <a:fld id="{1D34A5DA-AE5B-4465-B6C2-F30B7510C20F}" type="slidenum">
              <a:rPr lang="en-US" smtClean="0"/>
              <a:t>13</a:t>
            </a:fld>
            <a:endParaRPr lang="en-US" dirty="0"/>
          </a:p>
        </p:txBody>
      </p:sp>
    </p:spTree>
    <p:extLst>
      <p:ext uri="{BB962C8B-B14F-4D97-AF65-F5344CB8AC3E}">
        <p14:creationId xmlns:p14="http://schemas.microsoft.com/office/powerpoint/2010/main" val="2657504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The Watchers are the Cybersecurity professionals, the ones behind the scenes that may not get their time in the sun, but their impact cannot be understated</a:t>
            </a:r>
          </a:p>
        </p:txBody>
      </p:sp>
      <p:sp>
        <p:nvSpPr>
          <p:cNvPr id="4" name="Slide Number Placeholder 3"/>
          <p:cNvSpPr>
            <a:spLocks noGrp="1"/>
          </p:cNvSpPr>
          <p:nvPr>
            <p:ph type="sldNum" sz="quarter" idx="5"/>
          </p:nvPr>
        </p:nvSpPr>
        <p:spPr/>
        <p:txBody>
          <a:bodyPr/>
          <a:lstStyle/>
          <a:p>
            <a:fld id="{1D34A5DA-AE5B-4465-B6C2-F30B7510C20F}" type="slidenum">
              <a:rPr lang="en-US" smtClean="0"/>
              <a:t>14</a:t>
            </a:fld>
            <a:endParaRPr lang="en-US" dirty="0"/>
          </a:p>
        </p:txBody>
      </p:sp>
    </p:spTree>
    <p:extLst>
      <p:ext uri="{BB962C8B-B14F-4D97-AF65-F5344CB8AC3E}">
        <p14:creationId xmlns:p14="http://schemas.microsoft.com/office/powerpoint/2010/main" val="2301541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There is a short video on the CIS Critical Security Controls available at the source</a:t>
            </a:r>
          </a:p>
          <a:p>
            <a:endParaRPr lang="en-US" dirty="0"/>
          </a:p>
          <a:p>
            <a:r>
              <a:rPr lang="en-US" dirty="0"/>
              <a:t>Sources: </a:t>
            </a:r>
          </a:p>
          <a:p>
            <a:r>
              <a:rPr lang="en-US" dirty="0">
                <a:hlinkClick r:id="rId3"/>
              </a:rPr>
              <a:t>CIS Critical Security Controls (cisecurity.org)</a:t>
            </a:r>
            <a:endParaRPr lang="en-US" dirty="0"/>
          </a:p>
          <a:p>
            <a:r>
              <a:rPr lang="en-US" dirty="0">
                <a:hlinkClick r:id="rId4"/>
              </a:rPr>
              <a:t>OWASP Top Ten | OWASP Foundation</a:t>
            </a:r>
            <a:endParaRPr lang="en-US" dirty="0"/>
          </a:p>
          <a:p>
            <a:r>
              <a:rPr lang="en-US" dirty="0">
                <a:hlinkClick r:id="rId5"/>
              </a:rPr>
              <a:t>Report: Connected Devices Have More Than Doubled Since 2019 – Telecompetitor</a:t>
            </a:r>
            <a:endParaRPr lang="en-US" dirty="0"/>
          </a:p>
          <a:p>
            <a:r>
              <a:rPr lang="en-US" dirty="0">
                <a:hlinkClick r:id="rId6"/>
              </a:rPr>
              <a:t>Connected devices will be 3x the global population by 2023, Cisco says - RCR Wireless News</a:t>
            </a:r>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15</a:t>
            </a:fld>
            <a:endParaRPr lang="en-US" dirty="0"/>
          </a:p>
        </p:txBody>
      </p:sp>
    </p:spTree>
    <p:extLst>
      <p:ext uri="{BB962C8B-B14F-4D97-AF65-F5344CB8AC3E}">
        <p14:creationId xmlns:p14="http://schemas.microsoft.com/office/powerpoint/2010/main" val="1477869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 Use the competencies 2 pager to discuss competencies or, time permitting, have a mini session on competencies</a:t>
            </a:r>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16</a:t>
            </a:fld>
            <a:endParaRPr lang="en-US" dirty="0"/>
          </a:p>
        </p:txBody>
      </p:sp>
    </p:spTree>
    <p:extLst>
      <p:ext uri="{BB962C8B-B14F-4D97-AF65-F5344CB8AC3E}">
        <p14:creationId xmlns:p14="http://schemas.microsoft.com/office/powerpoint/2010/main" val="2207272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 Case Studies included in Materials Folder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Sources: Included on Case Study Page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AUTHOR, MAYBE REACH OUT TO DR. WELLS ON REDOING THE CASE STUDY**</a:t>
            </a:r>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17</a:t>
            </a:fld>
            <a:endParaRPr lang="en-US" dirty="0"/>
          </a:p>
        </p:txBody>
      </p:sp>
    </p:spTree>
    <p:extLst>
      <p:ext uri="{BB962C8B-B14F-4D97-AF65-F5344CB8AC3E}">
        <p14:creationId xmlns:p14="http://schemas.microsoft.com/office/powerpoint/2010/main" val="1585175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a:t>
            </a:r>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18</a:t>
            </a:fld>
            <a:endParaRPr lang="en-US" dirty="0"/>
          </a:p>
        </p:txBody>
      </p:sp>
    </p:spTree>
    <p:extLst>
      <p:ext uri="{BB962C8B-B14F-4D97-AF65-F5344CB8AC3E}">
        <p14:creationId xmlns:p14="http://schemas.microsoft.com/office/powerpoint/2010/main" val="3525310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a:t>
            </a:r>
          </a:p>
        </p:txBody>
      </p:sp>
      <p:sp>
        <p:nvSpPr>
          <p:cNvPr id="4" name="Slide Number Placeholder 3"/>
          <p:cNvSpPr>
            <a:spLocks noGrp="1"/>
          </p:cNvSpPr>
          <p:nvPr>
            <p:ph type="sldNum" sz="quarter" idx="5"/>
          </p:nvPr>
        </p:nvSpPr>
        <p:spPr/>
        <p:txBody>
          <a:bodyPr/>
          <a:lstStyle/>
          <a:p>
            <a:fld id="{1D34A5DA-AE5B-4465-B6C2-F30B7510C20F}" type="slidenum">
              <a:rPr lang="en-US" smtClean="0"/>
              <a:t>2</a:t>
            </a:fld>
            <a:endParaRPr lang="en-US" dirty="0"/>
          </a:p>
        </p:txBody>
      </p:sp>
    </p:spTree>
    <p:extLst>
      <p:ext uri="{BB962C8B-B14F-4D97-AF65-F5344CB8AC3E}">
        <p14:creationId xmlns:p14="http://schemas.microsoft.com/office/powerpoint/2010/main" val="3049269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make this as brief or detailed as necessary, the timeline of eras is an approximation with support from the sources (author’s interpretation/generalization)</a:t>
            </a:r>
          </a:p>
          <a:p>
            <a:endParaRPr lang="en-US" dirty="0"/>
          </a:p>
          <a:p>
            <a:r>
              <a:rPr lang="en-US" dirty="0"/>
              <a:t>Source: </a:t>
            </a:r>
            <a:r>
              <a:rPr lang="en-US" dirty="0">
                <a:hlinkClick r:id="rId3"/>
              </a:rPr>
              <a:t>The Evolution of Cybersecurity | Codecademy</a:t>
            </a:r>
            <a:endParaRPr lang="en-US" dirty="0"/>
          </a:p>
          <a:p>
            <a:r>
              <a:rPr lang="en-US" dirty="0">
                <a:hlinkClick r:id="rId4"/>
              </a:rPr>
              <a:t>A history of information security (ifsecglobal.com)</a:t>
            </a:r>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3</a:t>
            </a:fld>
            <a:endParaRPr lang="en-US" dirty="0"/>
          </a:p>
        </p:txBody>
      </p:sp>
    </p:spTree>
    <p:extLst>
      <p:ext uri="{BB962C8B-B14F-4D97-AF65-F5344CB8AC3E}">
        <p14:creationId xmlns:p14="http://schemas.microsoft.com/office/powerpoint/2010/main" val="197052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a:t>
            </a:r>
          </a:p>
          <a:p>
            <a:endParaRPr lang="en-US" dirty="0"/>
          </a:p>
          <a:p>
            <a:r>
              <a:rPr lang="en-US" dirty="0"/>
              <a:t>Source: </a:t>
            </a:r>
            <a:r>
              <a:rPr lang="en-US" dirty="0">
                <a:hlinkClick r:id="rId3"/>
              </a:rPr>
              <a:t>40 years after the first computer virus | CSO Online</a:t>
            </a:r>
            <a:endParaRPr lang="en-US" dirty="0"/>
          </a:p>
          <a:p>
            <a:r>
              <a:rPr lang="en-US" dirty="0">
                <a:hlinkClick r:id="rId4"/>
              </a:rPr>
              <a:t>Who Invented the Antivirus? A History of Antivirus Software. - PCInsider (thepcinsider.com)</a:t>
            </a:r>
            <a:endParaRPr lang="en-US" dirty="0"/>
          </a:p>
          <a:p>
            <a:r>
              <a:rPr lang="en-US" dirty="0">
                <a:hlinkClick r:id="rId5"/>
              </a:rPr>
              <a:t>How the ZeuS Trojan Info Stealer Changed Cybersecurity (securityintelligence.com)</a:t>
            </a:r>
            <a:endParaRPr lang="en-US" dirty="0"/>
          </a:p>
          <a:p>
            <a:r>
              <a:rPr lang="en-US" dirty="0">
                <a:hlinkClick r:id="rId6"/>
              </a:rPr>
              <a:t>The history of malware: A primer on the evolution of cyber threats - IBM Blog</a:t>
            </a:r>
            <a:endParaRPr lang="en-US" dirty="0"/>
          </a:p>
          <a:p>
            <a:r>
              <a:rPr lang="en-US" dirty="0">
                <a:hlinkClick r:id="rId7"/>
              </a:rPr>
              <a:t>The life and death of the ZeuS Trojan (malwarebytes.com)</a:t>
            </a:r>
            <a:endParaRPr lang="en-US" dirty="0"/>
          </a:p>
          <a:p>
            <a:r>
              <a:rPr lang="en-US" dirty="0">
                <a:hlinkClick r:id="rId8"/>
              </a:rPr>
              <a:t>What Is GameOver Zeus? - GOZ Botnet Explained | Proofpoint US</a:t>
            </a:r>
            <a:endParaRPr lang="en-US" dirty="0"/>
          </a:p>
          <a:p>
            <a:r>
              <a:rPr lang="en-US" dirty="0">
                <a:hlinkClick r:id="rId9"/>
              </a:rPr>
              <a:t>Mindware – SentinelOne</a:t>
            </a:r>
            <a:endParaRPr lang="en-US" dirty="0"/>
          </a:p>
          <a:p>
            <a:r>
              <a:rPr lang="en-US" dirty="0">
                <a:hlinkClick r:id="rId10"/>
              </a:rPr>
              <a:t>Beware: Onyx ransomware destroys files instead of encrypting them (bleepingcomputer.com)</a:t>
            </a:r>
            <a:endParaRPr lang="en-US" dirty="0"/>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4</a:t>
            </a:fld>
            <a:endParaRPr lang="en-US" dirty="0"/>
          </a:p>
        </p:txBody>
      </p:sp>
    </p:spTree>
    <p:extLst>
      <p:ext uri="{BB962C8B-B14F-4D97-AF65-F5344CB8AC3E}">
        <p14:creationId xmlns:p14="http://schemas.microsoft.com/office/powerpoint/2010/main" val="2680884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Additional statistics available in the sources</a:t>
            </a:r>
          </a:p>
          <a:p>
            <a:endParaRPr lang="en-US" dirty="0"/>
          </a:p>
          <a:p>
            <a:r>
              <a:rPr lang="en-US" dirty="0"/>
              <a:t>Source: </a:t>
            </a:r>
            <a:r>
              <a:rPr lang="en-US" dirty="0">
                <a:hlinkClick r:id="rId3"/>
              </a:rPr>
              <a:t>Covert cyberattacks on the rise as attackers shift tactics for maximum impact - Help Net Security</a:t>
            </a:r>
            <a:endParaRPr lang="en-US" dirty="0"/>
          </a:p>
          <a:p>
            <a:r>
              <a:rPr lang="en-US" dirty="0">
                <a:hlinkClick r:id="rId4"/>
              </a:rPr>
              <a:t>Check Point Research: Third quarter of 2022 reveals increase in cyberattacks and unexpected developments in global trends - Check Point Blog</a:t>
            </a:r>
            <a:endParaRPr lang="en-US" dirty="0"/>
          </a:p>
          <a:p>
            <a:r>
              <a:rPr lang="en-US" dirty="0">
                <a:hlinkClick r:id="rId5"/>
              </a:rPr>
              <a:t>Cyberattacks surge in 2023, as millions fall victim to ransomware: Report (yahoo.com)</a:t>
            </a:r>
            <a:endParaRPr lang="en-US" dirty="0"/>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5</a:t>
            </a:fld>
            <a:endParaRPr lang="en-US" dirty="0"/>
          </a:p>
        </p:txBody>
      </p:sp>
    </p:spTree>
    <p:extLst>
      <p:ext uri="{BB962C8B-B14F-4D97-AF65-F5344CB8AC3E}">
        <p14:creationId xmlns:p14="http://schemas.microsoft.com/office/powerpoint/2010/main" val="3692271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 Feel free to discuss around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a:hlinkClick r:id="rId3"/>
              </a:rPr>
              <a:t>Top 5 differences between information assurance vs. cybersecurity - OpenText Blogs</a:t>
            </a:r>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6</a:t>
            </a:fld>
            <a:endParaRPr lang="en-US" dirty="0"/>
          </a:p>
        </p:txBody>
      </p:sp>
    </p:spTree>
    <p:extLst>
      <p:ext uri="{BB962C8B-B14F-4D97-AF65-F5344CB8AC3E}">
        <p14:creationId xmlns:p14="http://schemas.microsoft.com/office/powerpoint/2010/main" val="13992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INSTRUCTOR’S NOTE(S): Walk through how legislation deals with cybersecurity at multiple levels; feel free to use sources</a:t>
            </a:r>
          </a:p>
          <a:p>
            <a:endParaRPr lang="en-US" dirty="0"/>
          </a:p>
          <a:p>
            <a:r>
              <a:rPr lang="en-US" dirty="0"/>
              <a:t>Sources</a:t>
            </a:r>
          </a:p>
          <a:p>
            <a:r>
              <a:rPr lang="en-US" dirty="0"/>
              <a:t>Hub for initiatives from other countries </a:t>
            </a:r>
            <a:r>
              <a:rPr lang="en-US" dirty="0">
                <a:hlinkClick r:id="rId3"/>
              </a:rPr>
              <a:t>22 notable government cybersecurity initiatives in 2022 | CSO Online</a:t>
            </a:r>
            <a:endParaRPr lang="en-US" dirty="0"/>
          </a:p>
          <a:p>
            <a:r>
              <a:rPr lang="en-US" dirty="0">
                <a:hlinkClick r:id="rId4"/>
              </a:rPr>
              <a:t>What is GDPR, the EU’s new data protection law? - GDPR.eu</a:t>
            </a:r>
            <a:endParaRPr lang="en-US" dirty="0"/>
          </a:p>
          <a:p>
            <a:r>
              <a:rPr lang="en-US" dirty="0">
                <a:hlinkClick r:id="rId5"/>
              </a:rPr>
              <a:t>COPPA explained: How this law protects children’s privacy | CSO Online</a:t>
            </a:r>
            <a:endParaRPr lang="en-US" dirty="0"/>
          </a:p>
          <a:p>
            <a:r>
              <a:rPr lang="en-US" dirty="0">
                <a:hlinkClick r:id="rId6"/>
              </a:rPr>
              <a:t>Summary of the HIPAA Privacy Rule | HHS.gov</a:t>
            </a:r>
            <a:endParaRPr lang="en-US" dirty="0"/>
          </a:p>
          <a:p>
            <a:r>
              <a:rPr lang="en-US" dirty="0">
                <a:hlinkClick r:id="rId7"/>
              </a:rPr>
              <a:t>HITECH Act Enforcement Interim Final Rule | HHS.gov</a:t>
            </a:r>
            <a:endParaRPr lang="en-US" dirty="0"/>
          </a:p>
          <a:p>
            <a:r>
              <a:rPr lang="en-US" dirty="0">
                <a:hlinkClick r:id="rId8"/>
              </a:rPr>
              <a:t>THE HITECH ACT: An Overview | Journal of Ethics | American Medical Association (ama-assn.org)</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7</a:t>
            </a:fld>
            <a:endParaRPr lang="en-US" dirty="0"/>
          </a:p>
        </p:txBody>
      </p:sp>
    </p:spTree>
    <p:extLst>
      <p:ext uri="{BB962C8B-B14F-4D97-AF65-F5344CB8AC3E}">
        <p14:creationId xmlns:p14="http://schemas.microsoft.com/office/powerpoint/2010/main" val="304112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Take time to walk students through the CIA, explain it</a:t>
            </a:r>
          </a:p>
          <a:p>
            <a:endParaRPr lang="en-US" dirty="0"/>
          </a:p>
          <a:p>
            <a:r>
              <a:rPr lang="en-US" dirty="0"/>
              <a:t>Source: </a:t>
            </a:r>
            <a:r>
              <a:rPr lang="en-US" dirty="0">
                <a:hlinkClick r:id="rId3"/>
              </a:rPr>
              <a:t>What is a Blue Team? – SentinelOne</a:t>
            </a:r>
            <a:endParaRPr lang="en-US" dirty="0"/>
          </a:p>
          <a:p>
            <a:r>
              <a:rPr lang="en-US" dirty="0">
                <a:hlinkClick r:id="rId4"/>
              </a:rPr>
              <a:t>What Is the CIA Triad? | Coursera</a:t>
            </a:r>
            <a:endParaRPr lang="en-US" dirty="0"/>
          </a:p>
          <a:p>
            <a:r>
              <a:rPr lang="en-US" dirty="0">
                <a:hlinkClick r:id="rId5"/>
              </a:rPr>
              <a:t>Cybersecurity Framework | NIST</a:t>
            </a:r>
            <a:endParaRPr lang="en-US" dirty="0"/>
          </a:p>
          <a:p>
            <a:r>
              <a:rPr lang="en-US" dirty="0">
                <a:hlinkClick r:id="rId6"/>
              </a:rPr>
              <a:t>Cybersecurity Best Practices | Cybersecurity and Infrastructure Security Agency CISA</a:t>
            </a:r>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8</a:t>
            </a:fld>
            <a:endParaRPr lang="en-US" dirty="0"/>
          </a:p>
        </p:txBody>
      </p:sp>
    </p:spTree>
    <p:extLst>
      <p:ext uri="{BB962C8B-B14F-4D97-AF65-F5344CB8AC3E}">
        <p14:creationId xmlns:p14="http://schemas.microsoft.com/office/powerpoint/2010/main" val="2554598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Go over what Red Teaming is, Take time to research some Cybersecurity Certifications (beyond just cyberseek, look at Comptia, ISC, SANS, Google, etc.)</a:t>
            </a:r>
          </a:p>
          <a:p>
            <a:endParaRPr lang="en-US" dirty="0"/>
          </a:p>
          <a:p>
            <a:endParaRPr lang="en-US" dirty="0"/>
          </a:p>
          <a:p>
            <a:r>
              <a:rPr lang="en-US" dirty="0"/>
              <a:t>Source: </a:t>
            </a:r>
            <a:r>
              <a:rPr lang="en-US" dirty="0">
                <a:hlinkClick r:id="rId3"/>
              </a:rPr>
              <a:t>Red Team VS Blue Team: What's the Difference? - CrowdStrike</a:t>
            </a:r>
            <a:endParaRPr lang="en-US" dirty="0"/>
          </a:p>
        </p:txBody>
      </p:sp>
      <p:sp>
        <p:nvSpPr>
          <p:cNvPr id="4" name="Slide Number Placeholder 3"/>
          <p:cNvSpPr>
            <a:spLocks noGrp="1"/>
          </p:cNvSpPr>
          <p:nvPr>
            <p:ph type="sldNum" sz="quarter" idx="5"/>
          </p:nvPr>
        </p:nvSpPr>
        <p:spPr/>
        <p:txBody>
          <a:bodyPr/>
          <a:lstStyle/>
          <a:p>
            <a:fld id="{1D34A5DA-AE5B-4465-B6C2-F30B7510C20F}" type="slidenum">
              <a:rPr lang="en-US" smtClean="0"/>
              <a:t>9</a:t>
            </a:fld>
            <a:endParaRPr lang="en-US" dirty="0"/>
          </a:p>
        </p:txBody>
      </p:sp>
    </p:spTree>
    <p:extLst>
      <p:ext uri="{BB962C8B-B14F-4D97-AF65-F5344CB8AC3E}">
        <p14:creationId xmlns:p14="http://schemas.microsoft.com/office/powerpoint/2010/main" val="4080906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C772A-EF26-690B-7372-21C4B2FB7A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AD18D3-7ED1-10E8-58CE-2E7752721A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91DACC-6E99-8BF1-A9DE-3CB039C7CA1F}"/>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5" name="Footer Placeholder 4">
            <a:extLst>
              <a:ext uri="{FF2B5EF4-FFF2-40B4-BE49-F238E27FC236}">
                <a16:creationId xmlns:a16="http://schemas.microsoft.com/office/drawing/2014/main" id="{DD0F9FBC-7D87-BFA4-A108-9143F5D617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7CC547-9E17-E725-D6F2-2C7D24E9FC31}"/>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250020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8E1F3-5E62-A1EE-283C-69BE1861DC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5B84D3-38E2-E097-7A9E-1C8DECBE8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5EAD39-4E8E-49BF-8BEE-5F41348B3C61}"/>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5" name="Footer Placeholder 4">
            <a:extLst>
              <a:ext uri="{FF2B5EF4-FFF2-40B4-BE49-F238E27FC236}">
                <a16:creationId xmlns:a16="http://schemas.microsoft.com/office/drawing/2014/main" id="{851F86C9-9AC5-8024-E5EB-BCE54FF136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CB151D-DC63-CBE5-DAC5-80E629E6A6C3}"/>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143283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DF27C-093D-CB53-0091-DB9F924B62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6DBAA4-2AE7-44C8-9625-3625A30963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12607-8968-0869-A6A4-F06BF5CAF089}"/>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5" name="Footer Placeholder 4">
            <a:extLst>
              <a:ext uri="{FF2B5EF4-FFF2-40B4-BE49-F238E27FC236}">
                <a16:creationId xmlns:a16="http://schemas.microsoft.com/office/drawing/2014/main" id="{D562A466-C1AC-C243-4DF7-C14736B27C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F2AB60-1EF7-CC4D-5BA6-A6502DB35B11}"/>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28784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9FB14-85EC-95DA-B8EA-148FAD69BB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BBE05B-640D-D6B9-DA5C-EC1626B7F4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85E0D-9F1E-3915-C6C3-694355266C6A}"/>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5" name="Footer Placeholder 4">
            <a:extLst>
              <a:ext uri="{FF2B5EF4-FFF2-40B4-BE49-F238E27FC236}">
                <a16:creationId xmlns:a16="http://schemas.microsoft.com/office/drawing/2014/main" id="{87F7E4F3-0C77-4772-2797-256CA42A18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C2B44E-2730-35CA-9BD3-9BA5AECF2156}"/>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5374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8E7E1-8183-DCF6-8947-A5F446B815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B80760-9A40-3320-DFF7-A48F755E87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65B2E8-3808-8F07-041C-95E4DB0729CA}"/>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5" name="Footer Placeholder 4">
            <a:extLst>
              <a:ext uri="{FF2B5EF4-FFF2-40B4-BE49-F238E27FC236}">
                <a16:creationId xmlns:a16="http://schemas.microsoft.com/office/drawing/2014/main" id="{27703C3E-8B9F-EA01-2A98-00EDC0CE3D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648AC0-A86F-E7CC-34FE-368FE2B5D046}"/>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377502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1F0D-199B-A1F8-73F5-C3B2C8FB15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8AB380-19E4-BE0B-39DF-FEA2C90C93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643950-BA0D-F8A9-1155-E8EA682A2F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682E83-757B-C0F1-F448-05FB8E7148AE}"/>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6" name="Footer Placeholder 5">
            <a:extLst>
              <a:ext uri="{FF2B5EF4-FFF2-40B4-BE49-F238E27FC236}">
                <a16:creationId xmlns:a16="http://schemas.microsoft.com/office/drawing/2014/main" id="{5623035C-6F4C-0E2E-7BC4-3C8627CFED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F00184-F404-7506-8FA8-12906DEB76FC}"/>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213945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BD39F-9231-E788-E3C4-79E4D21F58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40431A-E874-F458-4E69-8DCE7EE53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0CBFB2-8F17-A574-2FEB-722C91977A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4C085B-52CF-39C7-CADB-919DAC62EF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8F648D-AD05-ABB7-A45D-25373F5864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9C968A-084C-ABF7-F789-38DC782B14DC}"/>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8" name="Footer Placeholder 7">
            <a:extLst>
              <a:ext uri="{FF2B5EF4-FFF2-40B4-BE49-F238E27FC236}">
                <a16:creationId xmlns:a16="http://schemas.microsoft.com/office/drawing/2014/main" id="{943ED75D-022E-F2CD-5DA9-64ABACBE2C5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20AAD41-7D53-2957-1708-18A833418A31}"/>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91632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B45D-8AFF-A131-6807-5D2BC962A8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8D4B7B-0955-C340-D700-8FEFC6EDDE62}"/>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4" name="Footer Placeholder 3">
            <a:extLst>
              <a:ext uri="{FF2B5EF4-FFF2-40B4-BE49-F238E27FC236}">
                <a16:creationId xmlns:a16="http://schemas.microsoft.com/office/drawing/2014/main" id="{5EF97956-1A4C-B48C-478E-16C199E36E4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51E8B6-025D-5397-943B-9D0B03B202E8}"/>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317535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985A5C-E39E-D7D9-947E-C5369EED8934}"/>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3" name="Footer Placeholder 2">
            <a:extLst>
              <a:ext uri="{FF2B5EF4-FFF2-40B4-BE49-F238E27FC236}">
                <a16:creationId xmlns:a16="http://schemas.microsoft.com/office/drawing/2014/main" id="{7829D083-B64A-F595-39D5-345384F51C6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A18E319-0D4A-BE86-1445-2A89B8FA5622}"/>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1626108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8784-58A4-1351-B3BF-44CFEC8064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A5D398-B58E-4B0D-30E9-C3ED1D2921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CF4CF-4AF9-43D8-50B7-F2ED3FF388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33D103-0263-6AB1-2409-399C78BCEA42}"/>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6" name="Footer Placeholder 5">
            <a:extLst>
              <a:ext uri="{FF2B5EF4-FFF2-40B4-BE49-F238E27FC236}">
                <a16:creationId xmlns:a16="http://schemas.microsoft.com/office/drawing/2014/main" id="{42A5E7D1-1737-D8BE-BC65-5AE254615BC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5090F2-EE95-70DC-8065-978C15303B3E}"/>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2166611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FE5ED-B483-E086-BBF2-366ACE2D48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D4D8FF-B08B-1D30-43B5-97E6B24C71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0212DD7-1527-12D3-320A-AE737F42A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B746A4-05FF-E125-CED6-F1C4F07B4B7D}"/>
              </a:ext>
            </a:extLst>
          </p:cNvPr>
          <p:cNvSpPr>
            <a:spLocks noGrp="1"/>
          </p:cNvSpPr>
          <p:nvPr>
            <p:ph type="dt" sz="half" idx="10"/>
          </p:nvPr>
        </p:nvSpPr>
        <p:spPr/>
        <p:txBody>
          <a:bodyPr/>
          <a:lstStyle/>
          <a:p>
            <a:fld id="{18251449-B738-42E2-9F42-67AB97407962}" type="datetimeFigureOut">
              <a:rPr lang="en-US" smtClean="0"/>
              <a:t>4/11/2024</a:t>
            </a:fld>
            <a:endParaRPr lang="en-US" dirty="0"/>
          </a:p>
        </p:txBody>
      </p:sp>
      <p:sp>
        <p:nvSpPr>
          <p:cNvPr id="6" name="Footer Placeholder 5">
            <a:extLst>
              <a:ext uri="{FF2B5EF4-FFF2-40B4-BE49-F238E27FC236}">
                <a16:creationId xmlns:a16="http://schemas.microsoft.com/office/drawing/2014/main" id="{7E34B6A5-67F5-2448-90F4-86648E0D6B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5CA096F-707B-F5D8-6900-930428D84223}"/>
              </a:ext>
            </a:extLst>
          </p:cNvPr>
          <p:cNvSpPr>
            <a:spLocks noGrp="1"/>
          </p:cNvSpPr>
          <p:nvPr>
            <p:ph type="sldNum" sz="quarter" idx="12"/>
          </p:nvPr>
        </p:nvSpPr>
        <p:spPr/>
        <p:txBody>
          <a:bodyPr/>
          <a:lstStyle/>
          <a:p>
            <a:fld id="{30A5157E-F6A4-47EF-A46A-DA2A85CB8740}" type="slidenum">
              <a:rPr lang="en-US" smtClean="0"/>
              <a:t>‹#›</a:t>
            </a:fld>
            <a:endParaRPr lang="en-US" dirty="0"/>
          </a:p>
        </p:txBody>
      </p:sp>
    </p:spTree>
    <p:extLst>
      <p:ext uri="{BB962C8B-B14F-4D97-AF65-F5344CB8AC3E}">
        <p14:creationId xmlns:p14="http://schemas.microsoft.com/office/powerpoint/2010/main" val="423229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0E096E-2050-5EB5-79DE-0B5471B59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041745-29A9-9C23-ED4B-E0E4F7B799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52536-6321-75D1-12DB-DB8AC933C7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51449-B738-42E2-9F42-67AB97407962}" type="datetimeFigureOut">
              <a:rPr lang="en-US" smtClean="0"/>
              <a:t>4/11/2024</a:t>
            </a:fld>
            <a:endParaRPr lang="en-US" dirty="0"/>
          </a:p>
        </p:txBody>
      </p:sp>
      <p:sp>
        <p:nvSpPr>
          <p:cNvPr id="5" name="Footer Placeholder 4">
            <a:extLst>
              <a:ext uri="{FF2B5EF4-FFF2-40B4-BE49-F238E27FC236}">
                <a16:creationId xmlns:a16="http://schemas.microsoft.com/office/drawing/2014/main" id="{886C28B9-D990-C77C-6E72-357003942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80240B0-ADDA-04D8-225F-6F6F2881D3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5157E-F6A4-47EF-A46A-DA2A85CB8740}" type="slidenum">
              <a:rPr lang="en-US" smtClean="0"/>
              <a:t>‹#›</a:t>
            </a:fld>
            <a:endParaRPr lang="en-US" dirty="0"/>
          </a:p>
        </p:txBody>
      </p:sp>
    </p:spTree>
    <p:extLst>
      <p:ext uri="{BB962C8B-B14F-4D97-AF65-F5344CB8AC3E}">
        <p14:creationId xmlns:p14="http://schemas.microsoft.com/office/powerpoint/2010/main" val="204183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osdr.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yberseek.org/certification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AD835-16E8-6823-E0B7-FE68BFB59F9D}"/>
              </a:ext>
            </a:extLst>
          </p:cNvPr>
          <p:cNvSpPr>
            <a:spLocks noGrp="1"/>
          </p:cNvSpPr>
          <p:nvPr>
            <p:ph type="ctrTitle"/>
          </p:nvPr>
        </p:nvSpPr>
        <p:spPr/>
        <p:txBody>
          <a:bodyPr/>
          <a:lstStyle/>
          <a:p>
            <a:r>
              <a:rPr lang="en-US" dirty="0"/>
              <a:t>Ethics in Cybersecurity</a:t>
            </a:r>
          </a:p>
        </p:txBody>
      </p:sp>
      <p:sp>
        <p:nvSpPr>
          <p:cNvPr id="3" name="Subtitle 2">
            <a:extLst>
              <a:ext uri="{FF2B5EF4-FFF2-40B4-BE49-F238E27FC236}">
                <a16:creationId xmlns:a16="http://schemas.microsoft.com/office/drawing/2014/main" id="{EC350FDA-6590-7568-463B-A6FB841B5027}"/>
              </a:ext>
            </a:extLst>
          </p:cNvPr>
          <p:cNvSpPr>
            <a:spLocks noGrp="1"/>
          </p:cNvSpPr>
          <p:nvPr>
            <p:ph type="subTitle" idx="1"/>
          </p:nvPr>
        </p:nvSpPr>
        <p:spPr/>
        <p:txBody>
          <a:bodyPr/>
          <a:lstStyle/>
          <a:p>
            <a:r>
              <a:rPr lang="en-US" dirty="0"/>
              <a:t>When the Watcher Gets Watched</a:t>
            </a:r>
          </a:p>
        </p:txBody>
      </p:sp>
      <p:sp>
        <p:nvSpPr>
          <p:cNvPr id="4" name="TextBox 3">
            <a:extLst>
              <a:ext uri="{FF2B5EF4-FFF2-40B4-BE49-F238E27FC236}">
                <a16:creationId xmlns:a16="http://schemas.microsoft.com/office/drawing/2014/main" id="{A3409000-2D0E-3121-C64E-087220A68B2E}"/>
              </a:ext>
            </a:extLst>
          </p:cNvPr>
          <p:cNvSpPr txBox="1"/>
          <p:nvPr/>
        </p:nvSpPr>
        <p:spPr>
          <a:xfrm>
            <a:off x="576943" y="6207089"/>
            <a:ext cx="10091057" cy="461665"/>
          </a:xfrm>
          <a:prstGeom prst="rect">
            <a:avLst/>
          </a:prstGeom>
          <a:noFill/>
        </p:spPr>
        <p:txBody>
          <a:bodyPr wrap="square" rtlCol="0">
            <a:spAutoFit/>
          </a:bodyPr>
          <a:lstStyle/>
          <a:p>
            <a:r>
              <a:rPr lang="en-US" sz="1200" b="1" dirty="0">
                <a:effectLst/>
                <a:latin typeface="Times New Roman" panose="02020603050405020304" pitchFamily="18" charset="0"/>
                <a:ea typeface="Calibri" panose="020F0502020204030204" pitchFamily="34" charset="0"/>
              </a:rPr>
              <a:t>This Careers Preparation National Center product was funded by a National Centers of Academic Excellence in Cybersecurity grant (H98230-22-1-0329), which is part of the National Security Agency.</a:t>
            </a:r>
            <a:endParaRPr lang="en-US" sz="1200" dirty="0"/>
          </a:p>
        </p:txBody>
      </p:sp>
      <p:pic>
        <p:nvPicPr>
          <p:cNvPr id="5" name="Picture 4">
            <a:extLst>
              <a:ext uri="{FF2B5EF4-FFF2-40B4-BE49-F238E27FC236}">
                <a16:creationId xmlns:a16="http://schemas.microsoft.com/office/drawing/2014/main" id="{B611FB69-2E5D-9BE8-79F9-8813094E16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9185" y="5169624"/>
            <a:ext cx="1842815" cy="1688376"/>
          </a:xfrm>
          <a:prstGeom prst="rect">
            <a:avLst/>
          </a:prstGeom>
        </p:spPr>
      </p:pic>
    </p:spTree>
    <p:extLst>
      <p:ext uri="{BB962C8B-B14F-4D97-AF65-F5344CB8AC3E}">
        <p14:creationId xmlns:p14="http://schemas.microsoft.com/office/powerpoint/2010/main" val="2655011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Development of Ethics</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p:txBody>
          <a:bodyPr>
            <a:normAutofit fontScale="92500" lnSpcReduction="10000"/>
          </a:bodyPr>
          <a:lstStyle/>
          <a:p>
            <a:r>
              <a:rPr lang="en-US" dirty="0"/>
              <a:t>Script Kiddies</a:t>
            </a:r>
          </a:p>
          <a:p>
            <a:pPr lvl="1"/>
            <a:r>
              <a:rPr lang="en-US" dirty="0"/>
              <a:t>Those starting out</a:t>
            </a:r>
          </a:p>
          <a:p>
            <a:r>
              <a:rPr lang="en-US" dirty="0"/>
              <a:t>Hats</a:t>
            </a:r>
          </a:p>
          <a:p>
            <a:pPr lvl="1"/>
            <a:r>
              <a:rPr lang="en-US" dirty="0"/>
              <a:t>White – Good Guys</a:t>
            </a:r>
          </a:p>
          <a:p>
            <a:pPr lvl="1"/>
            <a:r>
              <a:rPr lang="en-US" dirty="0"/>
              <a:t>Grey – Ambiguous Guys</a:t>
            </a:r>
          </a:p>
          <a:p>
            <a:pPr lvl="1"/>
            <a:r>
              <a:rPr lang="en-US" dirty="0"/>
              <a:t>Black – Bad Guys </a:t>
            </a:r>
          </a:p>
          <a:p>
            <a:pPr lvl="1"/>
            <a:r>
              <a:rPr lang="en-US" dirty="0"/>
              <a:t>Blue – Revenge Guys</a:t>
            </a:r>
          </a:p>
          <a:p>
            <a:pPr lvl="1"/>
            <a:r>
              <a:rPr lang="en-US" dirty="0"/>
              <a:t>Green - Newbies</a:t>
            </a:r>
          </a:p>
          <a:p>
            <a:pPr lvl="1"/>
            <a:r>
              <a:rPr lang="en-US" dirty="0"/>
              <a:t>Red – Targets Black Hats</a:t>
            </a:r>
          </a:p>
          <a:p>
            <a:r>
              <a:rPr lang="en-US" dirty="0"/>
              <a:t>Our Work Today</a:t>
            </a:r>
          </a:p>
          <a:p>
            <a:pPr lvl="1"/>
            <a:r>
              <a:rPr lang="en-US" dirty="0"/>
              <a:t>Development of the Cybersecurity Professional</a:t>
            </a:r>
          </a:p>
          <a:p>
            <a:pPr lvl="1"/>
            <a:r>
              <a:rPr lang="en-US" dirty="0"/>
              <a:t>Creation of the Cyber Defense Force</a:t>
            </a:r>
          </a:p>
        </p:txBody>
      </p:sp>
      <p:pic>
        <p:nvPicPr>
          <p:cNvPr id="4" name="Picture 3">
            <a:extLst>
              <a:ext uri="{FF2B5EF4-FFF2-40B4-BE49-F238E27FC236}">
                <a16:creationId xmlns:a16="http://schemas.microsoft.com/office/drawing/2014/main" id="{CB3B136C-2650-8186-0A1A-7FD9C3848E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527544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0A2F1-8A17-2B10-789D-A4365DE3E263}"/>
              </a:ext>
            </a:extLst>
          </p:cNvPr>
          <p:cNvSpPr>
            <a:spLocks noGrp="1"/>
          </p:cNvSpPr>
          <p:nvPr>
            <p:ph type="title"/>
          </p:nvPr>
        </p:nvSpPr>
        <p:spPr/>
        <p:txBody>
          <a:bodyPr/>
          <a:lstStyle/>
          <a:p>
            <a:r>
              <a:rPr lang="en-US" dirty="0"/>
              <a:t>Ethics in the Field</a:t>
            </a:r>
          </a:p>
        </p:txBody>
      </p:sp>
      <p:sp>
        <p:nvSpPr>
          <p:cNvPr id="3" name="Content Placeholder 2">
            <a:extLst>
              <a:ext uri="{FF2B5EF4-FFF2-40B4-BE49-F238E27FC236}">
                <a16:creationId xmlns:a16="http://schemas.microsoft.com/office/drawing/2014/main" id="{436E350E-84AE-C899-D1C6-0757B843152F}"/>
              </a:ext>
            </a:extLst>
          </p:cNvPr>
          <p:cNvSpPr>
            <a:spLocks noGrp="1"/>
          </p:cNvSpPr>
          <p:nvPr>
            <p:ph idx="1"/>
          </p:nvPr>
        </p:nvSpPr>
        <p:spPr/>
        <p:txBody>
          <a:bodyPr>
            <a:normAutofit lnSpcReduction="10000"/>
          </a:bodyPr>
          <a:lstStyle/>
          <a:p>
            <a:r>
              <a:rPr lang="en-US" dirty="0"/>
              <a:t>Accountability</a:t>
            </a:r>
          </a:p>
          <a:p>
            <a:pPr lvl="1"/>
            <a:r>
              <a:rPr lang="en-US" dirty="0"/>
              <a:t>Is necessary for any professional, but arguably more so in Cybersecurity</a:t>
            </a:r>
          </a:p>
          <a:p>
            <a:pPr lvl="1"/>
            <a:r>
              <a:rPr lang="en-US" dirty="0"/>
              <a:t>Trust is gained in drops and lost in buckets</a:t>
            </a:r>
          </a:p>
          <a:p>
            <a:pPr lvl="2"/>
            <a:r>
              <a:rPr lang="en-US" dirty="0"/>
              <a:t>It could result in a lost of career in cybersecurity</a:t>
            </a:r>
          </a:p>
          <a:p>
            <a:pPr lvl="1"/>
            <a:r>
              <a:rPr lang="en-US" dirty="0"/>
              <a:t>You will make mistakes, but will you own them?</a:t>
            </a:r>
          </a:p>
          <a:p>
            <a:r>
              <a:rPr lang="en-US" dirty="0"/>
              <a:t>Professionalism</a:t>
            </a:r>
          </a:p>
          <a:p>
            <a:pPr lvl="1"/>
            <a:r>
              <a:rPr lang="en-US" dirty="0"/>
              <a:t>Goes hand-in-hand with ethics</a:t>
            </a:r>
          </a:p>
          <a:p>
            <a:pPr lvl="1"/>
            <a:r>
              <a:rPr lang="en-US" dirty="0"/>
              <a:t>Professionalism is more of your display/practice of your ethics and ability to perform within the role</a:t>
            </a:r>
          </a:p>
          <a:p>
            <a:r>
              <a:rPr lang="en-US" dirty="0"/>
              <a:t>Life Skills</a:t>
            </a:r>
          </a:p>
          <a:p>
            <a:pPr lvl="1"/>
            <a:r>
              <a:rPr lang="en-US" dirty="0"/>
              <a:t>Helps in developing ethics and professionalism in all that you do</a:t>
            </a:r>
          </a:p>
          <a:p>
            <a:endParaRPr lang="en-US" dirty="0"/>
          </a:p>
        </p:txBody>
      </p:sp>
      <p:pic>
        <p:nvPicPr>
          <p:cNvPr id="4" name="Picture 3">
            <a:extLst>
              <a:ext uri="{FF2B5EF4-FFF2-40B4-BE49-F238E27FC236}">
                <a16:creationId xmlns:a16="http://schemas.microsoft.com/office/drawing/2014/main" id="{0E404A67-9171-28C2-0224-88AFF24974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243378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E22E5-6484-201D-02F7-10C267E4BCB3}"/>
              </a:ext>
            </a:extLst>
          </p:cNvPr>
          <p:cNvSpPr>
            <a:spLocks noGrp="1"/>
          </p:cNvSpPr>
          <p:nvPr>
            <p:ph type="title"/>
          </p:nvPr>
        </p:nvSpPr>
        <p:spPr/>
        <p:txBody>
          <a:bodyPr/>
          <a:lstStyle/>
          <a:p>
            <a:r>
              <a:rPr lang="en-US" dirty="0"/>
              <a:t>Activity: Company Ethics</a:t>
            </a:r>
          </a:p>
        </p:txBody>
      </p:sp>
      <p:sp>
        <p:nvSpPr>
          <p:cNvPr id="3" name="Content Placeholder 2">
            <a:extLst>
              <a:ext uri="{FF2B5EF4-FFF2-40B4-BE49-F238E27FC236}">
                <a16:creationId xmlns:a16="http://schemas.microsoft.com/office/drawing/2014/main" id="{085A84C7-BEE3-454B-B42A-13062E9748F0}"/>
              </a:ext>
            </a:extLst>
          </p:cNvPr>
          <p:cNvSpPr>
            <a:spLocks noGrp="1"/>
          </p:cNvSpPr>
          <p:nvPr>
            <p:ph idx="1"/>
          </p:nvPr>
        </p:nvSpPr>
        <p:spPr/>
        <p:txBody>
          <a:bodyPr>
            <a:normAutofit lnSpcReduction="10000"/>
          </a:bodyPr>
          <a:lstStyle/>
          <a:p>
            <a:r>
              <a:rPr lang="en-US" dirty="0"/>
              <a:t>Have you ever read the Terms &amp; Conditions on a service or software that you’d like to use? </a:t>
            </a:r>
          </a:p>
          <a:p>
            <a:r>
              <a:rPr lang="en-US" dirty="0"/>
              <a:t>No?	</a:t>
            </a:r>
          </a:p>
          <a:p>
            <a:pPr lvl="1"/>
            <a:r>
              <a:rPr lang="en-US" dirty="0"/>
              <a:t>Why?</a:t>
            </a:r>
          </a:p>
          <a:p>
            <a:pPr lvl="2"/>
            <a:r>
              <a:rPr lang="en-US" dirty="0"/>
              <a:t>Too long?</a:t>
            </a:r>
          </a:p>
          <a:p>
            <a:r>
              <a:rPr lang="en-US" dirty="0"/>
              <a:t>Well, visit this site:</a:t>
            </a:r>
          </a:p>
          <a:p>
            <a:pPr marL="0" indent="0" algn="ctr">
              <a:buNone/>
            </a:pPr>
            <a:r>
              <a:rPr lang="en-US" dirty="0">
                <a:hlinkClick r:id="rId3"/>
              </a:rPr>
              <a:t>https://tosdr.org/</a:t>
            </a:r>
            <a:endParaRPr lang="en-US" dirty="0"/>
          </a:p>
          <a:p>
            <a:r>
              <a:rPr lang="en-US" dirty="0"/>
              <a:t>In the next 10-15 minutes, document 3 points that surprised you for any of the services (feel free to mix and match)</a:t>
            </a:r>
          </a:p>
          <a:p>
            <a:r>
              <a:rPr lang="en-US" dirty="0"/>
              <a:t>We will discuss them</a:t>
            </a:r>
          </a:p>
        </p:txBody>
      </p:sp>
      <p:pic>
        <p:nvPicPr>
          <p:cNvPr id="4" name="Picture 3">
            <a:extLst>
              <a:ext uri="{FF2B5EF4-FFF2-40B4-BE49-F238E27FC236}">
                <a16:creationId xmlns:a16="http://schemas.microsoft.com/office/drawing/2014/main" id="{068BB3EC-7491-C287-1BC1-5F3E49AE27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983171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Welcome Back!</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p:txBody>
          <a:bodyPr/>
          <a:lstStyle/>
          <a:p>
            <a:r>
              <a:rPr lang="en-US" dirty="0"/>
              <a:t>We hope your lunch was enjoyable!</a:t>
            </a:r>
          </a:p>
          <a:p>
            <a:r>
              <a:rPr lang="en-US" dirty="0"/>
              <a:t>Did you share any of the interesting information you found?</a:t>
            </a:r>
          </a:p>
          <a:p>
            <a:r>
              <a:rPr lang="en-US" dirty="0"/>
              <a:t>Did you look deeper into what you agreed to with these platforms?</a:t>
            </a:r>
          </a:p>
          <a:p>
            <a:r>
              <a:rPr lang="en-US" dirty="0"/>
              <a:t>Ethics has an undeniable impact on our industry</a:t>
            </a:r>
          </a:p>
        </p:txBody>
      </p:sp>
      <p:pic>
        <p:nvPicPr>
          <p:cNvPr id="4" name="Picture 3">
            <a:extLst>
              <a:ext uri="{FF2B5EF4-FFF2-40B4-BE49-F238E27FC236}">
                <a16:creationId xmlns:a16="http://schemas.microsoft.com/office/drawing/2014/main" id="{5E388E1F-FB8B-865B-FBF2-CB99D226E4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153669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Watching the Watchers</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a:xfrm>
            <a:off x="838200" y="1825625"/>
            <a:ext cx="10515600" cy="4667250"/>
          </a:xfrm>
        </p:spPr>
        <p:txBody>
          <a:bodyPr>
            <a:normAutofit fontScale="70000" lnSpcReduction="20000"/>
          </a:bodyPr>
          <a:lstStyle/>
          <a:p>
            <a:r>
              <a:rPr lang="en-US" dirty="0"/>
              <a:t>Who are the watchers?</a:t>
            </a:r>
          </a:p>
          <a:p>
            <a:pPr lvl="1"/>
            <a:r>
              <a:rPr lang="en-US" dirty="0"/>
              <a:t>Data custodians</a:t>
            </a:r>
          </a:p>
          <a:p>
            <a:pPr lvl="1"/>
            <a:r>
              <a:rPr lang="en-US" dirty="0"/>
              <a:t>Analysts</a:t>
            </a:r>
          </a:p>
          <a:p>
            <a:pPr lvl="1"/>
            <a:r>
              <a:rPr lang="en-US" dirty="0"/>
              <a:t>Data Owners</a:t>
            </a:r>
          </a:p>
          <a:p>
            <a:pPr lvl="1"/>
            <a:r>
              <a:rPr lang="en-US" dirty="0"/>
              <a:t>Most in a cybersecurity role</a:t>
            </a:r>
          </a:p>
          <a:p>
            <a:r>
              <a:rPr lang="en-US" dirty="0"/>
              <a:t>How do we watch the watchers?</a:t>
            </a:r>
          </a:p>
          <a:p>
            <a:pPr lvl="1"/>
            <a:r>
              <a:rPr lang="en-US" dirty="0"/>
              <a:t>Monitoring</a:t>
            </a:r>
          </a:p>
          <a:p>
            <a:pPr lvl="1"/>
            <a:r>
              <a:rPr lang="en-US" dirty="0"/>
              <a:t>Rotation of Duties</a:t>
            </a:r>
          </a:p>
          <a:p>
            <a:pPr lvl="1"/>
            <a:r>
              <a:rPr lang="en-US" dirty="0"/>
              <a:t>Mandatory Vacations</a:t>
            </a:r>
          </a:p>
          <a:p>
            <a:pPr lvl="1"/>
            <a:r>
              <a:rPr lang="en-US" dirty="0"/>
              <a:t>Reporting</a:t>
            </a:r>
          </a:p>
          <a:p>
            <a:r>
              <a:rPr lang="en-US" dirty="0"/>
              <a:t>What are they Watching?</a:t>
            </a:r>
          </a:p>
          <a:p>
            <a:pPr lvl="1"/>
            <a:r>
              <a:rPr lang="en-US" dirty="0"/>
              <a:t>Our Networks</a:t>
            </a:r>
          </a:p>
          <a:p>
            <a:pPr lvl="1"/>
            <a:r>
              <a:rPr lang="en-US" dirty="0"/>
              <a:t>Systems</a:t>
            </a:r>
          </a:p>
          <a:p>
            <a:pPr lvl="1"/>
            <a:r>
              <a:rPr lang="en-US" dirty="0"/>
              <a:t>Data</a:t>
            </a:r>
          </a:p>
          <a:p>
            <a:r>
              <a:rPr lang="en-US" dirty="0"/>
              <a:t>The relationship between the ones we trust with data and the ones we don’t is…trust</a:t>
            </a:r>
          </a:p>
          <a:p>
            <a:r>
              <a:rPr lang="en-US" dirty="0"/>
              <a:t>No matter your role in Cybersecurity you must be someone that the organization can trust and depend on</a:t>
            </a:r>
          </a:p>
        </p:txBody>
      </p:sp>
      <p:pic>
        <p:nvPicPr>
          <p:cNvPr id="4" name="Picture 3">
            <a:extLst>
              <a:ext uri="{FF2B5EF4-FFF2-40B4-BE49-F238E27FC236}">
                <a16:creationId xmlns:a16="http://schemas.microsoft.com/office/drawing/2014/main" id="{15F8C3A1-4FAA-DF49-B695-62D54521DC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799113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The Growth of the Cybersecurity Industry</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p:txBody>
          <a:bodyPr>
            <a:normAutofit fontScale="85000" lnSpcReduction="20000"/>
          </a:bodyPr>
          <a:lstStyle/>
          <a:p>
            <a:r>
              <a:rPr lang="en-US" dirty="0"/>
              <a:t>“Everyman…a phone?”</a:t>
            </a:r>
          </a:p>
          <a:p>
            <a:pPr lvl="1"/>
            <a:r>
              <a:rPr lang="en-US" dirty="0"/>
              <a:t>Consumerism &amp; Devices</a:t>
            </a:r>
          </a:p>
          <a:p>
            <a:pPr lvl="2"/>
            <a:r>
              <a:rPr lang="en-US" dirty="0"/>
              <a:t>The average US household has 25 connected devices (telecompetitor)</a:t>
            </a:r>
          </a:p>
          <a:p>
            <a:pPr lvl="2"/>
            <a:r>
              <a:rPr lang="en-US" dirty="0"/>
              <a:t>Young people are most likely to be digitally connected (pewresearch)</a:t>
            </a:r>
          </a:p>
          <a:p>
            <a:pPr lvl="3"/>
            <a:r>
              <a:rPr lang="en-US" dirty="0"/>
              <a:t>To a Red Team, these are vectors. To a Blue team, these are places to defend</a:t>
            </a:r>
          </a:p>
          <a:p>
            <a:pPr lvl="1"/>
            <a:r>
              <a:rPr lang="en-US" dirty="0"/>
              <a:t>Security &amp; Convenience</a:t>
            </a:r>
          </a:p>
          <a:p>
            <a:pPr lvl="2"/>
            <a:r>
              <a:rPr lang="en-US" dirty="0"/>
              <a:t>Finding the sweet spot is the goal of Cybersecurity</a:t>
            </a:r>
          </a:p>
          <a:p>
            <a:pPr lvl="2"/>
            <a:r>
              <a:rPr lang="en-US" dirty="0"/>
              <a:t>How do we keep systems, networks, people secure without compromising their convenience? Or at least meeting halfway in business and personal life</a:t>
            </a:r>
          </a:p>
          <a:p>
            <a:r>
              <a:rPr lang="en-US" dirty="0"/>
              <a:t>The Rise of Viruses</a:t>
            </a:r>
          </a:p>
          <a:p>
            <a:pPr lvl="1"/>
            <a:r>
              <a:rPr lang="en-US" dirty="0"/>
              <a:t>Advance Persistent Threats &amp; AI</a:t>
            </a:r>
          </a:p>
          <a:p>
            <a:pPr lvl="2"/>
            <a:r>
              <a:rPr lang="en-US" dirty="0"/>
              <a:t>While AI is an important tool to learn how to use, it will be used maliciously and companies have to prepare for this (They prepare by looking to hire ethical people like you </a:t>
            </a:r>
            <a:r>
              <a:rPr lang="en-US" dirty="0">
                <a:sym typeface="Wingdings" panose="05000000000000000000" pitchFamily="2" charset="2"/>
              </a:rPr>
              <a:t> )</a:t>
            </a:r>
            <a:endParaRPr lang="en-US" dirty="0"/>
          </a:p>
          <a:p>
            <a:r>
              <a:rPr lang="en-US" dirty="0"/>
              <a:t>Guidelines &amp; Cyber Hygiene </a:t>
            </a:r>
          </a:p>
          <a:p>
            <a:pPr lvl="1"/>
            <a:r>
              <a:rPr lang="en-US" dirty="0"/>
              <a:t>CIS Controls</a:t>
            </a:r>
          </a:p>
          <a:p>
            <a:pPr lvl="1"/>
            <a:r>
              <a:rPr lang="en-US" dirty="0"/>
              <a:t>OWASP Top 10</a:t>
            </a:r>
          </a:p>
        </p:txBody>
      </p:sp>
      <p:pic>
        <p:nvPicPr>
          <p:cNvPr id="4" name="Picture 3">
            <a:extLst>
              <a:ext uri="{FF2B5EF4-FFF2-40B4-BE49-F238E27FC236}">
                <a16:creationId xmlns:a16="http://schemas.microsoft.com/office/drawing/2014/main" id="{8F9F6215-F1ED-5628-053B-BDBAC26C53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941066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F8F61-574A-FC17-2986-99E33068813C}"/>
              </a:ext>
            </a:extLst>
          </p:cNvPr>
          <p:cNvSpPr>
            <a:spLocks noGrp="1"/>
          </p:cNvSpPr>
          <p:nvPr>
            <p:ph type="title"/>
          </p:nvPr>
        </p:nvSpPr>
        <p:spPr/>
        <p:txBody>
          <a:bodyPr/>
          <a:lstStyle/>
          <a:p>
            <a:r>
              <a:rPr lang="en-US" dirty="0"/>
              <a:t>The Needs of Today</a:t>
            </a:r>
          </a:p>
        </p:txBody>
      </p:sp>
      <p:sp>
        <p:nvSpPr>
          <p:cNvPr id="3" name="Content Placeholder 2">
            <a:extLst>
              <a:ext uri="{FF2B5EF4-FFF2-40B4-BE49-F238E27FC236}">
                <a16:creationId xmlns:a16="http://schemas.microsoft.com/office/drawing/2014/main" id="{9F6DB7B4-F19A-50CC-AD50-C54285328061}"/>
              </a:ext>
            </a:extLst>
          </p:cNvPr>
          <p:cNvSpPr>
            <a:spLocks noGrp="1"/>
          </p:cNvSpPr>
          <p:nvPr>
            <p:ph idx="1"/>
          </p:nvPr>
        </p:nvSpPr>
        <p:spPr>
          <a:xfrm>
            <a:off x="838200" y="1825625"/>
            <a:ext cx="10515600" cy="4541924"/>
          </a:xfrm>
        </p:spPr>
        <p:txBody>
          <a:bodyPr>
            <a:normAutofit fontScale="92500" lnSpcReduction="20000"/>
          </a:bodyPr>
          <a:lstStyle/>
          <a:p>
            <a:r>
              <a:rPr lang="en-US" dirty="0"/>
              <a:t>Professionalism &amp; Ethics</a:t>
            </a:r>
          </a:p>
          <a:p>
            <a:pPr lvl="1"/>
            <a:r>
              <a:rPr lang="en-US" dirty="0"/>
              <a:t>And the ability to consistently display and abide by them</a:t>
            </a:r>
          </a:p>
          <a:p>
            <a:r>
              <a:rPr lang="en-US" dirty="0"/>
              <a:t>Wild West is Over</a:t>
            </a:r>
          </a:p>
          <a:p>
            <a:pPr lvl="1"/>
            <a:r>
              <a:rPr lang="en-US" dirty="0"/>
              <a:t>Privacy</a:t>
            </a:r>
          </a:p>
          <a:p>
            <a:pPr lvl="2"/>
            <a:r>
              <a:rPr lang="en-US" dirty="0"/>
              <a:t>Is a debatable topic</a:t>
            </a:r>
          </a:p>
          <a:p>
            <a:pPr lvl="1"/>
            <a:r>
              <a:rPr lang="en-US" dirty="0"/>
              <a:t>Anonymity</a:t>
            </a:r>
          </a:p>
          <a:p>
            <a:pPr lvl="2"/>
            <a:r>
              <a:rPr lang="en-US" dirty="0"/>
              <a:t>Is another debatable topic</a:t>
            </a:r>
          </a:p>
          <a:p>
            <a:pPr lvl="1"/>
            <a:r>
              <a:rPr lang="en-US" dirty="0"/>
              <a:t>Systems should not be treated as inherently private and your online presence should not be treated as inherently anonymous</a:t>
            </a:r>
          </a:p>
          <a:p>
            <a:r>
              <a:rPr lang="en-US" dirty="0"/>
              <a:t>On Professionalism</a:t>
            </a:r>
          </a:p>
          <a:p>
            <a:pPr lvl="1"/>
            <a:r>
              <a:rPr lang="en-US" dirty="0"/>
              <a:t>Essential Life Skills</a:t>
            </a:r>
          </a:p>
          <a:p>
            <a:pPr lvl="1"/>
            <a:r>
              <a:rPr lang="en-US" dirty="0"/>
              <a:t>Behind a Screen Doesn’t Mean Can’t Be Seen</a:t>
            </a:r>
          </a:p>
          <a:p>
            <a:pPr lvl="1"/>
            <a:r>
              <a:rPr lang="en-US" dirty="0"/>
              <a:t>Competencies</a:t>
            </a:r>
          </a:p>
          <a:p>
            <a:pPr lvl="1"/>
            <a:r>
              <a:rPr lang="en-US" dirty="0"/>
              <a:t>IT Roles – Understanding the job requirements and what is expected of you</a:t>
            </a:r>
          </a:p>
        </p:txBody>
      </p:sp>
      <p:pic>
        <p:nvPicPr>
          <p:cNvPr id="4" name="Picture 3">
            <a:extLst>
              <a:ext uri="{FF2B5EF4-FFF2-40B4-BE49-F238E27FC236}">
                <a16:creationId xmlns:a16="http://schemas.microsoft.com/office/drawing/2014/main" id="{0D50B6CB-13B2-88FB-A7B0-E39B3DFC08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224885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D9D7-2234-13FA-4983-484CA80B391F}"/>
              </a:ext>
            </a:extLst>
          </p:cNvPr>
          <p:cNvSpPr>
            <a:spLocks noGrp="1"/>
          </p:cNvSpPr>
          <p:nvPr>
            <p:ph type="title"/>
          </p:nvPr>
        </p:nvSpPr>
        <p:spPr>
          <a:xfrm>
            <a:off x="499153" y="354851"/>
            <a:ext cx="10515600" cy="1325563"/>
          </a:xfrm>
        </p:spPr>
        <p:txBody>
          <a:bodyPr/>
          <a:lstStyle/>
          <a:p>
            <a:r>
              <a:rPr lang="en-US" dirty="0"/>
              <a:t>Activity: Equifax Breach, A Company’s Duty to Others</a:t>
            </a:r>
          </a:p>
        </p:txBody>
      </p:sp>
      <p:sp>
        <p:nvSpPr>
          <p:cNvPr id="3" name="Content Placeholder 2">
            <a:extLst>
              <a:ext uri="{FF2B5EF4-FFF2-40B4-BE49-F238E27FC236}">
                <a16:creationId xmlns:a16="http://schemas.microsoft.com/office/drawing/2014/main" id="{77CA2725-4F21-980B-EF94-143895C69C51}"/>
              </a:ext>
            </a:extLst>
          </p:cNvPr>
          <p:cNvSpPr>
            <a:spLocks noGrp="1"/>
          </p:cNvSpPr>
          <p:nvPr>
            <p:ph idx="1"/>
          </p:nvPr>
        </p:nvSpPr>
        <p:spPr/>
        <p:txBody>
          <a:bodyPr>
            <a:normAutofit lnSpcReduction="10000"/>
          </a:bodyPr>
          <a:lstStyle/>
          <a:p>
            <a:r>
              <a:rPr lang="en-US" dirty="0"/>
              <a:t>Take 10-15 minutes to read (and research further) over the Equifax Data Breach Case Study</a:t>
            </a:r>
          </a:p>
          <a:p>
            <a:r>
              <a:rPr lang="en-US" dirty="0"/>
              <a:t>Consider the following:</a:t>
            </a:r>
          </a:p>
          <a:p>
            <a:pPr lvl="1"/>
            <a:r>
              <a:rPr lang="en-US" dirty="0"/>
              <a:t>What would you say the ethical responsibility to report should be for a company as large as Equifax?</a:t>
            </a:r>
          </a:p>
          <a:p>
            <a:pPr lvl="1"/>
            <a:r>
              <a:rPr lang="en-US" dirty="0"/>
              <a:t>How should time to notify be handled for a case such as this? Should a company as large as Equifax has special requirements?</a:t>
            </a:r>
          </a:p>
          <a:p>
            <a:pPr lvl="1"/>
            <a:r>
              <a:rPr lang="en-US" dirty="0"/>
              <a:t>How should the company deal with the long-term fallout? How should they deal with the impact on consumers short-term? What about long-term?</a:t>
            </a:r>
          </a:p>
          <a:p>
            <a:pPr lvl="1"/>
            <a:r>
              <a:rPr lang="en-US" dirty="0"/>
              <a:t>Given the magnitude of the incident, should we see governmental response? Any suggestion on legislation?</a:t>
            </a:r>
          </a:p>
          <a:p>
            <a:r>
              <a:rPr lang="en-US" dirty="0"/>
              <a:t>We will take time to discuss this as a group!</a:t>
            </a:r>
          </a:p>
        </p:txBody>
      </p:sp>
      <p:pic>
        <p:nvPicPr>
          <p:cNvPr id="4" name="Picture 3">
            <a:extLst>
              <a:ext uri="{FF2B5EF4-FFF2-40B4-BE49-F238E27FC236}">
                <a16:creationId xmlns:a16="http://schemas.microsoft.com/office/drawing/2014/main" id="{3006DC31-D477-8F1F-7750-5DE2750570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75914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0740-1BCB-A25A-3420-CD106C7370B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5A04446-8F39-6CB3-81CB-CED379C4E548}"/>
              </a:ext>
            </a:extLst>
          </p:cNvPr>
          <p:cNvSpPr>
            <a:spLocks noGrp="1"/>
          </p:cNvSpPr>
          <p:nvPr>
            <p:ph idx="1"/>
          </p:nvPr>
        </p:nvSpPr>
        <p:spPr/>
        <p:txBody>
          <a:bodyPr>
            <a:normAutofit lnSpcReduction="10000"/>
          </a:bodyPr>
          <a:lstStyle/>
          <a:p>
            <a:r>
              <a:rPr lang="en-US" dirty="0"/>
              <a:t>Thank you for attending this workshop!</a:t>
            </a:r>
          </a:p>
          <a:p>
            <a:r>
              <a:rPr lang="en-US" dirty="0"/>
              <a:t>We hope that this helps you in your journey to becoming an ethical cybersecurity professional!</a:t>
            </a:r>
          </a:p>
          <a:p>
            <a:pPr lvl="1"/>
            <a:r>
              <a:rPr lang="en-US" dirty="0"/>
              <a:t>Remember it is about what you do when no one is watching</a:t>
            </a:r>
          </a:p>
          <a:p>
            <a:pPr lvl="1"/>
            <a:r>
              <a:rPr lang="en-US" dirty="0"/>
              <a:t>It is about standing for what is right</a:t>
            </a:r>
          </a:p>
          <a:p>
            <a:pPr lvl="1"/>
            <a:r>
              <a:rPr lang="en-US" dirty="0"/>
              <a:t>It is about doing the right thing, even if they give you a blank check</a:t>
            </a:r>
          </a:p>
          <a:p>
            <a:pPr lvl="2"/>
            <a:r>
              <a:rPr lang="en-US" dirty="0"/>
              <a:t>Money will run out, but your character never will</a:t>
            </a:r>
          </a:p>
          <a:p>
            <a:r>
              <a:rPr lang="en-US" dirty="0"/>
              <a:t>No one’s path is the same</a:t>
            </a:r>
          </a:p>
          <a:p>
            <a:pPr lvl="1"/>
            <a:r>
              <a:rPr lang="en-US" dirty="0"/>
              <a:t>This is a community focused field</a:t>
            </a:r>
          </a:p>
          <a:p>
            <a:pPr lvl="1"/>
            <a:r>
              <a:rPr lang="en-US" dirty="0"/>
              <a:t>Participate! Reach out! Get involved!</a:t>
            </a:r>
          </a:p>
          <a:p>
            <a:r>
              <a:rPr lang="en-US" dirty="0"/>
              <a:t>You’ll be happy you did </a:t>
            </a:r>
          </a:p>
        </p:txBody>
      </p:sp>
      <p:pic>
        <p:nvPicPr>
          <p:cNvPr id="4" name="Picture 3">
            <a:extLst>
              <a:ext uri="{FF2B5EF4-FFF2-40B4-BE49-F238E27FC236}">
                <a16:creationId xmlns:a16="http://schemas.microsoft.com/office/drawing/2014/main" id="{AE448577-C7B7-55D2-1555-44FA7091D2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525811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p:txBody>
          <a:bodyPr/>
          <a:lstStyle/>
          <a:p>
            <a:r>
              <a:rPr lang="en-US" dirty="0"/>
              <a:t>Thank you for attending this workshop!</a:t>
            </a:r>
          </a:p>
          <a:p>
            <a:r>
              <a:rPr lang="en-US" dirty="0"/>
              <a:t>We will be looking at the field as a whole, how it has developed and how ethics has become important to build, maintain and display.</a:t>
            </a:r>
          </a:p>
          <a:p>
            <a:r>
              <a:rPr lang="en-US" dirty="0"/>
              <a:t>We hope that this will help you on your path to becoming an ethical, professional cybersecurity professional!</a:t>
            </a:r>
          </a:p>
        </p:txBody>
      </p:sp>
      <p:pic>
        <p:nvPicPr>
          <p:cNvPr id="4" name="Picture 3">
            <a:extLst>
              <a:ext uri="{FF2B5EF4-FFF2-40B4-BE49-F238E27FC236}">
                <a16:creationId xmlns:a16="http://schemas.microsoft.com/office/drawing/2014/main" id="{0A8FCA0A-D804-B3AC-516F-3D74A709D9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93593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The Days of Firewalls…</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p:txBody>
          <a:bodyPr/>
          <a:lstStyle/>
          <a:p>
            <a:r>
              <a:rPr lang="en-US" dirty="0"/>
              <a:t>Yes, there was a time where firewalls were all that you need!</a:t>
            </a:r>
          </a:p>
          <a:p>
            <a:r>
              <a:rPr lang="en-US" dirty="0"/>
              <a:t>Before cybersecurity it was the days of assurance</a:t>
            </a:r>
          </a:p>
          <a:p>
            <a:pPr lvl="1"/>
            <a:r>
              <a:rPr lang="en-US" dirty="0"/>
              <a:t>1960s – Era of password protection</a:t>
            </a:r>
          </a:p>
          <a:p>
            <a:pPr lvl="1"/>
            <a:r>
              <a:rPr lang="en-US" dirty="0"/>
              <a:t>1970s – ARPANET</a:t>
            </a:r>
          </a:p>
          <a:p>
            <a:pPr lvl="1"/>
            <a:r>
              <a:rPr lang="en-US" dirty="0"/>
              <a:t>1980s – The Internet grows</a:t>
            </a:r>
          </a:p>
          <a:p>
            <a:pPr lvl="1"/>
            <a:r>
              <a:rPr lang="en-US" dirty="0"/>
              <a:t>1990s – The Days of Firewalls</a:t>
            </a:r>
          </a:p>
          <a:p>
            <a:pPr lvl="1"/>
            <a:r>
              <a:rPr lang="en-US" dirty="0"/>
              <a:t>2000s – Digitization, the mass movements</a:t>
            </a:r>
          </a:p>
          <a:p>
            <a:pPr lvl="1"/>
            <a:r>
              <a:rPr lang="en-US" dirty="0"/>
              <a:t>2010s – Errors of our ways (era of breaches, vulnerabilities, etc.)</a:t>
            </a:r>
          </a:p>
          <a:p>
            <a:pPr lvl="1"/>
            <a:r>
              <a:rPr lang="en-US" dirty="0"/>
              <a:t>2020s – AI?</a:t>
            </a:r>
          </a:p>
          <a:p>
            <a:r>
              <a:rPr lang="en-US" dirty="0"/>
              <a:t>Technology has progressed exponentially!</a:t>
            </a:r>
          </a:p>
          <a:p>
            <a:endParaRPr lang="en-US" dirty="0"/>
          </a:p>
        </p:txBody>
      </p:sp>
      <p:pic>
        <p:nvPicPr>
          <p:cNvPr id="4" name="Picture 3">
            <a:extLst>
              <a:ext uri="{FF2B5EF4-FFF2-40B4-BE49-F238E27FC236}">
                <a16:creationId xmlns:a16="http://schemas.microsoft.com/office/drawing/2014/main" id="{611FE0BB-072B-2727-1487-01EFC7E85E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423646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82DBC-C086-08F9-DCBD-E04D701FAA70}"/>
              </a:ext>
            </a:extLst>
          </p:cNvPr>
          <p:cNvSpPr>
            <a:spLocks noGrp="1"/>
          </p:cNvSpPr>
          <p:nvPr>
            <p:ph type="title"/>
          </p:nvPr>
        </p:nvSpPr>
        <p:spPr/>
        <p:txBody>
          <a:bodyPr/>
          <a:lstStyle/>
          <a:p>
            <a:r>
              <a:rPr lang="en-US" dirty="0"/>
              <a:t>The First Virus – Pandora’s Box</a:t>
            </a:r>
          </a:p>
        </p:txBody>
      </p:sp>
      <p:sp>
        <p:nvSpPr>
          <p:cNvPr id="3" name="Content Placeholder 2">
            <a:extLst>
              <a:ext uri="{FF2B5EF4-FFF2-40B4-BE49-F238E27FC236}">
                <a16:creationId xmlns:a16="http://schemas.microsoft.com/office/drawing/2014/main" id="{97B080E5-724D-903E-A15A-967FC4E940C3}"/>
              </a:ext>
            </a:extLst>
          </p:cNvPr>
          <p:cNvSpPr>
            <a:spLocks noGrp="1"/>
          </p:cNvSpPr>
          <p:nvPr>
            <p:ph idx="1"/>
          </p:nvPr>
        </p:nvSpPr>
        <p:spPr/>
        <p:txBody>
          <a:bodyPr>
            <a:normAutofit fontScale="92500" lnSpcReduction="20000"/>
          </a:bodyPr>
          <a:lstStyle/>
          <a:p>
            <a:r>
              <a:rPr lang="en-US" dirty="0"/>
              <a:t>Let’s look at the 70s a bit more in-depth</a:t>
            </a:r>
          </a:p>
          <a:p>
            <a:pPr lvl="1"/>
            <a:r>
              <a:rPr lang="en-US" dirty="0"/>
              <a:t>The Creeper Program (1971)</a:t>
            </a:r>
          </a:p>
          <a:p>
            <a:pPr lvl="2"/>
            <a:r>
              <a:rPr lang="en-US" dirty="0"/>
              <a:t>Created by Bob Thomas</a:t>
            </a:r>
          </a:p>
          <a:p>
            <a:pPr lvl="3"/>
            <a:r>
              <a:rPr lang="en-US" dirty="0"/>
              <a:t>Experimental Program</a:t>
            </a:r>
          </a:p>
          <a:p>
            <a:pPr lvl="2"/>
            <a:r>
              <a:rPr lang="en-US" dirty="0"/>
              <a:t>Ray Tomlinson, wrote a new version (that same year)</a:t>
            </a:r>
          </a:p>
          <a:p>
            <a:pPr lvl="3"/>
            <a:r>
              <a:rPr lang="en-US" dirty="0"/>
              <a:t>Which replicated itself as it moved across the network (ARPANET; the first worm)</a:t>
            </a:r>
          </a:p>
          <a:p>
            <a:pPr lvl="3"/>
            <a:r>
              <a:rPr lang="en-US" dirty="0"/>
              <a:t>The Reaper (the first antivirus) would detect and remove the Creeper</a:t>
            </a:r>
          </a:p>
          <a:p>
            <a:pPr lvl="1"/>
            <a:r>
              <a:rPr lang="en-US" dirty="0"/>
              <a:t>Zeus (Created 2005, discovered in 2007)</a:t>
            </a:r>
          </a:p>
          <a:p>
            <a:pPr lvl="2"/>
            <a:r>
              <a:rPr lang="en-US" dirty="0"/>
              <a:t>The first information stealer used with an intent-to-harvest-data </a:t>
            </a:r>
          </a:p>
          <a:p>
            <a:r>
              <a:rPr lang="en-US" dirty="0"/>
              <a:t>Today</a:t>
            </a:r>
          </a:p>
          <a:p>
            <a:pPr lvl="1"/>
            <a:r>
              <a:rPr lang="en-US" dirty="0"/>
              <a:t>GameOver Zeus – One of the variants of Zeus</a:t>
            </a:r>
          </a:p>
          <a:p>
            <a:pPr lvl="1"/>
            <a:r>
              <a:rPr lang="en-US" dirty="0"/>
              <a:t>Mindware – Ransomware targeting government, healthcare, engineering, &amp; finance sectors</a:t>
            </a:r>
          </a:p>
          <a:p>
            <a:pPr lvl="1"/>
            <a:r>
              <a:rPr lang="en-US" dirty="0"/>
              <a:t>Onyx – Ransomware that destroys files larger than 2MB</a:t>
            </a:r>
          </a:p>
          <a:p>
            <a:pPr lvl="1"/>
            <a:r>
              <a:rPr lang="en-US" dirty="0"/>
              <a:t>Custom malware</a:t>
            </a:r>
          </a:p>
        </p:txBody>
      </p:sp>
      <p:pic>
        <p:nvPicPr>
          <p:cNvPr id="4" name="Picture 3">
            <a:extLst>
              <a:ext uri="{FF2B5EF4-FFF2-40B4-BE49-F238E27FC236}">
                <a16:creationId xmlns:a16="http://schemas.microsoft.com/office/drawing/2014/main" id="{60C324D8-48CB-22E7-5419-B93171896B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77715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Building Walls, Securing the Village</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p:txBody>
          <a:bodyPr>
            <a:normAutofit fontScale="85000" lnSpcReduction="10000"/>
          </a:bodyPr>
          <a:lstStyle/>
          <a:p>
            <a:r>
              <a:rPr lang="en-US" dirty="0"/>
              <a:t>Personal security</a:t>
            </a:r>
          </a:p>
          <a:p>
            <a:pPr lvl="1"/>
            <a:r>
              <a:rPr lang="en-US" dirty="0"/>
              <a:t>Security attacks are a trickle down economy</a:t>
            </a:r>
          </a:p>
          <a:p>
            <a:pPr lvl="2"/>
            <a:r>
              <a:rPr lang="en-US" dirty="0"/>
              <a:t>Meaning, most of the attacks that the personal consumer deals with, started as attacks on enterprise</a:t>
            </a:r>
          </a:p>
          <a:p>
            <a:r>
              <a:rPr lang="en-US" dirty="0"/>
              <a:t>Cybersecurity is a personal effort</a:t>
            </a:r>
          </a:p>
          <a:p>
            <a:pPr lvl="1"/>
            <a:r>
              <a:rPr lang="en-US" dirty="0"/>
              <a:t>It is something that should impact our personal lives</a:t>
            </a:r>
          </a:p>
          <a:p>
            <a:pPr lvl="2"/>
            <a:r>
              <a:rPr lang="en-US" dirty="0"/>
              <a:t>Why? Because we share data and give data willingly/unwillingly</a:t>
            </a:r>
          </a:p>
          <a:p>
            <a:pPr lvl="1"/>
            <a:r>
              <a:rPr lang="en-US" dirty="0"/>
              <a:t>Cybersecurity is also a personal responsibility</a:t>
            </a:r>
          </a:p>
          <a:p>
            <a:pPr lvl="2"/>
            <a:r>
              <a:rPr lang="en-US" dirty="0"/>
              <a:t>It’s our village, we have to build the walls for it</a:t>
            </a:r>
          </a:p>
          <a:p>
            <a:r>
              <a:rPr lang="en-US" dirty="0"/>
              <a:t>Attackers understand this, as their efforts have shifted from attacking companies to attacking individuals</a:t>
            </a:r>
          </a:p>
          <a:p>
            <a:pPr lvl="1"/>
            <a:r>
              <a:rPr lang="en-US" dirty="0"/>
              <a:t>This is in an effort to minimize capture and increase profits/success</a:t>
            </a:r>
          </a:p>
          <a:p>
            <a:r>
              <a:rPr lang="en-US" dirty="0"/>
              <a:t>That doesn’t mean that you are in this alone</a:t>
            </a:r>
          </a:p>
          <a:p>
            <a:pPr lvl="1"/>
            <a:r>
              <a:rPr lang="en-US" dirty="0"/>
              <a:t>Ethics help in building strong/solid walls</a:t>
            </a:r>
          </a:p>
        </p:txBody>
      </p:sp>
      <p:pic>
        <p:nvPicPr>
          <p:cNvPr id="4" name="Picture 3">
            <a:extLst>
              <a:ext uri="{FF2B5EF4-FFF2-40B4-BE49-F238E27FC236}">
                <a16:creationId xmlns:a16="http://schemas.microsoft.com/office/drawing/2014/main" id="{C7DC2C1B-4F32-2F9D-648C-C78D0A1B79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91795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6AEF6-3367-4D5E-02D0-5ADA0499F0EC}"/>
              </a:ext>
            </a:extLst>
          </p:cNvPr>
          <p:cNvSpPr>
            <a:spLocks noGrp="1"/>
          </p:cNvSpPr>
          <p:nvPr>
            <p:ph type="title"/>
          </p:nvPr>
        </p:nvSpPr>
        <p:spPr/>
        <p:txBody>
          <a:bodyPr/>
          <a:lstStyle/>
          <a:p>
            <a:r>
              <a:rPr lang="en-US" dirty="0"/>
              <a:t>Building Systems, Securing the Nation</a:t>
            </a:r>
          </a:p>
        </p:txBody>
      </p:sp>
      <p:sp>
        <p:nvSpPr>
          <p:cNvPr id="3" name="Content Placeholder 2">
            <a:extLst>
              <a:ext uri="{FF2B5EF4-FFF2-40B4-BE49-F238E27FC236}">
                <a16:creationId xmlns:a16="http://schemas.microsoft.com/office/drawing/2014/main" id="{D37A5AB3-6AD1-DBD9-0C71-3AF5EC515A91}"/>
              </a:ext>
            </a:extLst>
          </p:cNvPr>
          <p:cNvSpPr>
            <a:spLocks noGrp="1"/>
          </p:cNvSpPr>
          <p:nvPr>
            <p:ph idx="1"/>
          </p:nvPr>
        </p:nvSpPr>
        <p:spPr/>
        <p:txBody>
          <a:bodyPr>
            <a:normAutofit fontScale="85000" lnSpcReduction="20000"/>
          </a:bodyPr>
          <a:lstStyle/>
          <a:p>
            <a:r>
              <a:rPr lang="en-US" dirty="0"/>
              <a:t>Enterprise Cybersecurity</a:t>
            </a:r>
          </a:p>
          <a:p>
            <a:pPr lvl="1"/>
            <a:r>
              <a:rPr lang="en-US" dirty="0"/>
              <a:t>There are still challenges for companies and organizations</a:t>
            </a:r>
          </a:p>
          <a:p>
            <a:pPr lvl="2"/>
            <a:r>
              <a:rPr lang="en-US" dirty="0"/>
              <a:t>Advanced Persistent Threats (APTs) are a constant threat to organizations as a whole</a:t>
            </a:r>
          </a:p>
          <a:p>
            <a:pPr lvl="2"/>
            <a:r>
              <a:rPr lang="en-US" dirty="0"/>
              <a:t>APTs – are typically attacks that are carried out by groups (nation-states, fringe groups, activists, etc.)</a:t>
            </a:r>
          </a:p>
          <a:p>
            <a:r>
              <a:rPr lang="en-US" dirty="0"/>
              <a:t>Organizations, like the nation, rely on ethical cybersecurity professionals to build these systems</a:t>
            </a:r>
          </a:p>
          <a:p>
            <a:pPr lvl="1"/>
            <a:r>
              <a:rPr lang="en-US" dirty="0"/>
              <a:t>To bolster defenses</a:t>
            </a:r>
          </a:p>
          <a:p>
            <a:pPr lvl="1"/>
            <a:r>
              <a:rPr lang="en-US" dirty="0"/>
              <a:t>To keep them and their customers secure</a:t>
            </a:r>
          </a:p>
          <a:p>
            <a:r>
              <a:rPr lang="en-US" dirty="0"/>
              <a:t>Companies have had to make the transition from an assurance mindset to a Cybersecurity mindset</a:t>
            </a:r>
          </a:p>
          <a:p>
            <a:pPr lvl="1"/>
            <a:r>
              <a:rPr lang="en-US" dirty="0"/>
              <a:t>Information vs Data</a:t>
            </a:r>
          </a:p>
          <a:p>
            <a:pPr lvl="1"/>
            <a:r>
              <a:rPr lang="en-US" dirty="0"/>
              <a:t>Strategy vs Practice</a:t>
            </a:r>
          </a:p>
          <a:p>
            <a:pPr lvl="1"/>
            <a:r>
              <a:rPr lang="en-US" dirty="0"/>
              <a:t>Attack Vector</a:t>
            </a:r>
          </a:p>
          <a:p>
            <a:pPr lvl="1"/>
            <a:r>
              <a:rPr lang="en-US" dirty="0"/>
              <a:t>Risk Management</a:t>
            </a:r>
          </a:p>
          <a:p>
            <a:pPr lvl="1"/>
            <a:r>
              <a:rPr lang="en-US" dirty="0"/>
              <a:t>Offensive &amp; Defensive</a:t>
            </a:r>
          </a:p>
          <a:p>
            <a:endParaRPr lang="en-US" dirty="0"/>
          </a:p>
          <a:p>
            <a:endParaRPr lang="en-US" dirty="0"/>
          </a:p>
        </p:txBody>
      </p:sp>
      <p:pic>
        <p:nvPicPr>
          <p:cNvPr id="4" name="Picture 3">
            <a:extLst>
              <a:ext uri="{FF2B5EF4-FFF2-40B4-BE49-F238E27FC236}">
                <a16:creationId xmlns:a16="http://schemas.microsoft.com/office/drawing/2014/main" id="{05A0A45C-78F6-BEA3-61C5-458D8D264B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187374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CE45-35B8-F0FC-9EE0-E2AD61D57914}"/>
              </a:ext>
            </a:extLst>
          </p:cNvPr>
          <p:cNvSpPr>
            <a:spLocks noGrp="1"/>
          </p:cNvSpPr>
          <p:nvPr>
            <p:ph type="title"/>
          </p:nvPr>
        </p:nvSpPr>
        <p:spPr/>
        <p:txBody>
          <a:bodyPr/>
          <a:lstStyle/>
          <a:p>
            <a:r>
              <a:rPr lang="en-US" dirty="0"/>
              <a:t>Legislation</a:t>
            </a:r>
          </a:p>
        </p:txBody>
      </p:sp>
      <p:sp>
        <p:nvSpPr>
          <p:cNvPr id="3" name="Content Placeholder 2">
            <a:extLst>
              <a:ext uri="{FF2B5EF4-FFF2-40B4-BE49-F238E27FC236}">
                <a16:creationId xmlns:a16="http://schemas.microsoft.com/office/drawing/2014/main" id="{B07D04D7-3E26-93B6-BA8A-D0A9C2CA7CF7}"/>
              </a:ext>
            </a:extLst>
          </p:cNvPr>
          <p:cNvSpPr>
            <a:spLocks noGrp="1"/>
          </p:cNvSpPr>
          <p:nvPr>
            <p:ph idx="1"/>
          </p:nvPr>
        </p:nvSpPr>
        <p:spPr/>
        <p:txBody>
          <a:bodyPr>
            <a:normAutofit fontScale="85000" lnSpcReduction="20000"/>
          </a:bodyPr>
          <a:lstStyle/>
          <a:p>
            <a:r>
              <a:rPr lang="en-US" dirty="0"/>
              <a:t>Security Initiatives</a:t>
            </a:r>
          </a:p>
          <a:p>
            <a:pPr lvl="1"/>
            <a:r>
              <a:rPr lang="en-US" dirty="0"/>
              <a:t>National Cybersecurity Strategies</a:t>
            </a:r>
          </a:p>
          <a:p>
            <a:pPr lvl="1"/>
            <a:r>
              <a:rPr lang="en-US" dirty="0"/>
              <a:t>Cybersecurity Awareness Campaigns</a:t>
            </a:r>
          </a:p>
          <a:p>
            <a:pPr lvl="1"/>
            <a:r>
              <a:rPr lang="en-US" dirty="0"/>
              <a:t>Corporate Cybersecurity Policies</a:t>
            </a:r>
          </a:p>
          <a:p>
            <a:pPr lvl="1"/>
            <a:r>
              <a:rPr lang="en-US" dirty="0"/>
              <a:t>Regulation &amp; Compliance</a:t>
            </a:r>
          </a:p>
          <a:p>
            <a:pPr lvl="2"/>
            <a:r>
              <a:rPr lang="en-US" dirty="0"/>
              <a:t>GDPR – Comprehensive data protection law (EU), that sets guidelines for the collection and processing of personal information of individuals within the EU. It is intended to give individuals more control over their personal data.</a:t>
            </a:r>
          </a:p>
          <a:p>
            <a:pPr lvl="2"/>
            <a:r>
              <a:rPr lang="en-US" dirty="0"/>
              <a:t>COPPA – US Federal law that aims to protect the privacy of children under the age of 13 through placing restrictions on the online collection of their personal information. </a:t>
            </a:r>
          </a:p>
          <a:p>
            <a:pPr lvl="2"/>
            <a:r>
              <a:rPr lang="en-US" dirty="0"/>
              <a:t>HIPPA – Sets the standards for the protection of sensitive patient health information, restricting how information can be used by healthcare providers, insurance companies, and others, while also giving patients more control over their health information.</a:t>
            </a:r>
          </a:p>
          <a:p>
            <a:pPr lvl="2"/>
            <a:r>
              <a:rPr lang="en-US" dirty="0"/>
              <a:t>HITECH – Intended to address privacy and security concerns associated with electronic use and transmission of health information, it expanded the HIPAA rules.</a:t>
            </a:r>
          </a:p>
          <a:p>
            <a:r>
              <a:rPr lang="en-US" dirty="0"/>
              <a:t>Legislation is typically the slowest to adapt to cybersecurity, as it has it’s own processes it has to go to etc. get something passed</a:t>
            </a:r>
          </a:p>
        </p:txBody>
      </p:sp>
      <p:pic>
        <p:nvPicPr>
          <p:cNvPr id="4" name="Picture 3">
            <a:extLst>
              <a:ext uri="{FF2B5EF4-FFF2-40B4-BE49-F238E27FC236}">
                <a16:creationId xmlns:a16="http://schemas.microsoft.com/office/drawing/2014/main" id="{2848C8C7-8A93-4DB3-A127-7B248BB89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664362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The Rise of Defenders</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p:txBody>
          <a:bodyPr>
            <a:normAutofit fontScale="85000" lnSpcReduction="20000"/>
          </a:bodyPr>
          <a:lstStyle/>
          <a:p>
            <a:r>
              <a:rPr lang="en-US" dirty="0"/>
              <a:t>Blue Team</a:t>
            </a:r>
          </a:p>
          <a:p>
            <a:pPr lvl="1"/>
            <a:r>
              <a:rPr lang="en-US" dirty="0"/>
              <a:t>Term commonly used for defenders</a:t>
            </a:r>
          </a:p>
          <a:p>
            <a:pPr lvl="2"/>
            <a:r>
              <a:rPr lang="en-US" dirty="0"/>
              <a:t>Security Analyst</a:t>
            </a:r>
          </a:p>
          <a:p>
            <a:pPr lvl="2"/>
            <a:r>
              <a:rPr lang="en-US" dirty="0"/>
              <a:t>Information Security Officer</a:t>
            </a:r>
          </a:p>
          <a:p>
            <a:pPr lvl="2"/>
            <a:r>
              <a:rPr lang="en-US" dirty="0"/>
              <a:t>Incident Responder</a:t>
            </a:r>
          </a:p>
          <a:p>
            <a:pPr lvl="1"/>
            <a:r>
              <a:rPr lang="en-US" dirty="0"/>
              <a:t>Blue team typically defends, hardens, and strengthens a system or network</a:t>
            </a:r>
          </a:p>
          <a:p>
            <a:r>
              <a:rPr lang="en-US" dirty="0"/>
              <a:t>CIA Triad</a:t>
            </a:r>
          </a:p>
          <a:p>
            <a:pPr lvl="1"/>
            <a:r>
              <a:rPr lang="en-US" dirty="0"/>
              <a:t>Confidentiality</a:t>
            </a:r>
          </a:p>
          <a:p>
            <a:pPr lvl="1"/>
            <a:r>
              <a:rPr lang="en-US" dirty="0"/>
              <a:t>Integrity</a:t>
            </a:r>
          </a:p>
          <a:p>
            <a:pPr lvl="1"/>
            <a:r>
              <a:rPr lang="en-US" dirty="0"/>
              <a:t>Availability</a:t>
            </a:r>
          </a:p>
          <a:p>
            <a:r>
              <a:rPr lang="en-US" dirty="0"/>
              <a:t>Best Practices</a:t>
            </a:r>
          </a:p>
          <a:p>
            <a:pPr lvl="1"/>
            <a:r>
              <a:rPr lang="en-US" dirty="0"/>
              <a:t>NIST Framework</a:t>
            </a:r>
          </a:p>
          <a:p>
            <a:pPr lvl="1"/>
            <a:r>
              <a:rPr lang="en-US" dirty="0"/>
              <a:t>ISO (27001)</a:t>
            </a:r>
          </a:p>
          <a:p>
            <a:pPr lvl="1"/>
            <a:r>
              <a:rPr lang="en-US" dirty="0"/>
              <a:t>CISA </a:t>
            </a:r>
          </a:p>
        </p:txBody>
      </p:sp>
      <p:pic>
        <p:nvPicPr>
          <p:cNvPr id="4" name="Picture 3">
            <a:extLst>
              <a:ext uri="{FF2B5EF4-FFF2-40B4-BE49-F238E27FC236}">
                <a16:creationId xmlns:a16="http://schemas.microsoft.com/office/drawing/2014/main" id="{A88D7AEB-B83A-9B8A-DE0D-F1512DC2A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90048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9F47-2616-B209-7BEB-0A7E4D5EB431}"/>
              </a:ext>
            </a:extLst>
          </p:cNvPr>
          <p:cNvSpPr>
            <a:spLocks noGrp="1"/>
          </p:cNvSpPr>
          <p:nvPr>
            <p:ph type="title"/>
          </p:nvPr>
        </p:nvSpPr>
        <p:spPr/>
        <p:txBody>
          <a:bodyPr/>
          <a:lstStyle/>
          <a:p>
            <a:r>
              <a:rPr lang="en-US" dirty="0"/>
              <a:t>The Arms Race</a:t>
            </a:r>
          </a:p>
        </p:txBody>
      </p:sp>
      <p:sp>
        <p:nvSpPr>
          <p:cNvPr id="3" name="Content Placeholder 2">
            <a:extLst>
              <a:ext uri="{FF2B5EF4-FFF2-40B4-BE49-F238E27FC236}">
                <a16:creationId xmlns:a16="http://schemas.microsoft.com/office/drawing/2014/main" id="{35F3B238-AAEF-35B2-9D6A-F57E4CCEF285}"/>
              </a:ext>
            </a:extLst>
          </p:cNvPr>
          <p:cNvSpPr>
            <a:spLocks noGrp="1"/>
          </p:cNvSpPr>
          <p:nvPr>
            <p:ph idx="1"/>
          </p:nvPr>
        </p:nvSpPr>
        <p:spPr/>
        <p:txBody>
          <a:bodyPr>
            <a:normAutofit fontScale="92500" lnSpcReduction="10000"/>
          </a:bodyPr>
          <a:lstStyle/>
          <a:p>
            <a:r>
              <a:rPr lang="en-US" dirty="0"/>
              <a:t>Red Team</a:t>
            </a:r>
          </a:p>
          <a:p>
            <a:pPr lvl="1"/>
            <a:r>
              <a:rPr lang="en-US" dirty="0"/>
              <a:t>Offense is still the best defense</a:t>
            </a:r>
          </a:p>
          <a:p>
            <a:pPr lvl="2"/>
            <a:r>
              <a:rPr lang="en-US" dirty="0"/>
              <a:t>Mentally, a defender should be able to think like the Red Team</a:t>
            </a:r>
          </a:p>
          <a:p>
            <a:pPr lvl="2"/>
            <a:r>
              <a:rPr lang="en-US" dirty="0"/>
              <a:t>Pen Tester</a:t>
            </a:r>
          </a:p>
          <a:p>
            <a:pPr lvl="2"/>
            <a:r>
              <a:rPr lang="en-US" dirty="0"/>
              <a:t>Ethical Hacker</a:t>
            </a:r>
          </a:p>
          <a:p>
            <a:pPr lvl="2"/>
            <a:r>
              <a:rPr lang="en-US" dirty="0"/>
              <a:t>Social Engineer Specialist</a:t>
            </a:r>
          </a:p>
          <a:p>
            <a:r>
              <a:rPr lang="en-US" dirty="0"/>
              <a:t>Certifications</a:t>
            </a:r>
          </a:p>
          <a:p>
            <a:pPr lvl="1"/>
            <a:r>
              <a:rPr lang="en-US" dirty="0">
                <a:hlinkClick r:id="rId3"/>
              </a:rPr>
              <a:t>Cybersecurity Career Certifications (cyberseek.org)</a:t>
            </a:r>
            <a:endParaRPr lang="en-US" dirty="0"/>
          </a:p>
          <a:p>
            <a:r>
              <a:rPr lang="en-US" dirty="0"/>
              <a:t>Ethical Practices</a:t>
            </a:r>
          </a:p>
          <a:p>
            <a:pPr lvl="1"/>
            <a:r>
              <a:rPr lang="en-US" dirty="0"/>
              <a:t>Become a requirement and not just a benefit</a:t>
            </a:r>
          </a:p>
          <a:p>
            <a:r>
              <a:rPr lang="en-US" dirty="0"/>
              <a:t>Insiders/Rouge</a:t>
            </a:r>
          </a:p>
          <a:p>
            <a:pPr lvl="1"/>
            <a:r>
              <a:rPr lang="en-US" dirty="0"/>
              <a:t>What happens when someone with valuable knowledge or information goes rouge?</a:t>
            </a:r>
          </a:p>
        </p:txBody>
      </p:sp>
      <p:pic>
        <p:nvPicPr>
          <p:cNvPr id="4" name="Picture 3">
            <a:extLst>
              <a:ext uri="{FF2B5EF4-FFF2-40B4-BE49-F238E27FC236}">
                <a16:creationId xmlns:a16="http://schemas.microsoft.com/office/drawing/2014/main" id="{6F6992C1-59CE-7603-5C92-C716FB1660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587131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2322</Words>
  <Application>Microsoft Office PowerPoint</Application>
  <PresentationFormat>Widescreen</PresentationFormat>
  <Paragraphs>287</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Ethics in Cybersecurity</vt:lpstr>
      <vt:lpstr>Welcome!</vt:lpstr>
      <vt:lpstr>The Days of Firewalls…</vt:lpstr>
      <vt:lpstr>The First Virus – Pandora’s Box</vt:lpstr>
      <vt:lpstr>Building Walls, Securing the Village</vt:lpstr>
      <vt:lpstr>Building Systems, Securing the Nation</vt:lpstr>
      <vt:lpstr>Legislation</vt:lpstr>
      <vt:lpstr>The Rise of Defenders</vt:lpstr>
      <vt:lpstr>The Arms Race</vt:lpstr>
      <vt:lpstr>Development of Ethics</vt:lpstr>
      <vt:lpstr>Ethics in the Field</vt:lpstr>
      <vt:lpstr>Activity: Company Ethics</vt:lpstr>
      <vt:lpstr>Welcome Back!</vt:lpstr>
      <vt:lpstr>Watching the Watchers</vt:lpstr>
      <vt:lpstr>The Growth of the Cybersecurity Industry</vt:lpstr>
      <vt:lpstr>The Needs of Today</vt:lpstr>
      <vt:lpstr>Activity: Equifax Breach, A Company’s Duty to Others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Cybersecurity</dc:title>
  <dc:creator>Hill, Thomas</dc:creator>
  <cp:lastModifiedBy>Thomas Hill</cp:lastModifiedBy>
  <cp:revision>42</cp:revision>
  <cp:lastPrinted>2023-12-22T16:22:44Z</cp:lastPrinted>
  <dcterms:created xsi:type="dcterms:W3CDTF">2023-12-21T20:13:26Z</dcterms:created>
  <dcterms:modified xsi:type="dcterms:W3CDTF">2024-04-11T23:57:22Z</dcterms:modified>
</cp:coreProperties>
</file>