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FBC692-E466-4E3C-A3CF-16DD586D29CF}">
          <p14:sldIdLst>
            <p14:sldId id="256"/>
          </p14:sldIdLst>
        </p14:section>
        <p14:section name="Intro to Professionalism" id="{CCC45CE6-3848-46BC-B84D-903B30AA3A26}">
          <p14:sldIdLst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Professionalism In Action" id="{0373149C-647C-4F45-86D1-79C74940120F}">
          <p14:sldIdLst>
            <p14:sldId id="27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 autoAdjust="0"/>
    <p:restoredTop sz="82039" autoAdjust="0"/>
  </p:normalViewPr>
  <p:slideViewPr>
    <p:cSldViewPr snapToGrid="0">
      <p:cViewPr varScale="1">
        <p:scale>
          <a:sx n="46" d="100"/>
          <a:sy n="46" d="100"/>
        </p:scale>
        <p:origin x="29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C0771-5AE9-4A41-8B8D-880EAD352CAD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E366B-C4C5-4413-A22A-5AD3040885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safetytrainer.com/beyond-words-enhance-professionalism-with-nonverbal-communication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hbs.edu/blog/post/strategies-for-conflict-resolution-in-the-workplac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textbooks.whatcom.edu/healthprofessionalism/chapter/building-trust-and-resolving-conflict/" TargetMode="External"/><Relationship Id="rId4" Type="http://schemas.openxmlformats.org/officeDocument/2006/relationships/hyperlink" Target="https://www.mindtools.com/ahcpfn4/conflict-resolution" TargetMode="Externa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atermark.silverchair.com/joab023.pdf?token=AQECAHi208BE49Ooan9kkhW_Ercy7Dm3ZL_9Cf3qfKAc485ysgAAA0swggNHBgkqhkiG9w0BBwagggM4MIIDNAIBADCCAy0GCSqGSIb3DQEHATAeBglghkgBZQMEAS4wEQQMw3IC0lU4Vh0x-9LmAgEQgIIC_hb8ZrG_vRp3KH-amcyXCJqv89OA_wPLESKVWpYuMiKhjwdv9JZu4bVMyNzxwRuNRbbuXiFuhDpba_I2mIqEz1Ek973NewRjf-vVj6OeGuRnn5OXJypLUh0Q9pymvP_qd4_WOuePexOSyvWaACXDKhzt8yd7I9EL5mOF5xX-znNNAZ_ZQmEimoVrpzcV8SiA6waiyBjGfzIt0qi9bQi4cPnw-GHCQbZZCOl797aHZS-2nmf4_O9qbLza2sM_aXzQcMql-gaGHB6kvWaJ8kmwRLu5QRsJa83fJZD5KqEbj1sf03As0pQOarVmaIXP6VUkqNYKQUWj_Mt5q7GB8u9FTejJXoVV1h4Gt6kmuapUqLaP5j7tqzIdGPBmDHfZPiStXtiov_e8fKg0E3JmQjZo5nBsaM_sMEvoXwFsCa8QuaFBusNT4d12yppGD3Tg79dx36ciRDY90se43NsPheZSO7aEOrIro1AcY-u4oxG5-WZdKyyMN5Z5T0qMfHOgb7pw4EmFG-AYPdbDEqObxwFRaSH6_02-P0xKmBIvey-6Wpgj_QizPHKQ28TkCp6X2bDr1ryg9WFCD0_8c0LMV8sirqIcYP7r_7MXwWAj1z_852IPa64KNBHPHKqZA4YHpmflOIe2Py0bwmPSA8GAcKOxVcphxg99cVuZatQnvnxzll_BGwYdNQkrPylXFx3IIUNZGdJNve1-QF9qkVEgiJkX2vgoe05zK-cOAXHnHBSChmi9J_ZGXOUSYSLFb0PUujVpiLIdtXJgHlt5GSO7AQq9u0mG4A7NmmTO31Z28ZCY_UXm2-IrdvCovsLaLxHHZHYGZrI6EEnib7xjDSwSsePFHwYfhy1SZIMkL_lNTbiY2JKIzfqW0y82hovSE03JktwQR5pNTkAodtKSsTd23shYm1IPwuAJZxR7vxy43c9UllNmLyPhjTKskzGlgagDr2v81zsMB2qk9id5SA1i7kPNfXzJHyjZZDLUxt6MDmAUOMKoAPA0iWT-N7QS00eMQV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rontiersin.org/articles/10.3389/fpsyg.2020.00918/full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muse.com/advice/yes-you-can-get-fired-for-your-social-media-posts-9-times-people-learned-this-lesson-the-hard-way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c.com/mt/en/publications/other/insights-on-how-sports-can-influence-high-performing-teams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imgacademy.com/news/blog/how-playing-sports-benefits-your-child" TargetMode="External"/><Relationship Id="rId4" Type="http://schemas.openxmlformats.org/officeDocument/2006/relationships/hyperlink" Target="https://udayton.edu/magazine/2022/05/sports-skills.php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nsion.psu.edu/effective-communication-in-the-workplac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7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Feel free to use Thrive Center Resources as well as the source linked below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Beyond Words: Enhance Professionalism With Nonverbal Communication (onlinesafetytrainer.com)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90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Allow conversation surrounding conflict resolution and even bring some examples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5 Strategies for Conflict Resolution in the Workplace (hbs.edu)</a:t>
            </a:r>
            <a:endParaRPr lang="en-US" dirty="0"/>
          </a:p>
          <a:p>
            <a:r>
              <a:rPr lang="en-US" dirty="0">
                <a:hlinkClick r:id="rId4"/>
              </a:rPr>
              <a:t>Conflict Resolution - 8 Ways to Resolve Conflict in the Workplace (mindtools.com)</a:t>
            </a:r>
            <a:endParaRPr lang="en-US" dirty="0"/>
          </a:p>
          <a:p>
            <a:r>
              <a:rPr lang="en-US" dirty="0">
                <a:hlinkClick r:id="rId5"/>
              </a:rPr>
              <a:t>Building Trust and Resolving Conflict – Professionalism (whatcom.edu)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75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33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Emphasize that it is okay to enjoy life (this is something highschoolers have a difficult time reconciling), just be responsible while doing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44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Take time to share free resources on developing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482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Give time to talk about at the end, you may want to lead with 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Feel free to hold a discussion on the groups understanding of professionalism prior to continuing</a:t>
            </a:r>
          </a:p>
          <a:p>
            <a:endParaRPr lang="en-US" dirty="0"/>
          </a:p>
          <a:p>
            <a:r>
              <a:rPr lang="en-US" dirty="0"/>
              <a:t>Source: Oxford Languages (formerly Oxford Dictionary)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32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Feel free to pull excerpts from the Source to highlight, share, or read about</a:t>
            </a:r>
          </a:p>
          <a:p>
            <a:endParaRPr lang="en-US" dirty="0"/>
          </a:p>
          <a:p>
            <a:r>
              <a:rPr lang="en-US" dirty="0"/>
              <a:t>Source: Professions, work, and digitalization: Technology as means to connective professionalism - </a:t>
            </a:r>
            <a:r>
              <a:rPr lang="pt-BR" dirty="0">
                <a:hlinkClick r:id="rId3"/>
              </a:rPr>
              <a:t>OP-JPOR210023 100..114 (silverchair.com)</a:t>
            </a:r>
            <a:endParaRPr lang="pt-BR" dirty="0"/>
          </a:p>
          <a:p>
            <a:r>
              <a:rPr lang="en-US" dirty="0">
                <a:hlinkClick r:id="rId4"/>
              </a:rPr>
              <a:t>Frontiers | The Effects of Technological Developments on Work and Their Implications for Continuous Vocational Education and Training: A Systematic Review (frontiersin.org)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0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Feel free to read into any of the sources linked in the source below:</a:t>
            </a:r>
          </a:p>
          <a:p>
            <a:endParaRPr lang="en-US" dirty="0"/>
          </a:p>
          <a:p>
            <a:r>
              <a:rPr lang="en-US" dirty="0"/>
              <a:t>Sources: </a:t>
            </a:r>
            <a:r>
              <a:rPr lang="en-US" dirty="0">
                <a:hlinkClick r:id="rId3"/>
              </a:rPr>
              <a:t>9 Times Social Media Got Someone Fired | The Muse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69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Take time to facilitate discussions, allow experiences to be shared. Look at the PwC source on some mantras that students may have heard that can be translated to the workplace/professionalism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High Performing Practices Athletes translate from Sport to the workplace (pwc.com)</a:t>
            </a:r>
            <a:endParaRPr lang="en-US" dirty="0"/>
          </a:p>
          <a:p>
            <a:r>
              <a:rPr lang="en-US" dirty="0">
                <a:hlinkClick r:id="rId4"/>
              </a:rPr>
              <a:t>Translating sports skills to the workplace (udayton.edu)</a:t>
            </a:r>
            <a:endParaRPr lang="en-US" dirty="0"/>
          </a:p>
          <a:p>
            <a:r>
              <a:rPr lang="en-US" dirty="0">
                <a:hlinkClick r:id="rId5"/>
              </a:rPr>
              <a:t>How Playing Sports Benefits Your Child | IMG Academy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19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Professional building isn’t just something that we need to carve out time for, it is something that we need to practice in our everyday lives.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49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Allow students time to complete this activity, then break for lunch. It will be used for the rest of the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93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Allow discussions should it start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04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INSTRUCTOR’S NOTE(S): Feel free to use Thrive Center resources for additional sources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Effective Communication in the Workplace (psu.edu)</a:t>
            </a:r>
            <a:r>
              <a:rPr lang="en-US" dirty="0"/>
              <a:t> (Author related skills to professionalism)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E366B-C4C5-4413-A22A-5AD3040885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1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BD465-29B8-F26F-F194-E8C195261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E6684-7EE9-A450-92C9-956241ECB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06597-C0CD-181F-08B9-D536339E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23033-E808-6481-BA61-A1C214311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906C3-79C3-54A7-B305-332CA685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3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B4ED-EF01-02EA-51FB-8B595591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CE480-472F-5A06-7FBD-FAAEA8F80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3F2E5-0259-38CC-E89B-9B48C0C7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976AE-4423-5346-DC28-560EDB27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E7551-7A66-80C9-DB7C-FFB9F1A6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3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22FEC4-FFE6-B230-A38A-03433DAC6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70A44-8A54-74FA-76C9-D955C6A13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DC8F3-AEC0-6F1A-1981-7F5DF806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1E680-2D50-6013-0038-148B3A0BD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456A-6D50-4184-C983-5A471669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1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E21C-C74C-C55F-703B-4C3518CB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94141-85D3-1595-8486-CD9101694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9D0AD-3745-21A3-7836-D657C5578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A31F5-C75E-053B-5B75-2186626D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8ECA1-6F56-87D4-D75A-6C1D3D40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1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5FCE-E62A-5AF8-60EB-D388A891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88A5C-65B6-BFB3-05EC-C36CE5961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A122C-B756-DC56-CF3A-9449B275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B260D-CBCE-C99B-BF73-9884B797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E5EE-58BF-047A-C90E-DA5C395E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7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21E42-BC8F-12C5-4747-95E009FA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35F28-F8FE-1DB4-BFCE-37C0A9FAA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D0131-1667-B2CA-7881-A39F5D65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E9183-B88F-4D07-5C63-C8875BEA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808F2-3F1E-7ECA-005F-2CF0E6DA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AFEBA-9C14-10BB-AA20-45A1ACF5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957B-E43D-86D3-3D6E-33DF425F7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4303-08C5-634C-2CEB-22CF14725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3EAF0-A403-B346-F830-FC75C5A0D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BA453B-CCB6-AAA0-D11A-A12B988D4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1A3D9-1911-AFCF-C27B-D99F52180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B54938-F335-A4F1-0D30-D5D44008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193DA-29A7-43D9-0EA9-88E872F0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D1FD4-DD6E-7857-2097-4C2DC65B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7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7351-3012-C9B3-9727-218AB8C2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CEB728-7556-AEB2-52F3-91224B98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2EB41-3A80-1F07-542D-3DBEB15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57B79-77E1-1030-F7D2-B2C598AD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2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DF60FA-B1D1-4EAF-E0EF-62D97872E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196DB-5514-8B5A-E326-05BD8270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D3F64-DC93-867E-27CA-F42B5688A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FB95-741A-76D3-91A2-28BB1D8C2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21E9E-2196-4F80-0B4D-A8ACB3F29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37CBA-78DE-CD7F-AB8C-A197B3DD9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053C1-C4B3-9D09-4383-7F2E9EA99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45AD4-ABCB-7BE2-81E3-047842C1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52F31-3FEE-A555-0821-8AEB210C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9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66D92-B07A-2421-1EB0-93F6BF1C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E71419-DDF5-4D08-E562-D333F7597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10E86-112B-D6B9-91B6-1F21D2A2F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86C6B-8F47-6244-8E69-A571F2465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BD393-4715-06BC-7CF7-44E1BE54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BFEC7-BA78-8C3D-BF8F-93FFE46DC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7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6B5F57-4B87-870D-059A-0324400AB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95B16-4934-8158-84E2-B886A057F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ABA6B-7217-4417-8A50-512A69C39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FB10B-EF1A-4A47-819D-3F743884126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6233A-D577-6C30-32DF-A3F232B76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36020-5493-039D-7DC0-1FB168AC3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B304F-ADEC-4BB7-8181-F7B6795D4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2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2hie3dpn9wvbb.cloudfront.ne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iccs.cisa.gov/workforce-development/nice-framewor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niccs.cisa.gov/workforce-development/cyber-career-pathways-tool" TargetMode="External"/><Relationship Id="rId4" Type="http://schemas.openxmlformats.org/officeDocument/2006/relationships/hyperlink" Target="https://public.cyber.mil/wid/dcwf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F41A-12D6-2243-ED36-D63F588BFF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Professionalism In A Modern 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3C316-0C64-C5DB-56C2-92470915C7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CCABD7-D52C-A35B-2562-7962EB1E0B91}"/>
              </a:ext>
            </a:extLst>
          </p:cNvPr>
          <p:cNvSpPr txBox="1"/>
          <p:nvPr/>
        </p:nvSpPr>
        <p:spPr>
          <a:xfrm>
            <a:off x="576943" y="6207089"/>
            <a:ext cx="1009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Careers Preparation National Center product was funded by a National Centers of Academic Excellence in Cybersecurity grant (H98230-22-1-0329), which is part of the National Security Agency.</a:t>
            </a:r>
            <a:endParaRPr lang="en-US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493BF3-AE17-69D7-058A-76293604F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185" y="5169624"/>
            <a:ext cx="1842815" cy="168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3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70A43-0FAE-C4F0-63A5-021D12AC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4AFCC-5CCF-5335-844D-9E2820E6B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We’ve identified professional skills needed for specific jobs</a:t>
            </a:r>
          </a:p>
          <a:p>
            <a:r>
              <a:rPr lang="en-US" dirty="0"/>
              <a:t>Communicating your professionalism can be as simple as Resume</a:t>
            </a:r>
          </a:p>
          <a:p>
            <a:pPr lvl="1"/>
            <a:r>
              <a:rPr lang="en-US" dirty="0"/>
              <a:t>But that’s the bare minimum</a:t>
            </a:r>
          </a:p>
          <a:p>
            <a:r>
              <a:rPr lang="en-US" dirty="0"/>
              <a:t>Communicating professionalism should be second-nature</a:t>
            </a:r>
          </a:p>
          <a:p>
            <a:r>
              <a:rPr lang="en-US" dirty="0"/>
              <a:t>Professionalism more than just leadership</a:t>
            </a:r>
          </a:p>
          <a:p>
            <a:pPr lvl="1"/>
            <a:r>
              <a:rPr lang="en-US" dirty="0"/>
              <a:t>It is about doing right by your fellow person, whether or not you’ll receive all the credit</a:t>
            </a:r>
          </a:p>
          <a:p>
            <a:pPr lvl="1"/>
            <a:r>
              <a:rPr lang="en-US" dirty="0"/>
              <a:t>Communicating is done non-verbally and verbally</a:t>
            </a:r>
          </a:p>
          <a:p>
            <a:pPr lvl="1"/>
            <a:r>
              <a:rPr lang="en-US" dirty="0"/>
              <a:t>It’s reducing conflicts</a:t>
            </a:r>
          </a:p>
          <a:p>
            <a:pPr lvl="1"/>
            <a:r>
              <a:rPr lang="en-US" dirty="0"/>
              <a:t>Building loyalty &amp; trust</a:t>
            </a:r>
          </a:p>
          <a:p>
            <a:r>
              <a:rPr lang="en-US" dirty="0"/>
              <a:t>Communicating professionalism is done in your everyday actions in the workplace</a:t>
            </a:r>
          </a:p>
          <a:p>
            <a:pPr lvl="1"/>
            <a:r>
              <a:rPr lang="en-US" dirty="0"/>
              <a:t>As well as your public image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B5BDCD-C36E-4CCB-5991-1755620F6F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8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Exemplifying 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mentioned previously, non-verbal communication is just as important as verbal communication.</a:t>
            </a:r>
          </a:p>
          <a:p>
            <a:r>
              <a:rPr lang="en-US" dirty="0"/>
              <a:t>Exemplifying professionalism can be as simple as:</a:t>
            </a:r>
          </a:p>
          <a:p>
            <a:pPr lvl="1"/>
            <a:r>
              <a:rPr lang="en-US" dirty="0"/>
              <a:t>Maintaining eye contact (in interviews and in everyday communication)</a:t>
            </a:r>
          </a:p>
          <a:p>
            <a:pPr lvl="1"/>
            <a:r>
              <a:rPr lang="en-US" dirty="0"/>
              <a:t>Posture &amp; body language</a:t>
            </a:r>
          </a:p>
          <a:p>
            <a:pPr lvl="1"/>
            <a:r>
              <a:rPr lang="en-US" dirty="0"/>
              <a:t>Handshakes</a:t>
            </a:r>
          </a:p>
          <a:p>
            <a:pPr lvl="1"/>
            <a:r>
              <a:rPr lang="en-US" dirty="0"/>
              <a:t>Facial expressions &amp; gestures</a:t>
            </a:r>
          </a:p>
          <a:p>
            <a:pPr lvl="1"/>
            <a:r>
              <a:rPr lang="en-US" dirty="0"/>
              <a:t>Reading the room</a:t>
            </a:r>
          </a:p>
          <a:p>
            <a:r>
              <a:rPr lang="en-US" dirty="0"/>
              <a:t>Exemplifying professionalism is not just telling people what you are good it, it’s about leading by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21DF1E-F490-7F3F-1C82-1B5B2F0045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Conflict is an inevitability that cannot be avoid in a workplace (and in life)</a:t>
            </a:r>
          </a:p>
          <a:p>
            <a:r>
              <a:rPr lang="en-US" dirty="0"/>
              <a:t>Part of professionalism is being able to resolve conflict regardless of it being work related or not</a:t>
            </a:r>
          </a:p>
          <a:p>
            <a:pPr lvl="1"/>
            <a:r>
              <a:rPr lang="en-US" dirty="0"/>
              <a:t>Competition – is a type of conflict, be professional, ethical, compete with honor and integrity with grit and determination</a:t>
            </a:r>
          </a:p>
          <a:p>
            <a:r>
              <a:rPr lang="en-US" dirty="0"/>
              <a:t>Resolutions:</a:t>
            </a:r>
          </a:p>
          <a:p>
            <a:pPr lvl="1"/>
            <a:r>
              <a:rPr lang="en-US" dirty="0"/>
              <a:t>Accommodation – Listening to the other party and coming to an agreement that addresses their issue.</a:t>
            </a:r>
          </a:p>
          <a:p>
            <a:pPr lvl="1"/>
            <a:r>
              <a:rPr lang="en-US" dirty="0"/>
              <a:t>Compromising – Listening to the other party and both agreeing to give up something to reach an acceptable solution (on both sides).</a:t>
            </a:r>
          </a:p>
          <a:p>
            <a:pPr lvl="1"/>
            <a:r>
              <a:rPr lang="en-US" dirty="0"/>
              <a:t>Collaborative – Working with the other party to create a win-win situation for all parties.</a:t>
            </a:r>
          </a:p>
          <a:p>
            <a:pPr lvl="1"/>
            <a:r>
              <a:rPr lang="en-US" dirty="0"/>
              <a:t>Forgiveness – Even if you’re the one wronged, willing to work despite of the issue</a:t>
            </a:r>
          </a:p>
          <a:p>
            <a:r>
              <a:rPr lang="en-US" dirty="0"/>
              <a:t>Remember a critical part of professionalism is developing and maintaining trust even in conflict.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2AC9F9-73B3-A086-4343-EC3A28EE7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40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Professionalism is not a tree that bears no fruit</a:t>
            </a:r>
          </a:p>
          <a:p>
            <a:r>
              <a:rPr lang="en-US" dirty="0"/>
              <a:t>Here are some benefits of professionalism for both you and the organization:</a:t>
            </a:r>
          </a:p>
          <a:p>
            <a:pPr lvl="1"/>
            <a:r>
              <a:rPr lang="en-US" dirty="0"/>
              <a:t>Healthy, fun &amp; engaging workplace environment</a:t>
            </a:r>
          </a:p>
          <a:p>
            <a:pPr lvl="1"/>
            <a:r>
              <a:rPr lang="en-US" dirty="0"/>
              <a:t>Better relationships between coworkers, managers,  &amp; supervisors</a:t>
            </a:r>
          </a:p>
          <a:p>
            <a:pPr lvl="1"/>
            <a:r>
              <a:rPr lang="en-US" dirty="0"/>
              <a:t>Enjoyment in what one does</a:t>
            </a:r>
          </a:p>
          <a:p>
            <a:pPr lvl="1"/>
            <a:r>
              <a:rPr lang="en-US" dirty="0"/>
              <a:t>Effective Communication</a:t>
            </a:r>
          </a:p>
          <a:p>
            <a:pPr lvl="1"/>
            <a:r>
              <a:rPr lang="en-US" dirty="0"/>
              <a:t>Clear Career Pathways</a:t>
            </a:r>
          </a:p>
          <a:p>
            <a:r>
              <a:rPr lang="en-US" dirty="0"/>
              <a:t>These are just a few, from what we’ve discussed today, can you think of other benefits from professionalism?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92E46C-63C1-396E-5D12-4E1A35F58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81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Professionalism: 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 are not a machine</a:t>
            </a:r>
          </a:p>
          <a:p>
            <a:pPr lvl="1"/>
            <a:r>
              <a:rPr lang="en-US" dirty="0"/>
              <a:t>This workshop isn’t to turn you into a machine either</a:t>
            </a:r>
          </a:p>
          <a:p>
            <a:r>
              <a:rPr lang="en-US" dirty="0"/>
              <a:t>It is normal to want to turn professionalism off</a:t>
            </a:r>
          </a:p>
          <a:p>
            <a:pPr lvl="1"/>
            <a:r>
              <a:rPr lang="en-US" dirty="0"/>
              <a:t>To have a moment to relax and not have to be on your best behavior</a:t>
            </a:r>
          </a:p>
          <a:p>
            <a:r>
              <a:rPr lang="en-US" dirty="0"/>
              <a:t>This is a normal and okay feeling!</a:t>
            </a:r>
          </a:p>
          <a:p>
            <a:r>
              <a:rPr lang="en-US" dirty="0"/>
              <a:t>It is also doable!</a:t>
            </a:r>
          </a:p>
          <a:p>
            <a:pPr lvl="1"/>
            <a:r>
              <a:rPr lang="en-US" dirty="0"/>
              <a:t>Find ways to relax</a:t>
            </a:r>
          </a:p>
          <a:p>
            <a:pPr lvl="1"/>
            <a:r>
              <a:rPr lang="en-US" dirty="0"/>
              <a:t>Find things that interest you outside of your work</a:t>
            </a:r>
          </a:p>
          <a:p>
            <a:pPr lvl="1"/>
            <a:r>
              <a:rPr lang="en-US" dirty="0"/>
              <a:t>Have hobbies that are away from technology</a:t>
            </a:r>
          </a:p>
          <a:p>
            <a:pPr lvl="1"/>
            <a:r>
              <a:rPr lang="en-US" dirty="0"/>
              <a:t>Enjoy meeting up with friends</a:t>
            </a:r>
          </a:p>
          <a:p>
            <a:r>
              <a:rPr lang="en-US" dirty="0"/>
              <a:t>Professionalism OFF doesn’t equal abandon everything</a:t>
            </a:r>
          </a:p>
          <a:p>
            <a:pPr lvl="1"/>
            <a:r>
              <a:rPr lang="en-US" dirty="0"/>
              <a:t>Have fun, but have fun responsibility</a:t>
            </a:r>
          </a:p>
          <a:p>
            <a:pPr lvl="1"/>
            <a:r>
              <a:rPr lang="en-US" dirty="0"/>
              <a:t>Always be careful about what you post!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AAE7F4-8D60-EAAE-F15F-FEEAE3F99D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642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Sharpening Your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you recall, you identified several work roles that interests you and some professional skills that you would need to be in that role.</a:t>
            </a:r>
          </a:p>
          <a:p>
            <a:r>
              <a:rPr lang="en-US" dirty="0"/>
              <a:t>Identifying the skills are the first step, now you need to develop/sharpen them</a:t>
            </a:r>
          </a:p>
          <a:p>
            <a:r>
              <a:rPr lang="en-US" dirty="0"/>
              <a:t>Be active</a:t>
            </a:r>
          </a:p>
          <a:p>
            <a:pPr lvl="1"/>
            <a:r>
              <a:rPr lang="en-US" dirty="0"/>
              <a:t>In your community</a:t>
            </a:r>
          </a:p>
          <a:p>
            <a:pPr lvl="1"/>
            <a:r>
              <a:rPr lang="en-US" dirty="0"/>
              <a:t>In your field</a:t>
            </a:r>
          </a:p>
          <a:p>
            <a:pPr lvl="2"/>
            <a:r>
              <a:rPr lang="en-US" dirty="0"/>
              <a:t>Participate in competitions, labs, and/or coursework</a:t>
            </a:r>
          </a:p>
          <a:p>
            <a:pPr lvl="2"/>
            <a:r>
              <a:rPr lang="en-US" dirty="0">
                <a:hlinkClick r:id="rId3"/>
              </a:rPr>
              <a:t>https://d2hie3dpn9wvbb.cloudfront.net/</a:t>
            </a:r>
            <a:endParaRPr lang="en-US" dirty="0"/>
          </a:p>
          <a:p>
            <a:pPr lvl="3"/>
            <a:r>
              <a:rPr lang="en-US" dirty="0"/>
              <a:t>myEMates is a great resource to learn concepts and terms interactively as well as skills</a:t>
            </a:r>
          </a:p>
          <a:p>
            <a:r>
              <a:rPr lang="en-US" dirty="0"/>
              <a:t>Map out your path</a:t>
            </a:r>
          </a:p>
          <a:p>
            <a:r>
              <a:rPr lang="en-US" dirty="0"/>
              <a:t>Work towards that path</a:t>
            </a:r>
          </a:p>
          <a:p>
            <a:pPr lvl="1"/>
            <a:r>
              <a:rPr lang="en-US" dirty="0"/>
              <a:t>Don’t dismiss any learning opportunities along the way</a:t>
            </a:r>
          </a:p>
          <a:p>
            <a:pPr lvl="2"/>
            <a:r>
              <a:rPr lang="en-US" dirty="0"/>
              <a:t>Diligence is a professional skill!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073365-FD09-B65D-C084-F479197FB1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33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Professional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to that document that you used to identify 2 work roles</a:t>
            </a:r>
          </a:p>
          <a:p>
            <a:r>
              <a:rPr lang="en-US" dirty="0"/>
              <a:t>From the careers they connect to, pick 1</a:t>
            </a:r>
          </a:p>
          <a:p>
            <a:r>
              <a:rPr lang="en-US" dirty="0"/>
              <a:t>For the next 15-20 minutes compare the two, what differentiates them</a:t>
            </a:r>
          </a:p>
          <a:p>
            <a:r>
              <a:rPr lang="en-US" dirty="0"/>
              <a:t>Finally, write out a 5 step plan on developing at least 1 skill that relates to both fields and how you can achieve it</a:t>
            </a:r>
          </a:p>
          <a:p>
            <a:r>
              <a:rPr lang="en-US" dirty="0"/>
              <a:t>We will discuss it at the end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4599AC-B0EB-565F-898C-BF98CC708E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40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AB7EB-7D1B-D18F-BA23-EAAD4AB7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65C79-35DE-B3DA-1821-AB410E005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attending this workshop</a:t>
            </a:r>
          </a:p>
          <a:p>
            <a:r>
              <a:rPr lang="en-US" dirty="0"/>
              <a:t>We hope you are leaving more confident and with an idea of how you can develop your professional skills</a:t>
            </a:r>
          </a:p>
          <a:p>
            <a:pPr lvl="1"/>
            <a:r>
              <a:rPr lang="en-US" dirty="0"/>
              <a:t>As well as a pathway to do so</a:t>
            </a:r>
          </a:p>
          <a:p>
            <a:r>
              <a:rPr lang="en-US" dirty="0"/>
              <a:t>Professionalism shouldn’t stop here, in fact, it should be something that is continually worked.</a:t>
            </a:r>
          </a:p>
          <a:p>
            <a:r>
              <a:rPr lang="en-US" dirty="0"/>
              <a:t>You’re already doing it, so keep up the great work!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BCF80D-3318-EA3B-62AA-27490C0AC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9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Thank you for joining us for this workshop!</a:t>
            </a:r>
          </a:p>
          <a:p>
            <a:r>
              <a:rPr lang="en-US" dirty="0"/>
              <a:t>This workshop is focused on professionalism in the modern age! </a:t>
            </a:r>
          </a:p>
          <a:p>
            <a:pPr lvl="1"/>
            <a:r>
              <a:rPr lang="en-US" dirty="0"/>
              <a:t>As well as looking at how professionalism has evolved and changed!</a:t>
            </a:r>
          </a:p>
          <a:p>
            <a:r>
              <a:rPr lang="en-US" dirty="0"/>
              <a:t>We hope you find this workshop, fun, informative, and beneficial to your effort!</a:t>
            </a:r>
          </a:p>
          <a:p>
            <a:r>
              <a:rPr lang="en-US" dirty="0"/>
              <a:t>Our Agenda:</a:t>
            </a:r>
          </a:p>
          <a:p>
            <a:pPr lvl="1"/>
            <a:r>
              <a:rPr lang="en-US" dirty="0"/>
              <a:t>What is Professionalism?</a:t>
            </a:r>
          </a:p>
          <a:p>
            <a:pPr lvl="1"/>
            <a:r>
              <a:rPr lang="en-US" dirty="0"/>
              <a:t>Professionalism Through the Ages</a:t>
            </a:r>
          </a:p>
          <a:p>
            <a:pPr lvl="1"/>
            <a:r>
              <a:rPr lang="en-US" dirty="0"/>
              <a:t>Professionalism Today</a:t>
            </a:r>
          </a:p>
          <a:p>
            <a:pPr lvl="1"/>
            <a:r>
              <a:rPr lang="en-US" dirty="0"/>
              <a:t>Professional Start</a:t>
            </a:r>
          </a:p>
          <a:p>
            <a:pPr lvl="1"/>
            <a:r>
              <a:rPr lang="en-US" dirty="0"/>
              <a:t>Professional Building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24D9FF9-76C8-3232-D554-ACC904329FCA}"/>
              </a:ext>
            </a:extLst>
          </p:cNvPr>
          <p:cNvSpPr txBox="1">
            <a:spLocks/>
          </p:cNvSpPr>
          <p:nvPr/>
        </p:nvSpPr>
        <p:spPr>
          <a:xfrm>
            <a:off x="6096000" y="4256115"/>
            <a:ext cx="5410200" cy="2236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Communicating Professionalism</a:t>
            </a:r>
          </a:p>
          <a:p>
            <a:r>
              <a:rPr lang="en-US" dirty="0"/>
              <a:t>Exemplifying Professionalism</a:t>
            </a:r>
          </a:p>
          <a:p>
            <a:r>
              <a:rPr lang="en-US" dirty="0"/>
              <a:t>Conflict Resolution</a:t>
            </a:r>
          </a:p>
          <a:p>
            <a:r>
              <a:rPr lang="en-US" dirty="0"/>
              <a:t>Benefits of Professionalism</a:t>
            </a:r>
          </a:p>
          <a:p>
            <a:r>
              <a:rPr lang="en-US" dirty="0"/>
              <a:t>Professional: OFF</a:t>
            </a:r>
          </a:p>
          <a:p>
            <a:r>
              <a:rPr lang="en-US" dirty="0"/>
              <a:t>Sharpening Your Skills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6A2513-1733-C725-FA46-6EC90FF70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0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Professionalism?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Professionalism may mean different things to different people based on a variety of factors. </a:t>
            </a:r>
          </a:p>
          <a:p>
            <a:r>
              <a:rPr lang="en-US" dirty="0"/>
              <a:t>For our purposes, Professionalism is defined as:</a:t>
            </a:r>
          </a:p>
          <a:p>
            <a:pPr marL="0" indent="0" algn="ctr">
              <a:buNone/>
            </a:pPr>
            <a:r>
              <a:rPr lang="en-US" dirty="0"/>
              <a:t>“The competence or skill expected of a professional” </a:t>
            </a:r>
          </a:p>
          <a:p>
            <a:pPr marL="0" indent="0" algn="ctr">
              <a:buNone/>
            </a:pPr>
            <a:r>
              <a:rPr lang="en-US" dirty="0"/>
              <a:t>-Oxford Languages</a:t>
            </a:r>
          </a:p>
          <a:p>
            <a:r>
              <a:rPr lang="en-US" dirty="0"/>
              <a:t>Why this definition?</a:t>
            </a:r>
          </a:p>
          <a:p>
            <a:pPr lvl="1"/>
            <a:r>
              <a:rPr lang="en-US" dirty="0"/>
              <a:t>Competence and skills are not just technical</a:t>
            </a:r>
          </a:p>
          <a:p>
            <a:r>
              <a:rPr lang="en-US" dirty="0"/>
              <a:t>We will discuss and look at how you already have professional skills and how to apply them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55457E-051E-FB57-A8CC-2986FF815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Professionalism Through The 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Professionalism has not been a static thing, it has continually evolved</a:t>
            </a:r>
          </a:p>
          <a:p>
            <a:pPr lvl="1"/>
            <a:r>
              <a:rPr lang="en-US" dirty="0"/>
              <a:t>So we must evolve as well</a:t>
            </a:r>
          </a:p>
          <a:p>
            <a:r>
              <a:rPr lang="en-US" dirty="0"/>
              <a:t>In the past professionalism, was much more of a personable, one-on-one or one-to-group</a:t>
            </a:r>
          </a:p>
          <a:p>
            <a:pPr lvl="1"/>
            <a:r>
              <a:rPr lang="en-US" dirty="0"/>
              <a:t>Meaning your professionalism was much more of a public display</a:t>
            </a:r>
          </a:p>
          <a:p>
            <a:r>
              <a:rPr lang="en-US" dirty="0"/>
              <a:t>Technology and access to data has influenced this immensely</a:t>
            </a:r>
          </a:p>
          <a:p>
            <a:pPr lvl="1"/>
            <a:r>
              <a:rPr lang="en-US" dirty="0"/>
              <a:t>In ways you must be aware of</a:t>
            </a:r>
          </a:p>
          <a:p>
            <a:r>
              <a:rPr lang="en-US" dirty="0"/>
              <a:t>Technology is not only impacting the ways in which we work, but in our understanding of who we work with</a:t>
            </a:r>
          </a:p>
          <a:p>
            <a:pPr lvl="1"/>
            <a:r>
              <a:rPr lang="en-US" dirty="0"/>
              <a:t>As well as who to hire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0BF582-CE38-477A-A285-0A9718E85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3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Professionalism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Professionalism is involved in almost every aspect of our lives, whether you realize it or not.</a:t>
            </a:r>
          </a:p>
          <a:p>
            <a:pPr lvl="1"/>
            <a:r>
              <a:rPr lang="en-US" dirty="0"/>
              <a:t>We have a social media platform for it...(LinkedIn)</a:t>
            </a:r>
          </a:p>
          <a:p>
            <a:r>
              <a:rPr lang="en-US" dirty="0"/>
              <a:t>It is expected that we demonstrate professionalism or uphold certain standards even off-hours</a:t>
            </a:r>
          </a:p>
          <a:p>
            <a:pPr lvl="1"/>
            <a:r>
              <a:rPr lang="en-US" dirty="0"/>
              <a:t>Yes, your employer can fire you for your personal postings (even on a private account should it be discovered)</a:t>
            </a:r>
          </a:p>
          <a:p>
            <a:r>
              <a:rPr lang="en-US" dirty="0"/>
              <a:t>We should look at professionalism as a way to present ourselves both online and offline.</a:t>
            </a:r>
          </a:p>
          <a:p>
            <a:r>
              <a:rPr lang="en-US" dirty="0"/>
              <a:t>So how can we start?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B452F5-C347-6D1E-A2C2-1DD6FC9AB8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1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have already been building your professional skills</a:t>
            </a:r>
          </a:p>
          <a:p>
            <a:pPr lvl="1"/>
            <a:r>
              <a:rPr lang="en-US" dirty="0"/>
              <a:t>Sports</a:t>
            </a:r>
          </a:p>
          <a:p>
            <a:pPr lvl="1"/>
            <a:r>
              <a:rPr lang="en-US" dirty="0"/>
              <a:t>Clubs</a:t>
            </a:r>
          </a:p>
          <a:p>
            <a:pPr lvl="1"/>
            <a:r>
              <a:rPr lang="en-US" dirty="0"/>
              <a:t>Volunteer work</a:t>
            </a:r>
          </a:p>
          <a:p>
            <a:pPr lvl="1"/>
            <a:r>
              <a:rPr lang="en-US" dirty="0"/>
              <a:t>Community projects or relative projects</a:t>
            </a:r>
          </a:p>
          <a:p>
            <a:r>
              <a:rPr lang="en-US" dirty="0"/>
              <a:t>The characteristics that you have built in these activities translates to the workplace:</a:t>
            </a:r>
          </a:p>
          <a:p>
            <a:pPr lvl="1"/>
            <a:r>
              <a:rPr lang="en-US" dirty="0"/>
              <a:t>Self-Esteem</a:t>
            </a:r>
          </a:p>
          <a:p>
            <a:pPr lvl="1"/>
            <a:r>
              <a:rPr lang="en-US" dirty="0"/>
              <a:t>Respect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Critical Thinking</a:t>
            </a:r>
          </a:p>
          <a:p>
            <a:pPr lvl="1"/>
            <a:r>
              <a:rPr lang="en-US" dirty="0"/>
              <a:t>Can you think of others?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0B5FC3-63E1-614C-7B34-F3BF6A4BBF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8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foundation from the previous slide</a:t>
            </a:r>
          </a:p>
          <a:p>
            <a:r>
              <a:rPr lang="en-US" dirty="0"/>
              <a:t>Now how do we continue to build professional skills?</a:t>
            </a:r>
          </a:p>
          <a:p>
            <a:pPr lvl="1"/>
            <a:r>
              <a:rPr lang="en-US" dirty="0"/>
              <a:t>Keep doing good things</a:t>
            </a:r>
          </a:p>
          <a:p>
            <a:pPr lvl="1"/>
            <a:r>
              <a:rPr lang="en-US" dirty="0"/>
              <a:t>Keep trying new things</a:t>
            </a:r>
          </a:p>
          <a:p>
            <a:pPr lvl="1"/>
            <a:r>
              <a:rPr lang="en-US" dirty="0"/>
              <a:t>Keep helping others</a:t>
            </a:r>
          </a:p>
          <a:p>
            <a:pPr lvl="1"/>
            <a:r>
              <a:rPr lang="en-US" dirty="0"/>
              <a:t>Keep improving and identifying skills you need</a:t>
            </a:r>
          </a:p>
          <a:p>
            <a:r>
              <a:rPr lang="en-US" dirty="0"/>
              <a:t>How do we identify?</a:t>
            </a:r>
          </a:p>
          <a:p>
            <a:pPr lvl="1"/>
            <a:r>
              <a:rPr lang="en-US" dirty="0"/>
              <a:t>Job, internship, apprenticeship postings</a:t>
            </a:r>
          </a:p>
          <a:p>
            <a:pPr lvl="1"/>
            <a:r>
              <a:rPr lang="en-US" dirty="0"/>
              <a:t>What others tell us</a:t>
            </a:r>
          </a:p>
          <a:p>
            <a:pPr lvl="1"/>
            <a:r>
              <a:rPr lang="en-US" dirty="0"/>
              <a:t>What we know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05BDAB-59AB-BE8B-6680-B2544B423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7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C2D3-C20E-7E24-9850-5961CF95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Building 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AC9E-0FC1-61D4-8E70-82C2DCDC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these links:</a:t>
            </a:r>
          </a:p>
          <a:p>
            <a:pPr lvl="1"/>
            <a:r>
              <a:rPr lang="en-US" dirty="0">
                <a:hlinkClick r:id="rId3"/>
              </a:rPr>
              <a:t>Workforce Framework for Cybersecurity (NICE Framework) | NICCS (cisa.gov)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DoD Cyber Workforce Framework – DoD Cyber Exchange</a:t>
            </a:r>
            <a:endParaRPr lang="en-US" dirty="0"/>
          </a:p>
          <a:p>
            <a:r>
              <a:rPr lang="en-US" dirty="0"/>
              <a:t>Spend 10-15 minutes identifying 2 roles you may be interested in</a:t>
            </a:r>
          </a:p>
          <a:p>
            <a:pPr lvl="1"/>
            <a:r>
              <a:rPr lang="en-US" dirty="0"/>
              <a:t>Read through the Abilities &amp; Skills</a:t>
            </a:r>
          </a:p>
          <a:p>
            <a:r>
              <a:rPr lang="en-US" dirty="0"/>
              <a:t>Identify 3-5 professional skills that you need to succeed in that role</a:t>
            </a:r>
          </a:p>
          <a:p>
            <a:pPr lvl="1"/>
            <a:r>
              <a:rPr lang="en-US" dirty="0"/>
              <a:t>Don’t copy the bullets, read through and think about what skill that exemplifies</a:t>
            </a:r>
          </a:p>
          <a:p>
            <a:r>
              <a:rPr lang="en-US" dirty="0"/>
              <a:t>Finally, go here: </a:t>
            </a:r>
            <a:r>
              <a:rPr lang="en-US" dirty="0">
                <a:hlinkClick r:id="rId5"/>
              </a:rPr>
              <a:t>Cyber Career Pathways Tool | NICCS (cisa.gov)</a:t>
            </a:r>
            <a:endParaRPr lang="en-US" dirty="0"/>
          </a:p>
          <a:p>
            <a:pPr lvl="1"/>
            <a:r>
              <a:rPr lang="en-US" dirty="0"/>
              <a:t>Highlight 2 roles you chose, and write down the roles they connect to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F8F3AC-854F-96D9-1395-C5049A41DF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9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530B4-9B07-5E14-B153-BC471260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Back!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023E9-3D80-F84B-ECC2-2A72F9017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hope you had a great lunch! </a:t>
            </a:r>
          </a:p>
          <a:p>
            <a:pPr lvl="1"/>
            <a:r>
              <a:rPr lang="en-US" dirty="0"/>
              <a:t>Did you think about professionalism?</a:t>
            </a:r>
          </a:p>
          <a:p>
            <a:pPr lvl="1"/>
            <a:r>
              <a:rPr lang="en-US" dirty="0"/>
              <a:t>Did you think of more skills you developed?</a:t>
            </a:r>
          </a:p>
          <a:p>
            <a:pPr lvl="2"/>
            <a:r>
              <a:rPr lang="en-US" dirty="0"/>
              <a:t>Or did that job keep your attention?</a:t>
            </a:r>
          </a:p>
          <a:p>
            <a:r>
              <a:rPr lang="en-US" dirty="0"/>
              <a:t>We are going to discuss and work on how to communicate professionalism</a:t>
            </a:r>
          </a:p>
          <a:p>
            <a:pPr lvl="1"/>
            <a:r>
              <a:rPr lang="en-US" dirty="0"/>
              <a:t>It’s one thing to have it, it’s another thing to share it</a:t>
            </a:r>
          </a:p>
          <a:p>
            <a:pPr lvl="2"/>
            <a:r>
              <a:rPr lang="en-US" dirty="0"/>
              <a:t>It’s a necessary thing to share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8E434F-5541-651C-159A-910E30C9D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7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1842</Words>
  <Application>Microsoft Office PowerPoint</Application>
  <PresentationFormat>Widescreen</PresentationFormat>
  <Paragraphs>212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Professionalism In A Modern Age</vt:lpstr>
      <vt:lpstr>Welcome!</vt:lpstr>
      <vt:lpstr>What is Professionalism?</vt:lpstr>
      <vt:lpstr>Professionalism Through The Ages</vt:lpstr>
      <vt:lpstr>Professionalism Today</vt:lpstr>
      <vt:lpstr>Professional Start</vt:lpstr>
      <vt:lpstr>Professional Building</vt:lpstr>
      <vt:lpstr>Activity: Building Professionalism</vt:lpstr>
      <vt:lpstr>Welcome Back!</vt:lpstr>
      <vt:lpstr>Communicating Professionalism</vt:lpstr>
      <vt:lpstr>Exemplifying Professionalism</vt:lpstr>
      <vt:lpstr>Conflict Resolution</vt:lpstr>
      <vt:lpstr>Benefits of Professionalism</vt:lpstr>
      <vt:lpstr>Professionalism: OFF</vt:lpstr>
      <vt:lpstr>Sharpening Your Skills</vt:lpstr>
      <vt:lpstr>Activity: Professional Pathway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In A Modern Age</dc:title>
  <dc:creator>Hill, Thomas</dc:creator>
  <cp:lastModifiedBy>Thomas Hill</cp:lastModifiedBy>
  <cp:revision>21</cp:revision>
  <dcterms:created xsi:type="dcterms:W3CDTF">2023-12-21T17:31:32Z</dcterms:created>
  <dcterms:modified xsi:type="dcterms:W3CDTF">2024-04-12T01:17:54Z</dcterms:modified>
</cp:coreProperties>
</file>