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72" r:id="rId9"/>
    <p:sldId id="263" r:id="rId10"/>
    <p:sldId id="264" r:id="rId11"/>
    <p:sldId id="265" r:id="rId12"/>
    <p:sldId id="266" r:id="rId13"/>
    <p:sldId id="267" r:id="rId14"/>
    <p:sldId id="268" r:id="rId15"/>
    <p:sldId id="269" r:id="rId16"/>
    <p:sldId id="270" r:id="rId17"/>
    <p:sldId id="271"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8D97E8A-37E8-43E6-9206-4828CDCB64FD}">
          <p14:sldIdLst>
            <p14:sldId id="256"/>
          </p14:sldIdLst>
        </p14:section>
        <p14:section name="CRASH TEST" id="{DC7CF05C-EE30-45BC-A450-BF6E018A0060}">
          <p14:sldIdLst>
            <p14:sldId id="257"/>
          </p14:sldIdLst>
        </p14:section>
        <p14:section name="Wait, I have to come around the screen?" id="{763B0D87-F195-4BB1-916A-F700A71D0B35}">
          <p14:sldIdLst>
            <p14:sldId id="258"/>
            <p14:sldId id="259"/>
            <p14:sldId id="260"/>
            <p14:sldId id="261"/>
            <p14:sldId id="262"/>
          </p14:sldIdLst>
        </p14:section>
        <p14:section name="Nexus - Where Professoinalism &amp; Cyber Meets" id="{FB210829-51FD-438B-9581-0FA3C4925696}">
          <p14:sldIdLst>
            <p14:sldId id="272"/>
            <p14:sldId id="263"/>
            <p14:sldId id="264"/>
            <p14:sldId id="265"/>
          </p14:sldIdLst>
        </p14:section>
        <p14:section name="The Professional You!" id="{A226089A-4D8F-43F1-989C-0CD1E41EF1DE}">
          <p14:sldIdLst>
            <p14:sldId id="266"/>
            <p14:sldId id="267"/>
            <p14:sldId id="268"/>
            <p14:sldId id="269"/>
            <p14:sldId id="270"/>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5" autoAdjust="0"/>
    <p:restoredTop sz="69053" autoAdjust="0"/>
  </p:normalViewPr>
  <p:slideViewPr>
    <p:cSldViewPr snapToGrid="0">
      <p:cViewPr varScale="1">
        <p:scale>
          <a:sx n="46" d="100"/>
          <a:sy n="46" d="100"/>
        </p:scale>
        <p:origin x="58"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BDD779F7-7DFC-496A-916B-7695D3682F09}" type="datetimeFigureOut">
              <a:rPr lang="en-US" smtClean="0"/>
              <a:t>4/11/2024</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842A7E16-B985-4D92-BFC5-A1E8822F3ACC}" type="slidenum">
              <a:rPr lang="en-US" smtClean="0"/>
              <a:t>‹#›</a:t>
            </a:fld>
            <a:endParaRPr lang="en-US" dirty="0"/>
          </a:p>
        </p:txBody>
      </p:sp>
    </p:spTree>
    <p:extLst>
      <p:ext uri="{BB962C8B-B14F-4D97-AF65-F5344CB8AC3E}">
        <p14:creationId xmlns:p14="http://schemas.microsoft.com/office/powerpoint/2010/main" val="1399287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snacknation.com/blog/how-to-talk-about-yourself-professionally/"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asce.org/publications-and-news/civil-engineering-source/civil-engineering-magazine/issues/magazine-issue/article/2022/11/soft-skills-can-be-just-as-important-as-technical-skills"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ecs.osu.edu/news/2017/11/finding-balance-soft-skills-and-technical-skills"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celarity.com/blog/why-is-tailoring-your-resume-so-important/"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www.linkedin.com/pulse/your-resume-trash-5-questions-tell-you-why-brian-de-haaff" TargetMode="External"/><Relationship Id="rId4" Type="http://schemas.openxmlformats.org/officeDocument/2006/relationships/hyperlink" Target="https://www.themuse.com/advice/ask-yourself-this-if-you-want-your-resume-to-actually-lead-to-an-interview"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themuse.com/advice/ask-yourself-this-if-you-want-your-resume-to-actually-lead-to-an-interview"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indeed.com/career-advice/interviewing/job-interview-etiquette" TargetMode="External"/><Relationship Id="rId5" Type="http://schemas.openxmlformats.org/officeDocument/2006/relationships/hyperlink" Target="https://interviewfocus.com/job-interview-etiquette/" TargetMode="External"/><Relationship Id="rId4" Type="http://schemas.openxmlformats.org/officeDocument/2006/relationships/hyperlink" Target="https://www.resume.com/career-advice/interviewing/job-interview-etiquette/"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resumegenius.com/blog/interview/star-method"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s://www.themuse.com/advice/star-interview-method" TargetMode="External"/><Relationship Id="rId4" Type="http://schemas.openxmlformats.org/officeDocument/2006/relationships/hyperlink" Target="https://www.indeed.com/career-advice/interviewing/how-to-use-the-star-interview-response-technique"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resumegenius.com/blog/interview/star-method"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theinterviewguys.com/behavioral-interview-questions-and-answers-101/" TargetMode="External"/><Relationship Id="rId5" Type="http://schemas.openxmlformats.org/officeDocument/2006/relationships/hyperlink" Target="https://www.projectpractical.com/star-interview-questions-and-answers/#google_vignette" TargetMode="External"/><Relationship Id="rId4" Type="http://schemas.openxmlformats.org/officeDocument/2006/relationships/hyperlink" Target="https://theinterviewguys.com/star-method/"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dol.gov/sites/dolgov/files/odep/topics/youth/softskills/professionalism.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indeed.com/career-advice/career-development/why-is-professionalism-important"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www.resume.com/career-advice/career-development/professionalism-at-work/" TargetMode="External"/><Relationship Id="rId4" Type="http://schemas.openxmlformats.org/officeDocument/2006/relationships/hyperlink" Target="https://www.betterup.com/blog/professionalism-in-the-workplace"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career.iresearchnet.com/career-development/mentoring/"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www.hays.com.au/career-advice/career-development/networking" TargetMode="External"/><Relationship Id="rId4" Type="http://schemas.openxmlformats.org/officeDocument/2006/relationships/hyperlink" Target="https://career.iresearchnet.com/career-development/networking/"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careerservices.fas.harvard.edu/blog/2022/09/07/how-to-give-a-great-elevator-pitch-with-examples/" TargetMode="External"/><Relationship Id="rId7" Type="http://schemas.openxmlformats.org/officeDocument/2006/relationships/hyperlink" Target="https://www.linkedin.com/advice/1/what-most-effective-ways-prepare-business-networking-40pdf"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www.themuse.com/advice/9-tips-for-navigating-your-first-networking-event" TargetMode="External"/><Relationship Id="rId5" Type="http://schemas.openxmlformats.org/officeDocument/2006/relationships/hyperlink" Target="https://www.forbes.com/sites/forbescoachescouncil/2022/01/13/13-essential-things-to-bring-to-a-professional-networking-event/?sh=528222bd46e1" TargetMode="External"/><Relationship Id="rId4" Type="http://schemas.openxmlformats.org/officeDocument/2006/relationships/hyperlink" Target="https://asana.com/resources/elevator-pitch-examples"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indeed.com/career-advice/resumes-cover-letters/portfolio-vs-resume"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resumekraft.com/difference-between-portfolio-and-resum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NOTE(S): If doing the Breach Alert, be sure to count the number of attendees and separate them into their groups prior (either mentally or through seating, or however you’d like).</a:t>
            </a:r>
          </a:p>
        </p:txBody>
      </p:sp>
      <p:sp>
        <p:nvSpPr>
          <p:cNvPr id="4" name="Slide Number Placeholder 3"/>
          <p:cNvSpPr>
            <a:spLocks noGrp="1"/>
          </p:cNvSpPr>
          <p:nvPr>
            <p:ph type="sldNum" sz="quarter" idx="5"/>
          </p:nvPr>
        </p:nvSpPr>
        <p:spPr/>
        <p:txBody>
          <a:bodyPr/>
          <a:lstStyle/>
          <a:p>
            <a:fld id="{842A7E16-B985-4D92-BFC5-A1E8822F3ACC}" type="slidenum">
              <a:rPr lang="en-US" smtClean="0"/>
              <a:t>1</a:t>
            </a:fld>
            <a:endParaRPr lang="en-US" dirty="0"/>
          </a:p>
        </p:txBody>
      </p:sp>
    </p:spTree>
    <p:extLst>
      <p:ext uri="{BB962C8B-B14F-4D97-AF65-F5344CB8AC3E}">
        <p14:creationId xmlns:p14="http://schemas.microsoft.com/office/powerpoint/2010/main" val="2900489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I left this vague intentionally, if you want to throw this out, feel free to. If you’d like to discuss it more (as cyber professionals seem to have difficulty talking about themselves they just want to do) then I welcome it! The source below has more information than what I interpreted here, feel free to use it</a:t>
            </a:r>
          </a:p>
          <a:p>
            <a:endParaRPr lang="en-US" dirty="0"/>
          </a:p>
          <a:p>
            <a:r>
              <a:rPr lang="en-US" dirty="0"/>
              <a:t>This can also be the Competencies Slide if you want to use material from the toolkit!</a:t>
            </a:r>
            <a:br>
              <a:rPr lang="en-US" dirty="0"/>
            </a:br>
            <a:endParaRPr lang="en-US" dirty="0"/>
          </a:p>
          <a:p>
            <a:r>
              <a:rPr lang="en-US" dirty="0"/>
              <a:t>Source: </a:t>
            </a:r>
            <a:r>
              <a:rPr lang="en-US" dirty="0">
                <a:hlinkClick r:id="rId3"/>
              </a:rPr>
              <a:t>⭐ How to Talk About Yourself Professionally (snacknation.com)</a:t>
            </a:r>
            <a:endParaRPr lang="en-US" dirty="0"/>
          </a:p>
        </p:txBody>
      </p:sp>
      <p:sp>
        <p:nvSpPr>
          <p:cNvPr id="4" name="Slide Number Placeholder 3"/>
          <p:cNvSpPr>
            <a:spLocks noGrp="1"/>
          </p:cNvSpPr>
          <p:nvPr>
            <p:ph type="sldNum" sz="quarter" idx="5"/>
          </p:nvPr>
        </p:nvSpPr>
        <p:spPr/>
        <p:txBody>
          <a:bodyPr/>
          <a:lstStyle/>
          <a:p>
            <a:fld id="{842A7E16-B985-4D92-BFC5-A1E8822F3ACC}" type="slidenum">
              <a:rPr lang="en-US" smtClean="0"/>
              <a:t>10</a:t>
            </a:fld>
            <a:endParaRPr lang="en-US" dirty="0"/>
          </a:p>
        </p:txBody>
      </p:sp>
    </p:spTree>
    <p:extLst>
      <p:ext uri="{BB962C8B-B14F-4D97-AF65-F5344CB8AC3E}">
        <p14:creationId xmlns:p14="http://schemas.microsoft.com/office/powerpoint/2010/main" val="81914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The article is in the materials folder for sharing; turn this into a discussion (feel free to add an extra break if needed), additional reading is the 2</a:t>
            </a:r>
            <a:r>
              <a:rPr lang="en-US" baseline="30000" dirty="0"/>
              <a:t>nd</a:t>
            </a:r>
            <a:r>
              <a:rPr lang="en-US" dirty="0"/>
              <a:t> source if you’d like to discuss or use that to turn this slide into a teaching one and not an activity</a:t>
            </a:r>
          </a:p>
          <a:p>
            <a:endParaRPr lang="en-US" dirty="0"/>
          </a:p>
          <a:p>
            <a:r>
              <a:rPr lang="en-US" dirty="0"/>
              <a:t>Source: </a:t>
            </a:r>
            <a:r>
              <a:rPr lang="en-US" dirty="0">
                <a:hlinkClick r:id="rId3"/>
              </a:rPr>
              <a:t>Soft skills can be just as important as technical skills | ASCE</a:t>
            </a:r>
            <a:endParaRPr lang="en-US" dirty="0"/>
          </a:p>
          <a:p>
            <a:r>
              <a:rPr lang="en-US" dirty="0">
                <a:hlinkClick r:id="rId4"/>
              </a:rPr>
              <a:t>Finding Balance: Soft Skills and Technical Skills | Engineering Career Services (osu.edu)</a:t>
            </a:r>
            <a:endParaRPr lang="en-US" dirty="0"/>
          </a:p>
        </p:txBody>
      </p:sp>
      <p:sp>
        <p:nvSpPr>
          <p:cNvPr id="4" name="Slide Number Placeholder 3"/>
          <p:cNvSpPr>
            <a:spLocks noGrp="1"/>
          </p:cNvSpPr>
          <p:nvPr>
            <p:ph type="sldNum" sz="quarter" idx="5"/>
          </p:nvPr>
        </p:nvSpPr>
        <p:spPr/>
        <p:txBody>
          <a:bodyPr/>
          <a:lstStyle/>
          <a:p>
            <a:fld id="{842A7E16-B985-4D92-BFC5-A1E8822F3ACC}" type="slidenum">
              <a:rPr lang="en-US" smtClean="0"/>
              <a:t>11</a:t>
            </a:fld>
            <a:endParaRPr lang="en-US" dirty="0"/>
          </a:p>
        </p:txBody>
      </p:sp>
    </p:spTree>
    <p:extLst>
      <p:ext uri="{BB962C8B-B14F-4D97-AF65-F5344CB8AC3E}">
        <p14:creationId xmlns:p14="http://schemas.microsoft.com/office/powerpoint/2010/main" val="904416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This slide was made as a “cooldown” slide from the prior activity as the prior activity was made with no breaks involved. If you decide to change the previous one, change this one as well (if needed) to flow well</a:t>
            </a:r>
          </a:p>
        </p:txBody>
      </p:sp>
      <p:sp>
        <p:nvSpPr>
          <p:cNvPr id="4" name="Slide Number Placeholder 3"/>
          <p:cNvSpPr>
            <a:spLocks noGrp="1"/>
          </p:cNvSpPr>
          <p:nvPr>
            <p:ph type="sldNum" sz="quarter" idx="5"/>
          </p:nvPr>
        </p:nvSpPr>
        <p:spPr/>
        <p:txBody>
          <a:bodyPr/>
          <a:lstStyle/>
          <a:p>
            <a:fld id="{842A7E16-B985-4D92-BFC5-A1E8822F3ACC}" type="slidenum">
              <a:rPr lang="en-US" smtClean="0"/>
              <a:t>12</a:t>
            </a:fld>
            <a:endParaRPr lang="en-US" dirty="0"/>
          </a:p>
        </p:txBody>
      </p:sp>
    </p:spTree>
    <p:extLst>
      <p:ext uri="{BB962C8B-B14F-4D97-AF65-F5344CB8AC3E}">
        <p14:creationId xmlns:p14="http://schemas.microsoft.com/office/powerpoint/2010/main" val="13108719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a:t>
            </a:r>
          </a:p>
          <a:p>
            <a:endParaRPr lang="en-US" dirty="0"/>
          </a:p>
          <a:p>
            <a:r>
              <a:rPr lang="en-US" dirty="0"/>
              <a:t>Source: </a:t>
            </a:r>
            <a:r>
              <a:rPr lang="en-US" dirty="0">
                <a:hlinkClick r:id="rId3"/>
              </a:rPr>
              <a:t>Why Is Tailoring Your Resume so Important? | Celarity</a:t>
            </a:r>
            <a:endParaRPr lang="en-US" dirty="0"/>
          </a:p>
          <a:p>
            <a:r>
              <a:rPr lang="en-US" dirty="0">
                <a:hlinkClick r:id="rId4"/>
              </a:rPr>
              <a:t>This Is Why Resume Tailoring Actually Matters | The Muse</a:t>
            </a:r>
            <a:endParaRPr lang="en-US" dirty="0"/>
          </a:p>
          <a:p>
            <a:r>
              <a:rPr lang="en-US" dirty="0">
                <a:hlinkClick r:id="rId5"/>
              </a:rPr>
              <a:t>Your Resume Is in the Trash — 5 Questions Tell You Why (linkedin.com)</a:t>
            </a:r>
            <a:endParaRPr lang="en-US" dirty="0"/>
          </a:p>
          <a:p>
            <a:endParaRPr lang="en-US" dirty="0"/>
          </a:p>
        </p:txBody>
      </p:sp>
      <p:sp>
        <p:nvSpPr>
          <p:cNvPr id="4" name="Slide Number Placeholder 3"/>
          <p:cNvSpPr>
            <a:spLocks noGrp="1"/>
          </p:cNvSpPr>
          <p:nvPr>
            <p:ph type="sldNum" sz="quarter" idx="5"/>
          </p:nvPr>
        </p:nvSpPr>
        <p:spPr/>
        <p:txBody>
          <a:bodyPr/>
          <a:lstStyle/>
          <a:p>
            <a:fld id="{842A7E16-B985-4D92-BFC5-A1E8822F3ACC}" type="slidenum">
              <a:rPr lang="en-US" smtClean="0"/>
              <a:t>13</a:t>
            </a:fld>
            <a:endParaRPr lang="en-US" dirty="0"/>
          </a:p>
        </p:txBody>
      </p:sp>
    </p:spTree>
    <p:extLst>
      <p:ext uri="{BB962C8B-B14F-4D97-AF65-F5344CB8AC3E}">
        <p14:creationId xmlns:p14="http://schemas.microsoft.com/office/powerpoint/2010/main" val="3781134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These tips should apply to the phone &amp; video interview as well but you can add a bit more to make it more specific to them</a:t>
            </a:r>
          </a:p>
          <a:p>
            <a:endParaRPr lang="en-US" dirty="0"/>
          </a:p>
          <a:p>
            <a:r>
              <a:rPr lang="en-US" dirty="0"/>
              <a:t>Source: </a:t>
            </a:r>
            <a:r>
              <a:rPr lang="en-US" dirty="0">
                <a:hlinkClick r:id="rId3"/>
              </a:rPr>
              <a:t>This Is Why Resume Tailoring Actually </a:t>
            </a:r>
          </a:p>
          <a:p>
            <a:r>
              <a:rPr lang="en-US" dirty="0">
                <a:hlinkClick r:id="rId4"/>
              </a:rPr>
              <a:t>Job Interview Etiquette | First Impressions, Behavior and Dress Code | Resume.com</a:t>
            </a:r>
            <a:r>
              <a:rPr lang="en-US" dirty="0">
                <a:hlinkClick r:id="rId3"/>
              </a:rPr>
              <a:t>Matters | The Muse</a:t>
            </a:r>
            <a:endParaRPr lang="en-US" dirty="0"/>
          </a:p>
          <a:p>
            <a:r>
              <a:rPr lang="en-US" dirty="0">
                <a:hlinkClick r:id="rId5"/>
              </a:rPr>
              <a:t>Job Interview Etiquette: How Recruiters Want You to Behave | InterviewFocus</a:t>
            </a:r>
            <a:endParaRPr lang="en-US" dirty="0"/>
          </a:p>
          <a:p>
            <a:r>
              <a:rPr lang="en-US" dirty="0">
                <a:hlinkClick r:id="rId6"/>
              </a:rPr>
              <a:t>Everything You Need To Know About Job Interview Etiquette | Indeed.com</a:t>
            </a:r>
            <a:endParaRPr lang="en-US" dirty="0"/>
          </a:p>
        </p:txBody>
      </p:sp>
      <p:sp>
        <p:nvSpPr>
          <p:cNvPr id="4" name="Slide Number Placeholder 3"/>
          <p:cNvSpPr>
            <a:spLocks noGrp="1"/>
          </p:cNvSpPr>
          <p:nvPr>
            <p:ph type="sldNum" sz="quarter" idx="5"/>
          </p:nvPr>
        </p:nvSpPr>
        <p:spPr/>
        <p:txBody>
          <a:bodyPr/>
          <a:lstStyle/>
          <a:p>
            <a:fld id="{842A7E16-B985-4D92-BFC5-A1E8822F3ACC}" type="slidenum">
              <a:rPr lang="en-US" smtClean="0"/>
              <a:t>14</a:t>
            </a:fld>
            <a:endParaRPr lang="en-US" dirty="0"/>
          </a:p>
        </p:txBody>
      </p:sp>
    </p:spTree>
    <p:extLst>
      <p:ext uri="{BB962C8B-B14F-4D97-AF65-F5344CB8AC3E}">
        <p14:creationId xmlns:p14="http://schemas.microsoft.com/office/powerpoint/2010/main" val="7479703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Feel free to share and go through examples of STAR Method Responses in the sources</a:t>
            </a:r>
          </a:p>
          <a:p>
            <a:endParaRPr lang="en-US" dirty="0"/>
          </a:p>
          <a:p>
            <a:r>
              <a:rPr lang="en-US" dirty="0"/>
              <a:t>Source: </a:t>
            </a:r>
            <a:r>
              <a:rPr lang="en-US" dirty="0">
                <a:hlinkClick r:id="rId3"/>
              </a:rPr>
              <a:t>How to Use the STAR Method (Interview Questions &amp; Answers) (resumegenius.com)</a:t>
            </a:r>
            <a:endParaRPr lang="en-US" dirty="0"/>
          </a:p>
          <a:p>
            <a:r>
              <a:rPr lang="en-US" dirty="0">
                <a:hlinkClick r:id="rId4"/>
              </a:rPr>
              <a:t>How To Use the STAR Interview Response Technique | Indeed.com</a:t>
            </a:r>
            <a:endParaRPr lang="en-US" dirty="0"/>
          </a:p>
          <a:p>
            <a:r>
              <a:rPr lang="en-US" dirty="0">
                <a:hlinkClick r:id="rId5"/>
              </a:rPr>
              <a:t>How to Use the STAR Method to Ace Your Job Interview | The Muse</a:t>
            </a:r>
            <a:endParaRPr lang="en-US" dirty="0"/>
          </a:p>
        </p:txBody>
      </p:sp>
      <p:sp>
        <p:nvSpPr>
          <p:cNvPr id="4" name="Slide Number Placeholder 3"/>
          <p:cNvSpPr>
            <a:spLocks noGrp="1"/>
          </p:cNvSpPr>
          <p:nvPr>
            <p:ph type="sldNum" sz="quarter" idx="5"/>
          </p:nvPr>
        </p:nvSpPr>
        <p:spPr/>
        <p:txBody>
          <a:bodyPr/>
          <a:lstStyle/>
          <a:p>
            <a:fld id="{842A7E16-B985-4D92-BFC5-A1E8822F3ACC}" type="slidenum">
              <a:rPr lang="en-US" smtClean="0"/>
              <a:t>15</a:t>
            </a:fld>
            <a:endParaRPr lang="en-US" dirty="0"/>
          </a:p>
        </p:txBody>
      </p:sp>
    </p:spTree>
    <p:extLst>
      <p:ext uri="{BB962C8B-B14F-4D97-AF65-F5344CB8AC3E}">
        <p14:creationId xmlns:p14="http://schemas.microsoft.com/office/powerpoint/2010/main" val="8256415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Choose if you want to have them share it with you or with each other, based on your decision modify this slide to fit your needs. Share some example star interview questions from the sources below, or use them to interview attendees yourself.</a:t>
            </a:r>
          </a:p>
          <a:p>
            <a:endParaRPr lang="en-US" dirty="0"/>
          </a:p>
          <a:p>
            <a:r>
              <a:rPr lang="en-US" dirty="0"/>
              <a:t>Given how short this workshop is, it is quite likely your group has not gotten to know each other, perfect! You more than likely won’t know the interviewer personally, this gives great experience to interviewing with someone who’s knowledge begins and ends at your application/resume.</a:t>
            </a:r>
          </a:p>
          <a:p>
            <a:endParaRPr lang="en-US" dirty="0"/>
          </a:p>
          <a:p>
            <a:r>
              <a:rPr lang="en-US" dirty="0"/>
              <a:t>Source:</a:t>
            </a:r>
          </a:p>
          <a:p>
            <a:r>
              <a:rPr lang="en-US" dirty="0">
                <a:hlinkClick r:id="rId3"/>
              </a:rPr>
              <a:t>How to Use the STAR Method (Interview Questions &amp; Answers) (resumegenius.com)</a:t>
            </a:r>
            <a:endParaRPr lang="en-US" dirty="0"/>
          </a:p>
          <a:p>
            <a:r>
              <a:rPr lang="en-US" dirty="0">
                <a:hlinkClick r:id="rId4"/>
              </a:rPr>
              <a:t>How To Master the STAR Method For Interview Questions (theinterviewguys.com)</a:t>
            </a:r>
            <a:endParaRPr lang="en-US" dirty="0"/>
          </a:p>
          <a:p>
            <a:r>
              <a:rPr lang="en-US" dirty="0">
                <a:hlinkClick r:id="rId5"/>
              </a:rPr>
              <a:t>Top 20 STAR Interview Questions and Answers in 2023 - ProjectPractical.com</a:t>
            </a:r>
            <a:endParaRPr lang="en-US" dirty="0"/>
          </a:p>
          <a:p>
            <a:r>
              <a:rPr lang="en-US" dirty="0">
                <a:hlinkClick r:id="rId6"/>
              </a:rPr>
              <a:t>Top 50 Behavioral Interview Questions and Answers (theinterviewguys.com)</a:t>
            </a:r>
            <a:endParaRPr lang="en-US" dirty="0"/>
          </a:p>
          <a:p>
            <a:endParaRPr lang="en-US" dirty="0"/>
          </a:p>
        </p:txBody>
      </p:sp>
      <p:sp>
        <p:nvSpPr>
          <p:cNvPr id="4" name="Slide Number Placeholder 3"/>
          <p:cNvSpPr>
            <a:spLocks noGrp="1"/>
          </p:cNvSpPr>
          <p:nvPr>
            <p:ph type="sldNum" sz="quarter" idx="5"/>
          </p:nvPr>
        </p:nvSpPr>
        <p:spPr/>
        <p:txBody>
          <a:bodyPr/>
          <a:lstStyle/>
          <a:p>
            <a:fld id="{842A7E16-B985-4D92-BFC5-A1E8822F3ACC}" type="slidenum">
              <a:rPr lang="en-US" smtClean="0"/>
              <a:t>16</a:t>
            </a:fld>
            <a:endParaRPr lang="en-US" dirty="0"/>
          </a:p>
        </p:txBody>
      </p:sp>
    </p:spTree>
    <p:extLst>
      <p:ext uri="{BB962C8B-B14F-4D97-AF65-F5344CB8AC3E}">
        <p14:creationId xmlns:p14="http://schemas.microsoft.com/office/powerpoint/2010/main" val="2477486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Take time to debrief with the group and clear up any questions that may </a:t>
            </a:r>
            <a:r>
              <a:rPr lang="en-US"/>
              <a:t>be remaining</a:t>
            </a:r>
            <a:endParaRPr lang="en-US" dirty="0"/>
          </a:p>
        </p:txBody>
      </p:sp>
      <p:sp>
        <p:nvSpPr>
          <p:cNvPr id="4" name="Slide Number Placeholder 3"/>
          <p:cNvSpPr>
            <a:spLocks noGrp="1"/>
          </p:cNvSpPr>
          <p:nvPr>
            <p:ph type="sldNum" sz="quarter" idx="5"/>
          </p:nvPr>
        </p:nvSpPr>
        <p:spPr/>
        <p:txBody>
          <a:bodyPr/>
          <a:lstStyle/>
          <a:p>
            <a:fld id="{842A7E16-B985-4D92-BFC5-A1E8822F3ACC}" type="slidenum">
              <a:rPr lang="en-US" smtClean="0"/>
              <a:t>17</a:t>
            </a:fld>
            <a:endParaRPr lang="en-US" dirty="0"/>
          </a:p>
        </p:txBody>
      </p:sp>
    </p:spTree>
    <p:extLst>
      <p:ext uri="{BB962C8B-B14F-4D97-AF65-F5344CB8AC3E}">
        <p14:creationId xmlns:p14="http://schemas.microsoft.com/office/powerpoint/2010/main" val="4055374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Feel free to modify the scenario in any way you see fit. Allow their imaginations to run wild (feel free to add or take away information)</a:t>
            </a:r>
          </a:p>
          <a:p>
            <a:endParaRPr lang="en-US" dirty="0"/>
          </a:p>
          <a:p>
            <a:r>
              <a:rPr lang="en-US" dirty="0"/>
              <a:t>Take note of how the group responds, who stands out? At the conclusion of the Crash Test, debrief with the group (5-10 minutes)</a:t>
            </a:r>
          </a:p>
          <a:p>
            <a:r>
              <a:rPr lang="en-US" dirty="0"/>
              <a:t>Some suggested questions:</a:t>
            </a:r>
          </a:p>
          <a:p>
            <a:pPr marL="785372" lvl="1" indent="-302066">
              <a:lnSpc>
                <a:spcPct val="107000"/>
              </a:lnSpc>
              <a:buFont typeface="Courier New" panose="02070309020205020404" pitchFamily="49" charset="0"/>
              <a:buChar char="o"/>
            </a:pPr>
            <a:r>
              <a:rPr lang="en-US" sz="1900" dirty="0">
                <a:latin typeface="Calibri" panose="020F0502020204030204" pitchFamily="34" charset="0"/>
                <a:ea typeface="Calibri" panose="020F0502020204030204" pitchFamily="34" charset="0"/>
              </a:rPr>
              <a:t>How did they work together as random chosen teams?</a:t>
            </a:r>
          </a:p>
          <a:p>
            <a:pPr marL="785372" lvl="1" indent="-302066">
              <a:lnSpc>
                <a:spcPct val="107000"/>
              </a:lnSpc>
              <a:buFont typeface="Courier New" panose="02070309020205020404" pitchFamily="49" charset="0"/>
              <a:buChar char="o"/>
            </a:pPr>
            <a:r>
              <a:rPr lang="en-US" sz="1900" dirty="0">
                <a:latin typeface="Calibri" panose="020F0502020204030204" pitchFamily="34" charset="0"/>
                <a:ea typeface="Calibri" panose="020F0502020204030204" pitchFamily="34" charset="0"/>
              </a:rPr>
              <a:t>Who led? Who resisted? What were their responses? </a:t>
            </a:r>
          </a:p>
          <a:p>
            <a:pPr marL="785372" lvl="1" indent="-302066">
              <a:lnSpc>
                <a:spcPct val="107000"/>
              </a:lnSpc>
              <a:buFont typeface="Courier New" panose="02070309020205020404" pitchFamily="49" charset="0"/>
              <a:buChar char="o"/>
            </a:pPr>
            <a:r>
              <a:rPr lang="en-US" sz="1900" dirty="0">
                <a:latin typeface="Calibri" panose="020F0502020204030204" pitchFamily="34" charset="0"/>
                <a:ea typeface="Calibri" panose="020F0502020204030204" pitchFamily="34" charset="0"/>
              </a:rPr>
              <a:t>How did they speak to one another?</a:t>
            </a:r>
          </a:p>
          <a:p>
            <a:pPr marL="785372" lvl="1" indent="-302066">
              <a:lnSpc>
                <a:spcPct val="107000"/>
              </a:lnSpc>
              <a:buFont typeface="Courier New" panose="02070309020205020404" pitchFamily="49" charset="0"/>
              <a:buChar char="o"/>
            </a:pPr>
            <a:r>
              <a:rPr lang="en-US" sz="1900" dirty="0">
                <a:latin typeface="Calibri" panose="020F0502020204030204" pitchFamily="34" charset="0"/>
                <a:ea typeface="Calibri" panose="020F0502020204030204" pitchFamily="34" charset="0"/>
              </a:rPr>
              <a:t>How did they tackle the issue?</a:t>
            </a:r>
          </a:p>
          <a:p>
            <a:pPr marL="785372" lvl="1" indent="-302066">
              <a:lnSpc>
                <a:spcPct val="107000"/>
              </a:lnSpc>
              <a:spcAft>
                <a:spcPts val="846"/>
              </a:spcAft>
              <a:buFont typeface="Courier New" panose="02070309020205020404" pitchFamily="49" charset="0"/>
              <a:buChar char="o"/>
            </a:pPr>
            <a:r>
              <a:rPr lang="en-US" sz="1900" dirty="0">
                <a:latin typeface="Calibri" panose="020F0502020204030204" pitchFamily="34" charset="0"/>
                <a:ea typeface="Calibri" panose="020F0502020204030204" pitchFamily="34" charset="0"/>
              </a:rPr>
              <a:t>How did they report what they found?</a:t>
            </a:r>
          </a:p>
          <a:p>
            <a:pPr marL="483306" lvl="1">
              <a:lnSpc>
                <a:spcPct val="107000"/>
              </a:lnSpc>
              <a:spcAft>
                <a:spcPts val="846"/>
              </a:spcAft>
            </a:pPr>
            <a:endParaRPr lang="en-US" sz="1900" dirty="0">
              <a:latin typeface="Calibri" panose="020F0502020204030204" pitchFamily="34" charset="0"/>
              <a:ea typeface="Calibri" panose="020F0502020204030204" pitchFamily="34" charset="0"/>
            </a:endParaRPr>
          </a:p>
          <a:p>
            <a:pPr marL="483306" lvl="1">
              <a:lnSpc>
                <a:spcPct val="107000"/>
              </a:lnSpc>
              <a:spcAft>
                <a:spcPts val="846"/>
              </a:spcAft>
            </a:pPr>
            <a:r>
              <a:rPr lang="en-US" sz="1900" dirty="0">
                <a:latin typeface="Calibri" panose="020F0502020204030204" pitchFamily="34" charset="0"/>
                <a:ea typeface="Calibri" panose="020F0502020204030204" pitchFamily="34" charset="0"/>
              </a:rPr>
              <a:t>Remind them that professionalism is grit, determination, and agency under duress. While this may not be the experience for everyone it is something we should be prepared to respond to if need be.</a:t>
            </a:r>
          </a:p>
          <a:p>
            <a:endParaRPr lang="en-US" dirty="0"/>
          </a:p>
          <a:p>
            <a:endParaRPr lang="en-US" dirty="0"/>
          </a:p>
          <a:p>
            <a:r>
              <a:rPr lang="en-US" dirty="0"/>
              <a:t>Source: Dr. Nestler</a:t>
            </a:r>
          </a:p>
        </p:txBody>
      </p:sp>
      <p:sp>
        <p:nvSpPr>
          <p:cNvPr id="4" name="Slide Number Placeholder 3"/>
          <p:cNvSpPr>
            <a:spLocks noGrp="1"/>
          </p:cNvSpPr>
          <p:nvPr>
            <p:ph type="sldNum" sz="quarter" idx="5"/>
          </p:nvPr>
        </p:nvSpPr>
        <p:spPr/>
        <p:txBody>
          <a:bodyPr/>
          <a:lstStyle/>
          <a:p>
            <a:fld id="{842A7E16-B985-4D92-BFC5-A1E8822F3ACC}" type="slidenum">
              <a:rPr lang="en-US" smtClean="0"/>
              <a:t>2</a:t>
            </a:fld>
            <a:endParaRPr lang="en-US" dirty="0"/>
          </a:p>
        </p:txBody>
      </p:sp>
    </p:spTree>
    <p:extLst>
      <p:ext uri="{BB962C8B-B14F-4D97-AF65-F5344CB8AC3E}">
        <p14:creationId xmlns:p14="http://schemas.microsoft.com/office/powerpoint/2010/main" val="1803472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Feel free to use the source to come up with more activities, talking points or materials, it’s pretty good when talking about professionalism</a:t>
            </a:r>
          </a:p>
          <a:p>
            <a:endParaRPr lang="en-US" dirty="0"/>
          </a:p>
          <a:p>
            <a:r>
              <a:rPr lang="en-US" dirty="0"/>
              <a:t>WIHTCATS = “Wait, I Have to come around the Screen”</a:t>
            </a:r>
            <a:br>
              <a:rPr lang="en-US" dirty="0"/>
            </a:br>
            <a:endParaRPr lang="en-US" dirty="0"/>
          </a:p>
          <a:p>
            <a:r>
              <a:rPr lang="en-US" dirty="0"/>
              <a:t>Source: </a:t>
            </a:r>
            <a:r>
              <a:rPr lang="en-US" dirty="0">
                <a:hlinkClick r:id="rId3"/>
              </a:rPr>
              <a:t>professionalism.pdf (dol.gov)</a:t>
            </a:r>
            <a:r>
              <a:rPr lang="en-US" dirty="0"/>
              <a:t> </a:t>
            </a:r>
          </a:p>
        </p:txBody>
      </p:sp>
      <p:sp>
        <p:nvSpPr>
          <p:cNvPr id="4" name="Slide Number Placeholder 3"/>
          <p:cNvSpPr>
            <a:spLocks noGrp="1"/>
          </p:cNvSpPr>
          <p:nvPr>
            <p:ph type="sldNum" sz="quarter" idx="5"/>
          </p:nvPr>
        </p:nvSpPr>
        <p:spPr/>
        <p:txBody>
          <a:bodyPr/>
          <a:lstStyle/>
          <a:p>
            <a:fld id="{842A7E16-B985-4D92-BFC5-A1E8822F3ACC}" type="slidenum">
              <a:rPr lang="en-US" smtClean="0"/>
              <a:t>3</a:t>
            </a:fld>
            <a:endParaRPr lang="en-US" dirty="0"/>
          </a:p>
        </p:txBody>
      </p:sp>
    </p:spTree>
    <p:extLst>
      <p:ext uri="{BB962C8B-B14F-4D97-AF65-F5344CB8AC3E}">
        <p14:creationId xmlns:p14="http://schemas.microsoft.com/office/powerpoint/2010/main" val="1979663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On Nature vs Nurture, It is not intended to bring up pasts, just to illustrate that factors both externally and internally drive our developed skills. With awareness and goal setting, we can begin to guide our development</a:t>
            </a:r>
          </a:p>
        </p:txBody>
      </p:sp>
      <p:sp>
        <p:nvSpPr>
          <p:cNvPr id="4" name="Slide Number Placeholder 3"/>
          <p:cNvSpPr>
            <a:spLocks noGrp="1"/>
          </p:cNvSpPr>
          <p:nvPr>
            <p:ph type="sldNum" sz="quarter" idx="5"/>
          </p:nvPr>
        </p:nvSpPr>
        <p:spPr/>
        <p:txBody>
          <a:bodyPr/>
          <a:lstStyle/>
          <a:p>
            <a:fld id="{842A7E16-B985-4D92-BFC5-A1E8822F3ACC}" type="slidenum">
              <a:rPr lang="en-US" smtClean="0"/>
              <a:t>4</a:t>
            </a:fld>
            <a:endParaRPr lang="en-US" dirty="0"/>
          </a:p>
        </p:txBody>
      </p:sp>
    </p:spTree>
    <p:extLst>
      <p:ext uri="{BB962C8B-B14F-4D97-AF65-F5344CB8AC3E}">
        <p14:creationId xmlns:p14="http://schemas.microsoft.com/office/powerpoint/2010/main" val="3258625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“Appropriately for the event” is intended as a catch all for phone calls, video calls, as well as the job itself. Participate is a catch all for responding to messages and emails (you can encourage them to attend holiday parties and the like if you’d like) Feel free to use the Thrive Center Resources to help illustrate points or have them practice.</a:t>
            </a:r>
          </a:p>
          <a:p>
            <a:endParaRPr lang="en-US" dirty="0"/>
          </a:p>
          <a:p>
            <a:pPr defTabSz="966612">
              <a:defRPr/>
            </a:pPr>
            <a:r>
              <a:rPr lang="en-US" sz="1900" dirty="0">
                <a:latin typeface="Calibri" panose="020F0502020204030204" pitchFamily="34" charset="0"/>
                <a:ea typeface="Calibri" panose="020F0502020204030204" pitchFamily="34" charset="0"/>
              </a:rPr>
              <a:t>If you can, share 2 stories: 1) where your professionalism shone through a difficult moment. 2) Where your professionalism did not make a situation better and may have had the opposite affect…either by your own decision or the situation surrounding you .*</a:t>
            </a:r>
            <a:r>
              <a:rPr lang="en-US" dirty="0">
                <a:effectLst/>
              </a:rPr>
              <a:t> </a:t>
            </a:r>
            <a:r>
              <a:rPr lang="en-US" sz="1900" dirty="0">
                <a:latin typeface="Calibri" panose="020F0502020204030204" pitchFamily="34" charset="0"/>
                <a:ea typeface="Calibri" panose="020F0502020204030204" pitchFamily="34" charset="0"/>
              </a:rPr>
              <a:t> It may be difficult, but if we are honest, then our students will feel comfortable being honest and that will lead to better discussions and an overall better workshop.</a:t>
            </a:r>
          </a:p>
          <a:p>
            <a:endParaRPr lang="en-US" dirty="0"/>
          </a:p>
          <a:p>
            <a:pPr defTabSz="966612">
              <a:defRPr/>
            </a:pPr>
            <a:r>
              <a:rPr lang="en-US" sz="1900" dirty="0">
                <a:latin typeface="Calibri" panose="020F0502020204030204" pitchFamily="34" charset="0"/>
                <a:ea typeface="Calibri" panose="020F0502020204030204" pitchFamily="34" charset="0"/>
              </a:rPr>
              <a:t>It may be difficult, but if we are honest, then our students will feel comfortable being honest and that will lead to better discussions and an overall better workshop.</a:t>
            </a:r>
          </a:p>
          <a:p>
            <a:endParaRPr lang="en-US" dirty="0"/>
          </a:p>
          <a:p>
            <a:r>
              <a:rPr lang="en-US" dirty="0"/>
              <a:t>Source: </a:t>
            </a:r>
            <a:r>
              <a:rPr lang="en-US" dirty="0">
                <a:hlinkClick r:id="rId3"/>
              </a:rPr>
              <a:t>why is professionalism important | Indeed.com</a:t>
            </a:r>
            <a:endParaRPr lang="en-US" dirty="0"/>
          </a:p>
          <a:p>
            <a:r>
              <a:rPr lang="en-US" dirty="0">
                <a:hlinkClick r:id="rId4"/>
              </a:rPr>
              <a:t>Professionalism in the Workplace: A Leader's Guide (betterup.com)</a:t>
            </a:r>
            <a:endParaRPr lang="en-US" dirty="0"/>
          </a:p>
          <a:p>
            <a:r>
              <a:rPr lang="en-US" dirty="0">
                <a:hlinkClick r:id="rId5"/>
              </a:rPr>
              <a:t>Professionalism at Work | Definition, How-to &amp; Examples | Resume.com</a:t>
            </a:r>
            <a:endParaRPr lang="en-US" dirty="0"/>
          </a:p>
          <a:p>
            <a:endParaRPr lang="en-US" dirty="0"/>
          </a:p>
        </p:txBody>
      </p:sp>
      <p:sp>
        <p:nvSpPr>
          <p:cNvPr id="4" name="Slide Number Placeholder 3"/>
          <p:cNvSpPr>
            <a:spLocks noGrp="1"/>
          </p:cNvSpPr>
          <p:nvPr>
            <p:ph type="sldNum" sz="quarter" idx="5"/>
          </p:nvPr>
        </p:nvSpPr>
        <p:spPr/>
        <p:txBody>
          <a:bodyPr/>
          <a:lstStyle/>
          <a:p>
            <a:fld id="{842A7E16-B985-4D92-BFC5-A1E8822F3ACC}" type="slidenum">
              <a:rPr lang="en-US" smtClean="0"/>
              <a:t>5</a:t>
            </a:fld>
            <a:endParaRPr lang="en-US" dirty="0"/>
          </a:p>
        </p:txBody>
      </p:sp>
    </p:spTree>
    <p:extLst>
      <p:ext uri="{BB962C8B-B14F-4D97-AF65-F5344CB8AC3E}">
        <p14:creationId xmlns:p14="http://schemas.microsoft.com/office/powerpoint/2010/main" val="939337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Feel free to use sources to expand this section or discuss points more in-depth</a:t>
            </a:r>
          </a:p>
          <a:p>
            <a:endParaRPr lang="en-US" dirty="0"/>
          </a:p>
          <a:p>
            <a:r>
              <a:rPr lang="en-US" dirty="0"/>
              <a:t>Sources:</a:t>
            </a:r>
          </a:p>
          <a:p>
            <a:r>
              <a:rPr lang="en-US" dirty="0">
                <a:hlinkClick r:id="rId3"/>
              </a:rPr>
              <a:t>Mentoring and Career Development – IResearchNet</a:t>
            </a:r>
            <a:endParaRPr lang="en-US" dirty="0"/>
          </a:p>
          <a:p>
            <a:r>
              <a:rPr lang="en-US" dirty="0">
                <a:hlinkClick r:id="rId4"/>
              </a:rPr>
              <a:t>Networking in Career Development – IResearchNet</a:t>
            </a:r>
            <a:endParaRPr lang="en-US" dirty="0"/>
          </a:p>
          <a:p>
            <a:r>
              <a:rPr lang="en-US" dirty="0">
                <a:hlinkClick r:id="rId5"/>
              </a:rPr>
              <a:t>The Importance of Networking | Career Advice | Hays</a:t>
            </a:r>
            <a:endParaRPr lang="en-US" dirty="0"/>
          </a:p>
          <a:p>
            <a:endParaRPr lang="en-US" dirty="0"/>
          </a:p>
        </p:txBody>
      </p:sp>
      <p:sp>
        <p:nvSpPr>
          <p:cNvPr id="4" name="Slide Number Placeholder 3"/>
          <p:cNvSpPr>
            <a:spLocks noGrp="1"/>
          </p:cNvSpPr>
          <p:nvPr>
            <p:ph type="sldNum" sz="quarter" idx="5"/>
          </p:nvPr>
        </p:nvSpPr>
        <p:spPr/>
        <p:txBody>
          <a:bodyPr/>
          <a:lstStyle/>
          <a:p>
            <a:fld id="{842A7E16-B985-4D92-BFC5-A1E8822F3ACC}" type="slidenum">
              <a:rPr lang="en-US" smtClean="0"/>
              <a:t>6</a:t>
            </a:fld>
            <a:endParaRPr lang="en-US" dirty="0"/>
          </a:p>
        </p:txBody>
      </p:sp>
    </p:spTree>
    <p:extLst>
      <p:ext uri="{BB962C8B-B14F-4D97-AF65-F5344CB8AC3E}">
        <p14:creationId xmlns:p14="http://schemas.microsoft.com/office/powerpoint/2010/main" val="4041504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You may have to show a virtual one to illustrate the point. I use a QR code that gives someone access to a downloadable card</a:t>
            </a:r>
          </a:p>
          <a:p>
            <a:endParaRPr lang="en-US" dirty="0"/>
          </a:p>
          <a:p>
            <a:r>
              <a:rPr lang="en-US" dirty="0"/>
              <a:t>Elevator Pitch Video: https://www.youtube.com/watch?v=Oy6S0iTZx54&amp;ab_channel=CareerSidekick</a:t>
            </a:r>
          </a:p>
          <a:p>
            <a:endParaRPr lang="en-US" dirty="0"/>
          </a:p>
          <a:p>
            <a:r>
              <a:rPr lang="en-US" dirty="0"/>
              <a:t>Source: </a:t>
            </a:r>
            <a:r>
              <a:rPr lang="en-US" dirty="0">
                <a:hlinkClick r:id="rId3"/>
              </a:rPr>
              <a:t>How to Give a Great Elevator Pitch (With Examples) – Harvard FAS | Mignone Center for Career Success</a:t>
            </a:r>
            <a:endParaRPr lang="en-US" dirty="0"/>
          </a:p>
          <a:p>
            <a:r>
              <a:rPr lang="en-US" dirty="0">
                <a:hlinkClick r:id="rId4"/>
              </a:rPr>
              <a:t>15 Elevator Pitch Examples (+Foolproof Pitch Template) [2023] • Asana</a:t>
            </a:r>
            <a:endParaRPr lang="en-US" dirty="0"/>
          </a:p>
          <a:p>
            <a:r>
              <a:rPr lang="en-US" dirty="0">
                <a:hlinkClick r:id="rId5"/>
              </a:rPr>
              <a:t>13 Essential Things To Bring To A Professional Networking Event (forbes.com)</a:t>
            </a:r>
            <a:endParaRPr lang="en-US" dirty="0"/>
          </a:p>
          <a:p>
            <a:r>
              <a:rPr lang="en-US" dirty="0">
                <a:hlinkClick r:id="rId6"/>
              </a:rPr>
              <a:t>9 Tips for Navigating Your First Networking Event | The Muse</a:t>
            </a:r>
            <a:endParaRPr lang="en-US" dirty="0"/>
          </a:p>
          <a:p>
            <a:r>
              <a:rPr lang="en-US" dirty="0">
                <a:hlinkClick r:id="rId7"/>
              </a:rPr>
              <a:t>How to Prepare for a Business Networking Event (linkedin.com)</a:t>
            </a:r>
            <a:endParaRPr lang="en-US" dirty="0"/>
          </a:p>
          <a:p>
            <a:endParaRPr lang="en-US" dirty="0"/>
          </a:p>
        </p:txBody>
      </p:sp>
      <p:sp>
        <p:nvSpPr>
          <p:cNvPr id="4" name="Slide Number Placeholder 3"/>
          <p:cNvSpPr>
            <a:spLocks noGrp="1"/>
          </p:cNvSpPr>
          <p:nvPr>
            <p:ph type="sldNum" sz="quarter" idx="5"/>
          </p:nvPr>
        </p:nvSpPr>
        <p:spPr/>
        <p:txBody>
          <a:bodyPr/>
          <a:lstStyle/>
          <a:p>
            <a:fld id="{842A7E16-B985-4D92-BFC5-A1E8822F3ACC}" type="slidenum">
              <a:rPr lang="en-US" smtClean="0"/>
              <a:t>7</a:t>
            </a:fld>
            <a:endParaRPr lang="en-US" dirty="0"/>
          </a:p>
        </p:txBody>
      </p:sp>
    </p:spTree>
    <p:extLst>
      <p:ext uri="{BB962C8B-B14F-4D97-AF65-F5344CB8AC3E}">
        <p14:creationId xmlns:p14="http://schemas.microsoft.com/office/powerpoint/2010/main" val="357561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2A7E16-B985-4D92-BFC5-A1E8822F3ACC}" type="slidenum">
              <a:rPr lang="en-US" smtClean="0"/>
              <a:t>8</a:t>
            </a:fld>
            <a:endParaRPr lang="en-US" dirty="0"/>
          </a:p>
        </p:txBody>
      </p:sp>
    </p:spTree>
    <p:extLst>
      <p:ext uri="{BB962C8B-B14F-4D97-AF65-F5344CB8AC3E}">
        <p14:creationId xmlns:p14="http://schemas.microsoft.com/office/powerpoint/2010/main" val="1620535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INSTRUCTOR’S NOTE(s): Feel free to expand on this section or spend more time on it</a:t>
            </a:r>
          </a:p>
          <a:p>
            <a:endParaRPr lang="en-US" dirty="0"/>
          </a:p>
          <a:p>
            <a:r>
              <a:rPr lang="en-US" dirty="0"/>
              <a:t>Source: </a:t>
            </a:r>
            <a:r>
              <a:rPr lang="en-US" dirty="0">
                <a:hlinkClick r:id="rId3"/>
              </a:rPr>
              <a:t>Portfolio vs. Resume: What They Include and When to Use Them | Indeed.com</a:t>
            </a:r>
            <a:endParaRPr lang="en-US" dirty="0"/>
          </a:p>
          <a:p>
            <a:r>
              <a:rPr lang="en-US" dirty="0">
                <a:hlinkClick r:id="rId4"/>
              </a:rPr>
              <a:t>Key Difference Between Portfolio and Resume: A Complete Guide 2023 (resumekraft.com)</a:t>
            </a:r>
            <a:endParaRPr lang="en-US" dirty="0"/>
          </a:p>
        </p:txBody>
      </p:sp>
      <p:sp>
        <p:nvSpPr>
          <p:cNvPr id="4" name="Slide Number Placeholder 3"/>
          <p:cNvSpPr>
            <a:spLocks noGrp="1"/>
          </p:cNvSpPr>
          <p:nvPr>
            <p:ph type="sldNum" sz="quarter" idx="5"/>
          </p:nvPr>
        </p:nvSpPr>
        <p:spPr/>
        <p:txBody>
          <a:bodyPr/>
          <a:lstStyle/>
          <a:p>
            <a:fld id="{842A7E16-B985-4D92-BFC5-A1E8822F3ACC}" type="slidenum">
              <a:rPr lang="en-US" smtClean="0"/>
              <a:t>9</a:t>
            </a:fld>
            <a:endParaRPr lang="en-US" dirty="0"/>
          </a:p>
        </p:txBody>
      </p:sp>
    </p:spTree>
    <p:extLst>
      <p:ext uri="{BB962C8B-B14F-4D97-AF65-F5344CB8AC3E}">
        <p14:creationId xmlns:p14="http://schemas.microsoft.com/office/powerpoint/2010/main" val="2490962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35716-A989-DD7C-3702-DB68D75E9B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2BF906-0545-D318-5628-00C356DC53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574BDF-693A-2A73-87A8-29884C4D99A4}"/>
              </a:ext>
            </a:extLst>
          </p:cNvPr>
          <p:cNvSpPr>
            <a:spLocks noGrp="1"/>
          </p:cNvSpPr>
          <p:nvPr>
            <p:ph type="dt" sz="half" idx="10"/>
          </p:nvPr>
        </p:nvSpPr>
        <p:spPr/>
        <p:txBody>
          <a:bodyPr/>
          <a:lstStyle/>
          <a:p>
            <a:fld id="{DFFE28B1-4037-4631-B32D-FBFEB2FAA37D}" type="datetimeFigureOut">
              <a:rPr lang="en-US" smtClean="0"/>
              <a:t>4/11/2024</a:t>
            </a:fld>
            <a:endParaRPr lang="en-US" dirty="0"/>
          </a:p>
        </p:txBody>
      </p:sp>
      <p:sp>
        <p:nvSpPr>
          <p:cNvPr id="5" name="Footer Placeholder 4">
            <a:extLst>
              <a:ext uri="{FF2B5EF4-FFF2-40B4-BE49-F238E27FC236}">
                <a16:creationId xmlns:a16="http://schemas.microsoft.com/office/drawing/2014/main" id="{EA6D7E8F-C657-E71E-867E-F748C4F83A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C68408-EE3F-C817-9675-22547CE31B89}"/>
              </a:ext>
            </a:extLst>
          </p:cNvPr>
          <p:cNvSpPr>
            <a:spLocks noGrp="1"/>
          </p:cNvSpPr>
          <p:nvPr>
            <p:ph type="sldNum" sz="quarter" idx="12"/>
          </p:nvPr>
        </p:nvSpPr>
        <p:spPr/>
        <p:txBody>
          <a:bodyPr/>
          <a:lstStyle/>
          <a:p>
            <a:fld id="{8C7A7892-AA30-4113-B433-63094FB03335}" type="slidenum">
              <a:rPr lang="en-US" smtClean="0"/>
              <a:t>‹#›</a:t>
            </a:fld>
            <a:endParaRPr lang="en-US" dirty="0"/>
          </a:p>
        </p:txBody>
      </p:sp>
    </p:spTree>
    <p:extLst>
      <p:ext uri="{BB962C8B-B14F-4D97-AF65-F5344CB8AC3E}">
        <p14:creationId xmlns:p14="http://schemas.microsoft.com/office/powerpoint/2010/main" val="4252271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64B56-56B1-F936-42C6-F5AFE1DD17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8FB3BBF-3766-9C8A-AE9F-2F2A570F09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277EB5-41DB-C905-FED9-CCD296FF8C3A}"/>
              </a:ext>
            </a:extLst>
          </p:cNvPr>
          <p:cNvSpPr>
            <a:spLocks noGrp="1"/>
          </p:cNvSpPr>
          <p:nvPr>
            <p:ph type="dt" sz="half" idx="10"/>
          </p:nvPr>
        </p:nvSpPr>
        <p:spPr/>
        <p:txBody>
          <a:bodyPr/>
          <a:lstStyle/>
          <a:p>
            <a:fld id="{DFFE28B1-4037-4631-B32D-FBFEB2FAA37D}" type="datetimeFigureOut">
              <a:rPr lang="en-US" smtClean="0"/>
              <a:t>4/11/2024</a:t>
            </a:fld>
            <a:endParaRPr lang="en-US" dirty="0"/>
          </a:p>
        </p:txBody>
      </p:sp>
      <p:sp>
        <p:nvSpPr>
          <p:cNvPr id="5" name="Footer Placeholder 4">
            <a:extLst>
              <a:ext uri="{FF2B5EF4-FFF2-40B4-BE49-F238E27FC236}">
                <a16:creationId xmlns:a16="http://schemas.microsoft.com/office/drawing/2014/main" id="{B08E648F-0551-1726-1B27-EA53E02DEBF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A17AA1C-2317-CF8C-5EFF-70E3B7A9CBDF}"/>
              </a:ext>
            </a:extLst>
          </p:cNvPr>
          <p:cNvSpPr>
            <a:spLocks noGrp="1"/>
          </p:cNvSpPr>
          <p:nvPr>
            <p:ph type="sldNum" sz="quarter" idx="12"/>
          </p:nvPr>
        </p:nvSpPr>
        <p:spPr/>
        <p:txBody>
          <a:bodyPr/>
          <a:lstStyle/>
          <a:p>
            <a:fld id="{8C7A7892-AA30-4113-B433-63094FB03335}" type="slidenum">
              <a:rPr lang="en-US" smtClean="0"/>
              <a:t>‹#›</a:t>
            </a:fld>
            <a:endParaRPr lang="en-US" dirty="0"/>
          </a:p>
        </p:txBody>
      </p:sp>
    </p:spTree>
    <p:extLst>
      <p:ext uri="{BB962C8B-B14F-4D97-AF65-F5344CB8AC3E}">
        <p14:creationId xmlns:p14="http://schemas.microsoft.com/office/powerpoint/2010/main" val="1066921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6FFFC3-AF14-067A-9CB6-B81456B9E0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91DA76-D9BD-CA88-4F93-549C6AA13C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56CE75-3E6B-FECE-3BB8-C5049CF2E074}"/>
              </a:ext>
            </a:extLst>
          </p:cNvPr>
          <p:cNvSpPr>
            <a:spLocks noGrp="1"/>
          </p:cNvSpPr>
          <p:nvPr>
            <p:ph type="dt" sz="half" idx="10"/>
          </p:nvPr>
        </p:nvSpPr>
        <p:spPr/>
        <p:txBody>
          <a:bodyPr/>
          <a:lstStyle/>
          <a:p>
            <a:fld id="{DFFE28B1-4037-4631-B32D-FBFEB2FAA37D}" type="datetimeFigureOut">
              <a:rPr lang="en-US" smtClean="0"/>
              <a:t>4/11/2024</a:t>
            </a:fld>
            <a:endParaRPr lang="en-US" dirty="0"/>
          </a:p>
        </p:txBody>
      </p:sp>
      <p:sp>
        <p:nvSpPr>
          <p:cNvPr id="5" name="Footer Placeholder 4">
            <a:extLst>
              <a:ext uri="{FF2B5EF4-FFF2-40B4-BE49-F238E27FC236}">
                <a16:creationId xmlns:a16="http://schemas.microsoft.com/office/drawing/2014/main" id="{40CBDDA7-EEC5-DC0F-B2B5-29EF129A1A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3C918D-A618-B1EB-4F12-1B9D9CCCC103}"/>
              </a:ext>
            </a:extLst>
          </p:cNvPr>
          <p:cNvSpPr>
            <a:spLocks noGrp="1"/>
          </p:cNvSpPr>
          <p:nvPr>
            <p:ph type="sldNum" sz="quarter" idx="12"/>
          </p:nvPr>
        </p:nvSpPr>
        <p:spPr/>
        <p:txBody>
          <a:bodyPr/>
          <a:lstStyle/>
          <a:p>
            <a:fld id="{8C7A7892-AA30-4113-B433-63094FB03335}" type="slidenum">
              <a:rPr lang="en-US" smtClean="0"/>
              <a:t>‹#›</a:t>
            </a:fld>
            <a:endParaRPr lang="en-US" dirty="0"/>
          </a:p>
        </p:txBody>
      </p:sp>
    </p:spTree>
    <p:extLst>
      <p:ext uri="{BB962C8B-B14F-4D97-AF65-F5344CB8AC3E}">
        <p14:creationId xmlns:p14="http://schemas.microsoft.com/office/powerpoint/2010/main" val="58061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F95EB-CEC4-EBF9-DA28-A53018EF30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AF75E8-AF9F-1BAA-7156-D37DE353A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A8B93-7A81-9A09-A8AF-7B5946026582}"/>
              </a:ext>
            </a:extLst>
          </p:cNvPr>
          <p:cNvSpPr>
            <a:spLocks noGrp="1"/>
          </p:cNvSpPr>
          <p:nvPr>
            <p:ph type="dt" sz="half" idx="10"/>
          </p:nvPr>
        </p:nvSpPr>
        <p:spPr/>
        <p:txBody>
          <a:bodyPr/>
          <a:lstStyle/>
          <a:p>
            <a:fld id="{DFFE28B1-4037-4631-B32D-FBFEB2FAA37D}" type="datetimeFigureOut">
              <a:rPr lang="en-US" smtClean="0"/>
              <a:t>4/11/2024</a:t>
            </a:fld>
            <a:endParaRPr lang="en-US" dirty="0"/>
          </a:p>
        </p:txBody>
      </p:sp>
      <p:sp>
        <p:nvSpPr>
          <p:cNvPr id="5" name="Footer Placeholder 4">
            <a:extLst>
              <a:ext uri="{FF2B5EF4-FFF2-40B4-BE49-F238E27FC236}">
                <a16:creationId xmlns:a16="http://schemas.microsoft.com/office/drawing/2014/main" id="{2D4FC253-5B5A-DA0E-7CAB-602EACCFAE8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C302B6-58F1-1515-4E45-B5B962833DD6}"/>
              </a:ext>
            </a:extLst>
          </p:cNvPr>
          <p:cNvSpPr>
            <a:spLocks noGrp="1"/>
          </p:cNvSpPr>
          <p:nvPr>
            <p:ph type="sldNum" sz="quarter" idx="12"/>
          </p:nvPr>
        </p:nvSpPr>
        <p:spPr/>
        <p:txBody>
          <a:bodyPr/>
          <a:lstStyle/>
          <a:p>
            <a:fld id="{8C7A7892-AA30-4113-B433-63094FB03335}" type="slidenum">
              <a:rPr lang="en-US" smtClean="0"/>
              <a:t>‹#›</a:t>
            </a:fld>
            <a:endParaRPr lang="en-US" dirty="0"/>
          </a:p>
        </p:txBody>
      </p:sp>
    </p:spTree>
    <p:extLst>
      <p:ext uri="{BB962C8B-B14F-4D97-AF65-F5344CB8AC3E}">
        <p14:creationId xmlns:p14="http://schemas.microsoft.com/office/powerpoint/2010/main" val="2258459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4F52E-E488-BA79-D017-0629208F92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FBF1E4-8551-0947-91ED-B2E266F606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006344-560C-8E29-A85D-F1C2E88C5AE1}"/>
              </a:ext>
            </a:extLst>
          </p:cNvPr>
          <p:cNvSpPr>
            <a:spLocks noGrp="1"/>
          </p:cNvSpPr>
          <p:nvPr>
            <p:ph type="dt" sz="half" idx="10"/>
          </p:nvPr>
        </p:nvSpPr>
        <p:spPr/>
        <p:txBody>
          <a:bodyPr/>
          <a:lstStyle/>
          <a:p>
            <a:fld id="{DFFE28B1-4037-4631-B32D-FBFEB2FAA37D}" type="datetimeFigureOut">
              <a:rPr lang="en-US" smtClean="0"/>
              <a:t>4/11/2024</a:t>
            </a:fld>
            <a:endParaRPr lang="en-US" dirty="0"/>
          </a:p>
        </p:txBody>
      </p:sp>
      <p:sp>
        <p:nvSpPr>
          <p:cNvPr id="5" name="Footer Placeholder 4">
            <a:extLst>
              <a:ext uri="{FF2B5EF4-FFF2-40B4-BE49-F238E27FC236}">
                <a16:creationId xmlns:a16="http://schemas.microsoft.com/office/drawing/2014/main" id="{9BF6D1CA-6E90-3632-1B96-71A0D84C942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0F9D22-3EBF-5A73-3957-9908A36C009A}"/>
              </a:ext>
            </a:extLst>
          </p:cNvPr>
          <p:cNvSpPr>
            <a:spLocks noGrp="1"/>
          </p:cNvSpPr>
          <p:nvPr>
            <p:ph type="sldNum" sz="quarter" idx="12"/>
          </p:nvPr>
        </p:nvSpPr>
        <p:spPr/>
        <p:txBody>
          <a:bodyPr/>
          <a:lstStyle/>
          <a:p>
            <a:fld id="{8C7A7892-AA30-4113-B433-63094FB03335}" type="slidenum">
              <a:rPr lang="en-US" smtClean="0"/>
              <a:t>‹#›</a:t>
            </a:fld>
            <a:endParaRPr lang="en-US" dirty="0"/>
          </a:p>
        </p:txBody>
      </p:sp>
    </p:spTree>
    <p:extLst>
      <p:ext uri="{BB962C8B-B14F-4D97-AF65-F5344CB8AC3E}">
        <p14:creationId xmlns:p14="http://schemas.microsoft.com/office/powerpoint/2010/main" val="4199297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D0525-A942-1D3B-A6AE-1CB8469DA4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03E446-9475-B328-C2CC-3571EF76BA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3BF7A8-BCA0-DC32-5011-594F60D06D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834432-16DB-8571-B767-4CF48D39690B}"/>
              </a:ext>
            </a:extLst>
          </p:cNvPr>
          <p:cNvSpPr>
            <a:spLocks noGrp="1"/>
          </p:cNvSpPr>
          <p:nvPr>
            <p:ph type="dt" sz="half" idx="10"/>
          </p:nvPr>
        </p:nvSpPr>
        <p:spPr/>
        <p:txBody>
          <a:bodyPr/>
          <a:lstStyle/>
          <a:p>
            <a:fld id="{DFFE28B1-4037-4631-B32D-FBFEB2FAA37D}" type="datetimeFigureOut">
              <a:rPr lang="en-US" smtClean="0"/>
              <a:t>4/11/2024</a:t>
            </a:fld>
            <a:endParaRPr lang="en-US" dirty="0"/>
          </a:p>
        </p:txBody>
      </p:sp>
      <p:sp>
        <p:nvSpPr>
          <p:cNvPr id="6" name="Footer Placeholder 5">
            <a:extLst>
              <a:ext uri="{FF2B5EF4-FFF2-40B4-BE49-F238E27FC236}">
                <a16:creationId xmlns:a16="http://schemas.microsoft.com/office/drawing/2014/main" id="{EF8FD5A3-E11C-FDFE-7A4B-82E344B1CD7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0B37D82-B9BB-692E-6E39-9E479FA0B2F5}"/>
              </a:ext>
            </a:extLst>
          </p:cNvPr>
          <p:cNvSpPr>
            <a:spLocks noGrp="1"/>
          </p:cNvSpPr>
          <p:nvPr>
            <p:ph type="sldNum" sz="quarter" idx="12"/>
          </p:nvPr>
        </p:nvSpPr>
        <p:spPr/>
        <p:txBody>
          <a:bodyPr/>
          <a:lstStyle/>
          <a:p>
            <a:fld id="{8C7A7892-AA30-4113-B433-63094FB03335}" type="slidenum">
              <a:rPr lang="en-US" smtClean="0"/>
              <a:t>‹#›</a:t>
            </a:fld>
            <a:endParaRPr lang="en-US" dirty="0"/>
          </a:p>
        </p:txBody>
      </p:sp>
    </p:spTree>
    <p:extLst>
      <p:ext uri="{BB962C8B-B14F-4D97-AF65-F5344CB8AC3E}">
        <p14:creationId xmlns:p14="http://schemas.microsoft.com/office/powerpoint/2010/main" val="3837504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4469D-EAEC-0AC9-2823-32D4A5D1B9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0E7A7E-2983-5EBE-2408-25DF1B3D54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AF0AF0-0BA8-8D9D-AA1F-D7C022A69E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FCDBB9-7B81-5FD4-CA84-3855D419A9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7D5B26-A1AE-10F9-6325-E2953912B1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43FFA5-735E-102F-1D4F-CF9705ADDE79}"/>
              </a:ext>
            </a:extLst>
          </p:cNvPr>
          <p:cNvSpPr>
            <a:spLocks noGrp="1"/>
          </p:cNvSpPr>
          <p:nvPr>
            <p:ph type="dt" sz="half" idx="10"/>
          </p:nvPr>
        </p:nvSpPr>
        <p:spPr/>
        <p:txBody>
          <a:bodyPr/>
          <a:lstStyle/>
          <a:p>
            <a:fld id="{DFFE28B1-4037-4631-B32D-FBFEB2FAA37D}" type="datetimeFigureOut">
              <a:rPr lang="en-US" smtClean="0"/>
              <a:t>4/11/2024</a:t>
            </a:fld>
            <a:endParaRPr lang="en-US" dirty="0"/>
          </a:p>
        </p:txBody>
      </p:sp>
      <p:sp>
        <p:nvSpPr>
          <p:cNvPr id="8" name="Footer Placeholder 7">
            <a:extLst>
              <a:ext uri="{FF2B5EF4-FFF2-40B4-BE49-F238E27FC236}">
                <a16:creationId xmlns:a16="http://schemas.microsoft.com/office/drawing/2014/main" id="{7A88C2DB-DE34-00DB-5B7D-73B278C3394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63C177C-1A82-59E4-C264-68BAC9EF243C}"/>
              </a:ext>
            </a:extLst>
          </p:cNvPr>
          <p:cNvSpPr>
            <a:spLocks noGrp="1"/>
          </p:cNvSpPr>
          <p:nvPr>
            <p:ph type="sldNum" sz="quarter" idx="12"/>
          </p:nvPr>
        </p:nvSpPr>
        <p:spPr/>
        <p:txBody>
          <a:bodyPr/>
          <a:lstStyle/>
          <a:p>
            <a:fld id="{8C7A7892-AA30-4113-B433-63094FB03335}" type="slidenum">
              <a:rPr lang="en-US" smtClean="0"/>
              <a:t>‹#›</a:t>
            </a:fld>
            <a:endParaRPr lang="en-US" dirty="0"/>
          </a:p>
        </p:txBody>
      </p:sp>
    </p:spTree>
    <p:extLst>
      <p:ext uri="{BB962C8B-B14F-4D97-AF65-F5344CB8AC3E}">
        <p14:creationId xmlns:p14="http://schemas.microsoft.com/office/powerpoint/2010/main" val="3581561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F32AE-7AB6-8FF7-5AAC-EE4D066E2D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56D153-1540-0EBF-0A87-67B00DC51C64}"/>
              </a:ext>
            </a:extLst>
          </p:cNvPr>
          <p:cNvSpPr>
            <a:spLocks noGrp="1"/>
          </p:cNvSpPr>
          <p:nvPr>
            <p:ph type="dt" sz="half" idx="10"/>
          </p:nvPr>
        </p:nvSpPr>
        <p:spPr/>
        <p:txBody>
          <a:bodyPr/>
          <a:lstStyle/>
          <a:p>
            <a:fld id="{DFFE28B1-4037-4631-B32D-FBFEB2FAA37D}" type="datetimeFigureOut">
              <a:rPr lang="en-US" smtClean="0"/>
              <a:t>4/11/2024</a:t>
            </a:fld>
            <a:endParaRPr lang="en-US" dirty="0"/>
          </a:p>
        </p:txBody>
      </p:sp>
      <p:sp>
        <p:nvSpPr>
          <p:cNvPr id="4" name="Footer Placeholder 3">
            <a:extLst>
              <a:ext uri="{FF2B5EF4-FFF2-40B4-BE49-F238E27FC236}">
                <a16:creationId xmlns:a16="http://schemas.microsoft.com/office/drawing/2014/main" id="{EF0D59A0-B054-0C0B-05D0-4A7A4512BED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739B860-57BD-71C1-D483-80D19CE83954}"/>
              </a:ext>
            </a:extLst>
          </p:cNvPr>
          <p:cNvSpPr>
            <a:spLocks noGrp="1"/>
          </p:cNvSpPr>
          <p:nvPr>
            <p:ph type="sldNum" sz="quarter" idx="12"/>
          </p:nvPr>
        </p:nvSpPr>
        <p:spPr/>
        <p:txBody>
          <a:bodyPr/>
          <a:lstStyle/>
          <a:p>
            <a:fld id="{8C7A7892-AA30-4113-B433-63094FB03335}" type="slidenum">
              <a:rPr lang="en-US" smtClean="0"/>
              <a:t>‹#›</a:t>
            </a:fld>
            <a:endParaRPr lang="en-US" dirty="0"/>
          </a:p>
        </p:txBody>
      </p:sp>
    </p:spTree>
    <p:extLst>
      <p:ext uri="{BB962C8B-B14F-4D97-AF65-F5344CB8AC3E}">
        <p14:creationId xmlns:p14="http://schemas.microsoft.com/office/powerpoint/2010/main" val="2484986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E04DE3-6B70-D058-5AAC-106FC16BF35E}"/>
              </a:ext>
            </a:extLst>
          </p:cNvPr>
          <p:cNvSpPr>
            <a:spLocks noGrp="1"/>
          </p:cNvSpPr>
          <p:nvPr>
            <p:ph type="dt" sz="half" idx="10"/>
          </p:nvPr>
        </p:nvSpPr>
        <p:spPr/>
        <p:txBody>
          <a:bodyPr/>
          <a:lstStyle/>
          <a:p>
            <a:fld id="{DFFE28B1-4037-4631-B32D-FBFEB2FAA37D}" type="datetimeFigureOut">
              <a:rPr lang="en-US" smtClean="0"/>
              <a:t>4/11/2024</a:t>
            </a:fld>
            <a:endParaRPr lang="en-US" dirty="0"/>
          </a:p>
        </p:txBody>
      </p:sp>
      <p:sp>
        <p:nvSpPr>
          <p:cNvPr id="3" name="Footer Placeholder 2">
            <a:extLst>
              <a:ext uri="{FF2B5EF4-FFF2-40B4-BE49-F238E27FC236}">
                <a16:creationId xmlns:a16="http://schemas.microsoft.com/office/drawing/2014/main" id="{3688B004-1866-34B0-6C73-90B101C030E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FD24245-A298-CB04-946D-78EC0C5DD6C8}"/>
              </a:ext>
            </a:extLst>
          </p:cNvPr>
          <p:cNvSpPr>
            <a:spLocks noGrp="1"/>
          </p:cNvSpPr>
          <p:nvPr>
            <p:ph type="sldNum" sz="quarter" idx="12"/>
          </p:nvPr>
        </p:nvSpPr>
        <p:spPr/>
        <p:txBody>
          <a:bodyPr/>
          <a:lstStyle/>
          <a:p>
            <a:fld id="{8C7A7892-AA30-4113-B433-63094FB03335}" type="slidenum">
              <a:rPr lang="en-US" smtClean="0"/>
              <a:t>‹#›</a:t>
            </a:fld>
            <a:endParaRPr lang="en-US" dirty="0"/>
          </a:p>
        </p:txBody>
      </p:sp>
    </p:spTree>
    <p:extLst>
      <p:ext uri="{BB962C8B-B14F-4D97-AF65-F5344CB8AC3E}">
        <p14:creationId xmlns:p14="http://schemas.microsoft.com/office/powerpoint/2010/main" val="264632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1AB16-7BF5-16D3-9AA6-8B150FEBF3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B9444A-1776-AAE3-8C05-AEFA1C3F4F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0218E3-0741-AD67-5AEF-0E5FD47794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B3AB86-8736-3C56-5501-74680AE2C45A}"/>
              </a:ext>
            </a:extLst>
          </p:cNvPr>
          <p:cNvSpPr>
            <a:spLocks noGrp="1"/>
          </p:cNvSpPr>
          <p:nvPr>
            <p:ph type="dt" sz="half" idx="10"/>
          </p:nvPr>
        </p:nvSpPr>
        <p:spPr/>
        <p:txBody>
          <a:bodyPr/>
          <a:lstStyle/>
          <a:p>
            <a:fld id="{DFFE28B1-4037-4631-B32D-FBFEB2FAA37D}" type="datetimeFigureOut">
              <a:rPr lang="en-US" smtClean="0"/>
              <a:t>4/11/2024</a:t>
            </a:fld>
            <a:endParaRPr lang="en-US" dirty="0"/>
          </a:p>
        </p:txBody>
      </p:sp>
      <p:sp>
        <p:nvSpPr>
          <p:cNvPr id="6" name="Footer Placeholder 5">
            <a:extLst>
              <a:ext uri="{FF2B5EF4-FFF2-40B4-BE49-F238E27FC236}">
                <a16:creationId xmlns:a16="http://schemas.microsoft.com/office/drawing/2014/main" id="{22F53F76-5C90-07BF-866F-54103E71EE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25B451F-DAF6-BC3A-E512-761D9AC71C34}"/>
              </a:ext>
            </a:extLst>
          </p:cNvPr>
          <p:cNvSpPr>
            <a:spLocks noGrp="1"/>
          </p:cNvSpPr>
          <p:nvPr>
            <p:ph type="sldNum" sz="quarter" idx="12"/>
          </p:nvPr>
        </p:nvSpPr>
        <p:spPr/>
        <p:txBody>
          <a:bodyPr/>
          <a:lstStyle/>
          <a:p>
            <a:fld id="{8C7A7892-AA30-4113-B433-63094FB03335}" type="slidenum">
              <a:rPr lang="en-US" smtClean="0"/>
              <a:t>‹#›</a:t>
            </a:fld>
            <a:endParaRPr lang="en-US" dirty="0"/>
          </a:p>
        </p:txBody>
      </p:sp>
    </p:spTree>
    <p:extLst>
      <p:ext uri="{BB962C8B-B14F-4D97-AF65-F5344CB8AC3E}">
        <p14:creationId xmlns:p14="http://schemas.microsoft.com/office/powerpoint/2010/main" val="3690469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4D6FA-030A-6A05-B531-A98F1D9006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8FC7C7-AF83-CF13-715F-8A29A3EA17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D8D504A-13DF-6F1E-6EE9-62AC42F574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DAF1F2-05FD-1E70-2F39-887C0AB553E3}"/>
              </a:ext>
            </a:extLst>
          </p:cNvPr>
          <p:cNvSpPr>
            <a:spLocks noGrp="1"/>
          </p:cNvSpPr>
          <p:nvPr>
            <p:ph type="dt" sz="half" idx="10"/>
          </p:nvPr>
        </p:nvSpPr>
        <p:spPr/>
        <p:txBody>
          <a:bodyPr/>
          <a:lstStyle/>
          <a:p>
            <a:fld id="{DFFE28B1-4037-4631-B32D-FBFEB2FAA37D}" type="datetimeFigureOut">
              <a:rPr lang="en-US" smtClean="0"/>
              <a:t>4/11/2024</a:t>
            </a:fld>
            <a:endParaRPr lang="en-US" dirty="0"/>
          </a:p>
        </p:txBody>
      </p:sp>
      <p:sp>
        <p:nvSpPr>
          <p:cNvPr id="6" name="Footer Placeholder 5">
            <a:extLst>
              <a:ext uri="{FF2B5EF4-FFF2-40B4-BE49-F238E27FC236}">
                <a16:creationId xmlns:a16="http://schemas.microsoft.com/office/drawing/2014/main" id="{6BE18882-D2D1-0CA8-E586-A4489DBCEC7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C0EEC9E-B789-7E5B-911E-74116AF6C68E}"/>
              </a:ext>
            </a:extLst>
          </p:cNvPr>
          <p:cNvSpPr>
            <a:spLocks noGrp="1"/>
          </p:cNvSpPr>
          <p:nvPr>
            <p:ph type="sldNum" sz="quarter" idx="12"/>
          </p:nvPr>
        </p:nvSpPr>
        <p:spPr/>
        <p:txBody>
          <a:bodyPr/>
          <a:lstStyle/>
          <a:p>
            <a:fld id="{8C7A7892-AA30-4113-B433-63094FB03335}" type="slidenum">
              <a:rPr lang="en-US" smtClean="0"/>
              <a:t>‹#›</a:t>
            </a:fld>
            <a:endParaRPr lang="en-US" dirty="0"/>
          </a:p>
        </p:txBody>
      </p:sp>
    </p:spTree>
    <p:extLst>
      <p:ext uri="{BB962C8B-B14F-4D97-AF65-F5344CB8AC3E}">
        <p14:creationId xmlns:p14="http://schemas.microsoft.com/office/powerpoint/2010/main" val="427126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AD0205-06F3-EBD7-5401-4AAEC3EB89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01D031-F105-7C52-F886-029523A3B7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72CFB2-8039-C69E-5F13-71F9446C81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FE28B1-4037-4631-B32D-FBFEB2FAA37D}" type="datetimeFigureOut">
              <a:rPr lang="en-US" smtClean="0"/>
              <a:t>4/11/2024</a:t>
            </a:fld>
            <a:endParaRPr lang="en-US" dirty="0"/>
          </a:p>
        </p:txBody>
      </p:sp>
      <p:sp>
        <p:nvSpPr>
          <p:cNvPr id="5" name="Footer Placeholder 4">
            <a:extLst>
              <a:ext uri="{FF2B5EF4-FFF2-40B4-BE49-F238E27FC236}">
                <a16:creationId xmlns:a16="http://schemas.microsoft.com/office/drawing/2014/main" id="{40BC3CCB-0D3C-9FE6-1E3A-BACEA45FCE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613DF3A-34CD-C71D-9511-EE9D2695EA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A7892-AA30-4113-B433-63094FB03335}" type="slidenum">
              <a:rPr lang="en-US" smtClean="0"/>
              <a:t>‹#›</a:t>
            </a:fld>
            <a:endParaRPr lang="en-US" dirty="0"/>
          </a:p>
        </p:txBody>
      </p:sp>
    </p:spTree>
    <p:extLst>
      <p:ext uri="{BB962C8B-B14F-4D97-AF65-F5344CB8AC3E}">
        <p14:creationId xmlns:p14="http://schemas.microsoft.com/office/powerpoint/2010/main" val="2835372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sce.org/publications-and-news/civil-engineering-source/civil-engineering-magazine/issues/magazine-issue/article/2022/11/soft-skills-can-be-just-as-important-as-technical-skil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A9107-C3F7-AD80-6DE0-BF8733342CE6}"/>
              </a:ext>
            </a:extLst>
          </p:cNvPr>
          <p:cNvSpPr>
            <a:spLocks noGrp="1"/>
          </p:cNvSpPr>
          <p:nvPr>
            <p:ph type="ctrTitle"/>
          </p:nvPr>
        </p:nvSpPr>
        <p:spPr/>
        <p:txBody>
          <a:bodyPr/>
          <a:lstStyle/>
          <a:p>
            <a:r>
              <a:rPr lang="en-US" dirty="0"/>
              <a:t>Professionalism in Cyber</a:t>
            </a:r>
          </a:p>
        </p:txBody>
      </p:sp>
      <p:sp>
        <p:nvSpPr>
          <p:cNvPr id="3" name="Subtitle 2">
            <a:extLst>
              <a:ext uri="{FF2B5EF4-FFF2-40B4-BE49-F238E27FC236}">
                <a16:creationId xmlns:a16="http://schemas.microsoft.com/office/drawing/2014/main" id="{72C5DA5C-D118-1CA2-8A26-F8A557A12F95}"/>
              </a:ext>
            </a:extLst>
          </p:cNvPr>
          <p:cNvSpPr>
            <a:spLocks noGrp="1"/>
          </p:cNvSpPr>
          <p:nvPr>
            <p:ph type="subTitle" idx="1"/>
          </p:nvPr>
        </p:nvSpPr>
        <p:spPr/>
        <p:txBody>
          <a:bodyPr/>
          <a:lstStyle/>
          <a:p>
            <a:r>
              <a:rPr lang="en-US" dirty="0"/>
              <a:t>Looking Beyond the Screen</a:t>
            </a:r>
          </a:p>
        </p:txBody>
      </p:sp>
      <p:sp>
        <p:nvSpPr>
          <p:cNvPr id="4" name="TextBox 3">
            <a:extLst>
              <a:ext uri="{FF2B5EF4-FFF2-40B4-BE49-F238E27FC236}">
                <a16:creationId xmlns:a16="http://schemas.microsoft.com/office/drawing/2014/main" id="{67D2EF13-1F43-2FE6-4218-4679F1C5894B}"/>
              </a:ext>
            </a:extLst>
          </p:cNvPr>
          <p:cNvSpPr txBox="1"/>
          <p:nvPr/>
        </p:nvSpPr>
        <p:spPr>
          <a:xfrm>
            <a:off x="576943" y="6207089"/>
            <a:ext cx="10091057" cy="461665"/>
          </a:xfrm>
          <a:prstGeom prst="rect">
            <a:avLst/>
          </a:prstGeom>
          <a:noFill/>
        </p:spPr>
        <p:txBody>
          <a:bodyPr wrap="square" rtlCol="0">
            <a:spAutoFit/>
          </a:bodyPr>
          <a:lstStyle/>
          <a:p>
            <a:r>
              <a:rPr lang="en-US" sz="1200" b="1" dirty="0">
                <a:effectLst/>
                <a:latin typeface="Times New Roman" panose="02020603050405020304" pitchFamily="18" charset="0"/>
                <a:ea typeface="Calibri" panose="020F0502020204030204" pitchFamily="34" charset="0"/>
              </a:rPr>
              <a:t>This Careers Preparation National Center product was funded by a National Centers of Academic Excellence in Cybersecurity grant (H98230-22-1-0329), which is part of the National Security Agency.</a:t>
            </a:r>
            <a:endParaRPr lang="en-US" sz="1200" dirty="0"/>
          </a:p>
        </p:txBody>
      </p:sp>
      <p:pic>
        <p:nvPicPr>
          <p:cNvPr id="5" name="Picture 4">
            <a:extLst>
              <a:ext uri="{FF2B5EF4-FFF2-40B4-BE49-F238E27FC236}">
                <a16:creationId xmlns:a16="http://schemas.microsoft.com/office/drawing/2014/main" id="{054B6D0C-78D8-D7B4-7C33-5793E5A5D7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9185" y="5169624"/>
            <a:ext cx="1842815" cy="1688376"/>
          </a:xfrm>
          <a:prstGeom prst="rect">
            <a:avLst/>
          </a:prstGeom>
        </p:spPr>
      </p:pic>
    </p:spTree>
    <p:extLst>
      <p:ext uri="{BB962C8B-B14F-4D97-AF65-F5344CB8AC3E}">
        <p14:creationId xmlns:p14="http://schemas.microsoft.com/office/powerpoint/2010/main" val="2704675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4EA0C-F98F-AF7F-681B-F82CB12EB240}"/>
              </a:ext>
            </a:extLst>
          </p:cNvPr>
          <p:cNvSpPr>
            <a:spLocks noGrp="1"/>
          </p:cNvSpPr>
          <p:nvPr>
            <p:ph type="title"/>
          </p:nvPr>
        </p:nvSpPr>
        <p:spPr/>
        <p:txBody>
          <a:bodyPr/>
          <a:lstStyle/>
          <a:p>
            <a:r>
              <a:rPr lang="en-US" dirty="0"/>
              <a:t>The Value of Being Able to Discuss You</a:t>
            </a:r>
          </a:p>
        </p:txBody>
      </p:sp>
      <p:sp>
        <p:nvSpPr>
          <p:cNvPr id="3" name="Content Placeholder 2">
            <a:extLst>
              <a:ext uri="{FF2B5EF4-FFF2-40B4-BE49-F238E27FC236}">
                <a16:creationId xmlns:a16="http://schemas.microsoft.com/office/drawing/2014/main" id="{40EA4F98-C22C-9214-0F96-E90EA4908C22}"/>
              </a:ext>
            </a:extLst>
          </p:cNvPr>
          <p:cNvSpPr>
            <a:spLocks noGrp="1"/>
          </p:cNvSpPr>
          <p:nvPr>
            <p:ph idx="1"/>
          </p:nvPr>
        </p:nvSpPr>
        <p:spPr/>
        <p:txBody>
          <a:bodyPr>
            <a:normAutofit fontScale="92500" lnSpcReduction="20000"/>
          </a:bodyPr>
          <a:lstStyle/>
          <a:p>
            <a:r>
              <a:rPr lang="en-US" dirty="0"/>
              <a:t>Your resume and/or portfolio may get you in the door, but it’s your communication skills that will ultimately land you the job</a:t>
            </a:r>
          </a:p>
          <a:p>
            <a:r>
              <a:rPr lang="en-US" dirty="0"/>
              <a:t>Why so much emphasis on communication? </a:t>
            </a:r>
          </a:p>
          <a:p>
            <a:pPr lvl="1"/>
            <a:r>
              <a:rPr lang="en-US" dirty="0"/>
              <a:t>Because your interview is probably going to be a conversation</a:t>
            </a:r>
          </a:p>
          <a:p>
            <a:pPr lvl="1"/>
            <a:r>
              <a:rPr lang="en-US" dirty="0"/>
              <a:t>Or it should be</a:t>
            </a:r>
          </a:p>
          <a:p>
            <a:r>
              <a:rPr lang="en-US" dirty="0"/>
              <a:t>Whether a job interview, networking event, even social situations (this is why being professional in public is important) you need to know how to talk about yourself.</a:t>
            </a:r>
          </a:p>
          <a:p>
            <a:r>
              <a:rPr lang="en-US" dirty="0"/>
              <a:t>Remember you aren’t selling yourself, you are sharing the light that is your passion with others</a:t>
            </a:r>
          </a:p>
          <a:p>
            <a:r>
              <a:rPr lang="en-US" dirty="0"/>
              <a:t>Being able to discuss you professional ambitions as well as your past experiences allows others to get to know you at a deeper level</a:t>
            </a:r>
          </a:p>
          <a:p>
            <a:pPr lvl="1"/>
            <a:r>
              <a:rPr lang="en-US" dirty="0"/>
              <a:t>That enables them to start to see if you would be a good fit for the workplace</a:t>
            </a:r>
          </a:p>
        </p:txBody>
      </p:sp>
      <p:pic>
        <p:nvPicPr>
          <p:cNvPr id="4" name="Picture 3">
            <a:extLst>
              <a:ext uri="{FF2B5EF4-FFF2-40B4-BE49-F238E27FC236}">
                <a16:creationId xmlns:a16="http://schemas.microsoft.com/office/drawing/2014/main" id="{A2DAA6DE-9446-2A29-A24C-99E6CA3B5D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391142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F11B9-DE31-FBCB-9C4D-C99A8DC065FB}"/>
              </a:ext>
            </a:extLst>
          </p:cNvPr>
          <p:cNvSpPr>
            <a:spLocks noGrp="1"/>
          </p:cNvSpPr>
          <p:nvPr>
            <p:ph type="title"/>
          </p:nvPr>
        </p:nvSpPr>
        <p:spPr/>
        <p:txBody>
          <a:bodyPr/>
          <a:lstStyle/>
          <a:p>
            <a:r>
              <a:rPr lang="en-US" dirty="0"/>
              <a:t>Activity: Relating Soft Skills to Technical Skills</a:t>
            </a:r>
          </a:p>
        </p:txBody>
      </p:sp>
      <p:sp>
        <p:nvSpPr>
          <p:cNvPr id="3" name="Content Placeholder 2">
            <a:extLst>
              <a:ext uri="{FF2B5EF4-FFF2-40B4-BE49-F238E27FC236}">
                <a16:creationId xmlns:a16="http://schemas.microsoft.com/office/drawing/2014/main" id="{FAFB970D-2F2F-9129-A6FC-6B3CDE32CBD8}"/>
              </a:ext>
            </a:extLst>
          </p:cNvPr>
          <p:cNvSpPr>
            <a:spLocks noGrp="1"/>
          </p:cNvSpPr>
          <p:nvPr>
            <p:ph idx="1"/>
          </p:nvPr>
        </p:nvSpPr>
        <p:spPr/>
        <p:txBody>
          <a:bodyPr/>
          <a:lstStyle/>
          <a:p>
            <a:r>
              <a:rPr lang="en-US" dirty="0"/>
              <a:t>We’ve focused on the importance of soft skills</a:t>
            </a:r>
          </a:p>
          <a:p>
            <a:r>
              <a:rPr lang="en-US" dirty="0"/>
              <a:t>But how do they translate in the work force</a:t>
            </a:r>
          </a:p>
          <a:p>
            <a:r>
              <a:rPr lang="en-US" dirty="0"/>
              <a:t>In the next 10-15 minutes, read the short article: “Soft Skills can be just as important as technical skills”</a:t>
            </a:r>
          </a:p>
          <a:p>
            <a:pPr lvl="1"/>
            <a:r>
              <a:rPr lang="en-US" dirty="0">
                <a:hlinkClick r:id="rId3"/>
              </a:rPr>
              <a:t>Soft skills can be just as important as technical skills | ASCE</a:t>
            </a:r>
            <a:endParaRPr lang="en-US" dirty="0"/>
          </a:p>
          <a:p>
            <a:r>
              <a:rPr lang="en-US" dirty="0"/>
              <a:t>After we will discuss how these two types of skills relate</a:t>
            </a:r>
          </a:p>
          <a:p>
            <a:pPr lvl="1"/>
            <a:r>
              <a:rPr lang="en-US" dirty="0"/>
              <a:t>As well as discussing how the skills you developed can relate to potential job roles you may be interested in</a:t>
            </a:r>
          </a:p>
        </p:txBody>
      </p:sp>
      <p:sp>
        <p:nvSpPr>
          <p:cNvPr id="5" name="Rectangle: Rounded Corners 4">
            <a:extLst>
              <a:ext uri="{FF2B5EF4-FFF2-40B4-BE49-F238E27FC236}">
                <a16:creationId xmlns:a16="http://schemas.microsoft.com/office/drawing/2014/main" id="{0DB4DBA6-DA3B-7875-6FD1-703507759317}"/>
              </a:ext>
            </a:extLst>
          </p:cNvPr>
          <p:cNvSpPr/>
          <p:nvPr/>
        </p:nvSpPr>
        <p:spPr>
          <a:xfrm>
            <a:off x="1197033" y="5652655"/>
            <a:ext cx="10156767" cy="659245"/>
          </a:xfrm>
          <a:prstGeom prst="roundRect">
            <a:avLst/>
          </a:prstGeom>
          <a:solidFill>
            <a:schemeClr val="accent3">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FDA34EBD-5EF8-F377-470F-D42A75889427}"/>
              </a:ext>
            </a:extLst>
          </p:cNvPr>
          <p:cNvSpPr txBox="1"/>
          <p:nvPr/>
        </p:nvSpPr>
        <p:spPr>
          <a:xfrm>
            <a:off x="1363287" y="5769033"/>
            <a:ext cx="9842269" cy="400110"/>
          </a:xfrm>
          <a:prstGeom prst="rect">
            <a:avLst/>
          </a:prstGeom>
          <a:noFill/>
        </p:spPr>
        <p:txBody>
          <a:bodyPr wrap="square" rtlCol="0">
            <a:spAutoFit/>
          </a:bodyPr>
          <a:lstStyle/>
          <a:p>
            <a:pPr algn="ctr"/>
            <a:r>
              <a:rPr lang="en-US" sz="2000" b="1" i="1" dirty="0"/>
              <a:t>“Soft skills get little respect, but will make or break your career.” – Peggy Klaus</a:t>
            </a:r>
          </a:p>
        </p:txBody>
      </p:sp>
      <p:pic>
        <p:nvPicPr>
          <p:cNvPr id="4" name="Picture 3">
            <a:extLst>
              <a:ext uri="{FF2B5EF4-FFF2-40B4-BE49-F238E27FC236}">
                <a16:creationId xmlns:a16="http://schemas.microsoft.com/office/drawing/2014/main" id="{E599972E-ED7D-1160-4450-580B21CDBD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1143643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EEA1A-FDA1-4896-29C7-3A312FE1EC16}"/>
              </a:ext>
            </a:extLst>
          </p:cNvPr>
          <p:cNvSpPr>
            <a:spLocks noGrp="1"/>
          </p:cNvSpPr>
          <p:nvPr>
            <p:ph type="title"/>
          </p:nvPr>
        </p:nvSpPr>
        <p:spPr/>
        <p:txBody>
          <a:bodyPr/>
          <a:lstStyle/>
          <a:p>
            <a:r>
              <a:rPr lang="en-US" dirty="0"/>
              <a:t>Here You Are! Not Much Different…</a:t>
            </a:r>
          </a:p>
        </p:txBody>
      </p:sp>
      <p:sp>
        <p:nvSpPr>
          <p:cNvPr id="3" name="Content Placeholder 2">
            <a:extLst>
              <a:ext uri="{FF2B5EF4-FFF2-40B4-BE49-F238E27FC236}">
                <a16:creationId xmlns:a16="http://schemas.microsoft.com/office/drawing/2014/main" id="{2698C018-2D69-88B2-F0B3-776260AFE6B1}"/>
              </a:ext>
            </a:extLst>
          </p:cNvPr>
          <p:cNvSpPr>
            <a:spLocks noGrp="1"/>
          </p:cNvSpPr>
          <p:nvPr>
            <p:ph idx="1"/>
          </p:nvPr>
        </p:nvSpPr>
        <p:spPr/>
        <p:txBody>
          <a:bodyPr/>
          <a:lstStyle/>
          <a:p>
            <a:r>
              <a:rPr lang="en-US" dirty="0"/>
              <a:t>BUT Different!</a:t>
            </a:r>
          </a:p>
          <a:p>
            <a:r>
              <a:rPr lang="en-US" dirty="0"/>
              <a:t>You should have a better understanding of what it means to be a professional in the field</a:t>
            </a:r>
          </a:p>
          <a:p>
            <a:pPr lvl="1"/>
            <a:r>
              <a:rPr lang="en-US" dirty="0"/>
              <a:t>It’s more than what you do technically</a:t>
            </a:r>
          </a:p>
          <a:p>
            <a:pPr lvl="1"/>
            <a:r>
              <a:rPr lang="en-US" dirty="0"/>
              <a:t>It’s what you do beyond the screen as well</a:t>
            </a:r>
          </a:p>
          <a:p>
            <a:r>
              <a:rPr lang="en-US" dirty="0"/>
              <a:t>Being well-rounded isn’t just about working on your own personal traits</a:t>
            </a:r>
          </a:p>
          <a:p>
            <a:r>
              <a:rPr lang="en-US" dirty="0"/>
              <a:t>It is also about being able to manage, respond, and interact with the environment and those around you</a:t>
            </a:r>
          </a:p>
        </p:txBody>
      </p:sp>
      <p:pic>
        <p:nvPicPr>
          <p:cNvPr id="4" name="Picture 3">
            <a:extLst>
              <a:ext uri="{FF2B5EF4-FFF2-40B4-BE49-F238E27FC236}">
                <a16:creationId xmlns:a16="http://schemas.microsoft.com/office/drawing/2014/main" id="{C8714E5E-BBA6-3214-8E97-F2DA54C16D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3421310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9703D-8307-BA36-EF65-52C3750DFC68}"/>
              </a:ext>
            </a:extLst>
          </p:cNvPr>
          <p:cNvSpPr>
            <a:spLocks noGrp="1"/>
          </p:cNvSpPr>
          <p:nvPr>
            <p:ph type="title"/>
          </p:nvPr>
        </p:nvSpPr>
        <p:spPr/>
        <p:txBody>
          <a:bodyPr/>
          <a:lstStyle/>
          <a:p>
            <a:r>
              <a:rPr lang="en-US" dirty="0"/>
              <a:t>Remember Your Audience</a:t>
            </a:r>
          </a:p>
        </p:txBody>
      </p:sp>
      <p:sp>
        <p:nvSpPr>
          <p:cNvPr id="3" name="Content Placeholder 2">
            <a:extLst>
              <a:ext uri="{FF2B5EF4-FFF2-40B4-BE49-F238E27FC236}">
                <a16:creationId xmlns:a16="http://schemas.microsoft.com/office/drawing/2014/main" id="{9A10EE86-7FB4-44CB-10FD-58506C809EA2}"/>
              </a:ext>
            </a:extLst>
          </p:cNvPr>
          <p:cNvSpPr>
            <a:spLocks noGrp="1"/>
          </p:cNvSpPr>
          <p:nvPr>
            <p:ph idx="1"/>
          </p:nvPr>
        </p:nvSpPr>
        <p:spPr>
          <a:xfrm>
            <a:off x="838200" y="1690688"/>
            <a:ext cx="10515600" cy="4992745"/>
          </a:xfrm>
        </p:spPr>
        <p:txBody>
          <a:bodyPr>
            <a:normAutofit fontScale="92500" lnSpcReduction="20000"/>
          </a:bodyPr>
          <a:lstStyle/>
          <a:p>
            <a:r>
              <a:rPr lang="en-US" sz="2400" dirty="0"/>
              <a:t>When applying to jobs, you must remember your audience</a:t>
            </a:r>
          </a:p>
          <a:p>
            <a:r>
              <a:rPr lang="en-US" sz="2400" dirty="0"/>
              <a:t>Yes, a lot of places use filter systems</a:t>
            </a:r>
          </a:p>
          <a:p>
            <a:pPr lvl="1"/>
            <a:r>
              <a:rPr lang="en-US" sz="1800" dirty="0"/>
              <a:t>Remember the market is competitive</a:t>
            </a:r>
          </a:p>
          <a:p>
            <a:pPr lvl="2"/>
            <a:r>
              <a:rPr lang="en-US" sz="1600" dirty="0"/>
              <a:t>People apply from out of state, out of country</a:t>
            </a:r>
          </a:p>
          <a:p>
            <a:pPr lvl="1"/>
            <a:r>
              <a:rPr lang="en-US" sz="1800" dirty="0"/>
              <a:t>Companies don’t have time nor do they want to use resources on going through every single application</a:t>
            </a:r>
          </a:p>
          <a:p>
            <a:r>
              <a:rPr lang="en-US" sz="2400" dirty="0"/>
              <a:t>Be honest but</a:t>
            </a:r>
          </a:p>
          <a:p>
            <a:pPr lvl="1"/>
            <a:r>
              <a:rPr lang="en-US" sz="1800" dirty="0"/>
              <a:t>Tailor your resume to the job description</a:t>
            </a:r>
          </a:p>
          <a:p>
            <a:pPr lvl="2"/>
            <a:r>
              <a:rPr lang="en-US" sz="1600" dirty="0"/>
              <a:t>If you aren’t honest, you’ll eventually be found out and lack of trust follows you</a:t>
            </a:r>
          </a:p>
          <a:p>
            <a:pPr lvl="1"/>
            <a:r>
              <a:rPr lang="en-US" sz="1800" dirty="0"/>
              <a:t>Quality over Quantity</a:t>
            </a:r>
          </a:p>
          <a:p>
            <a:pPr lvl="2"/>
            <a:r>
              <a:rPr lang="en-US" sz="1600" dirty="0"/>
              <a:t>Don’t make your resume long</a:t>
            </a:r>
          </a:p>
          <a:p>
            <a:pPr lvl="1"/>
            <a:r>
              <a:rPr lang="en-US" sz="1800" dirty="0"/>
              <a:t>Grab their attention</a:t>
            </a:r>
          </a:p>
          <a:p>
            <a:pPr lvl="2"/>
            <a:r>
              <a:rPr lang="en-US" sz="1600" dirty="0"/>
              <a:t>Research different resume formats for the type of job</a:t>
            </a:r>
          </a:p>
          <a:p>
            <a:pPr lvl="2"/>
            <a:r>
              <a:rPr lang="en-US" sz="1600" dirty="0"/>
              <a:t>Capture their attention in the opening</a:t>
            </a:r>
          </a:p>
          <a:p>
            <a:r>
              <a:rPr lang="en-US" sz="2400" dirty="0"/>
              <a:t>Resumes should be living documents, no two job postings should receive the exact same resume. </a:t>
            </a:r>
          </a:p>
          <a:p>
            <a:r>
              <a:rPr lang="en-US" sz="2400" dirty="0"/>
              <a:t>The job posting may be the same, but the description (what they are actually looking for) may be different.</a:t>
            </a:r>
          </a:p>
        </p:txBody>
      </p:sp>
      <p:pic>
        <p:nvPicPr>
          <p:cNvPr id="4" name="Picture 3">
            <a:extLst>
              <a:ext uri="{FF2B5EF4-FFF2-40B4-BE49-F238E27FC236}">
                <a16:creationId xmlns:a16="http://schemas.microsoft.com/office/drawing/2014/main" id="{B1840DA8-FD9C-DBC0-44B4-8DF3965FFE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3535434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0D692-6F16-D919-70C7-A1D4EED6971A}"/>
              </a:ext>
            </a:extLst>
          </p:cNvPr>
          <p:cNvSpPr>
            <a:spLocks noGrp="1"/>
          </p:cNvSpPr>
          <p:nvPr>
            <p:ph type="title"/>
          </p:nvPr>
        </p:nvSpPr>
        <p:spPr/>
        <p:txBody>
          <a:bodyPr/>
          <a:lstStyle/>
          <a:p>
            <a:r>
              <a:rPr lang="en-US" dirty="0"/>
              <a:t>Remember Your Manners</a:t>
            </a:r>
          </a:p>
        </p:txBody>
      </p:sp>
      <p:sp>
        <p:nvSpPr>
          <p:cNvPr id="3" name="Content Placeholder 2">
            <a:extLst>
              <a:ext uri="{FF2B5EF4-FFF2-40B4-BE49-F238E27FC236}">
                <a16:creationId xmlns:a16="http://schemas.microsoft.com/office/drawing/2014/main" id="{6B4300C3-4D0A-FE89-5050-E09331177827}"/>
              </a:ext>
            </a:extLst>
          </p:cNvPr>
          <p:cNvSpPr>
            <a:spLocks noGrp="1"/>
          </p:cNvSpPr>
          <p:nvPr>
            <p:ph idx="1"/>
          </p:nvPr>
        </p:nvSpPr>
        <p:spPr>
          <a:xfrm>
            <a:off x="838200" y="1825625"/>
            <a:ext cx="10515600" cy="4907684"/>
          </a:xfrm>
        </p:spPr>
        <p:txBody>
          <a:bodyPr>
            <a:normAutofit fontScale="85000" lnSpcReduction="20000"/>
          </a:bodyPr>
          <a:lstStyle/>
          <a:p>
            <a:r>
              <a:rPr lang="en-US" dirty="0"/>
              <a:t>Manners include: “Yes/No, Ma’am/sir,” but they do not stop there when we are talking about professionalism.</a:t>
            </a:r>
          </a:p>
          <a:p>
            <a:r>
              <a:rPr lang="en-US" dirty="0"/>
              <a:t>Manners include, but are not limited to:</a:t>
            </a:r>
          </a:p>
          <a:p>
            <a:pPr lvl="1"/>
            <a:r>
              <a:rPr lang="en-US" dirty="0"/>
              <a:t>Preparation &amp; Research – This is also practicing your speaking and researching the organization’s missions and goals</a:t>
            </a:r>
          </a:p>
          <a:p>
            <a:pPr lvl="1"/>
            <a:r>
              <a:rPr lang="en-US" dirty="0"/>
              <a:t>Dress Appropriately</a:t>
            </a:r>
          </a:p>
          <a:p>
            <a:pPr lvl="1"/>
            <a:r>
              <a:rPr lang="en-US" dirty="0"/>
              <a:t>Punctuality – Arrive 5-10 minutes before an in-person interview (15 if location is unsure or you aren’t familiar with the place); 5 minutes before a video interview; on-time for a phone call</a:t>
            </a:r>
          </a:p>
          <a:p>
            <a:pPr lvl="1"/>
            <a:r>
              <a:rPr lang="en-US" dirty="0"/>
              <a:t>Body Language – It speaks volume!</a:t>
            </a:r>
          </a:p>
          <a:p>
            <a:pPr lvl="1"/>
            <a:r>
              <a:rPr lang="en-US" dirty="0"/>
              <a:t>Engage Respectfully</a:t>
            </a:r>
          </a:p>
          <a:p>
            <a:pPr lvl="1"/>
            <a:r>
              <a:rPr lang="en-US" dirty="0"/>
              <a:t>Active Listening – Nod your head, give audible cues, engage in the conversation (ASK QUESTIONS)</a:t>
            </a:r>
          </a:p>
          <a:p>
            <a:pPr lvl="1"/>
            <a:r>
              <a:rPr lang="en-US" dirty="0"/>
              <a:t>Follow-Up – with further questions or with a thank you note, whether you get the job or not</a:t>
            </a:r>
          </a:p>
          <a:p>
            <a:r>
              <a:rPr lang="en-US" dirty="0"/>
              <a:t>For Meal Interviews – eat something light (and neutral in smells and spices) before arriving. Remember your table manners and etiquette, as it is a part of the interview process as well.</a:t>
            </a:r>
          </a:p>
        </p:txBody>
      </p:sp>
      <p:pic>
        <p:nvPicPr>
          <p:cNvPr id="4" name="Picture 3">
            <a:extLst>
              <a:ext uri="{FF2B5EF4-FFF2-40B4-BE49-F238E27FC236}">
                <a16:creationId xmlns:a16="http://schemas.microsoft.com/office/drawing/2014/main" id="{57EEEEA2-19B1-6AF1-FCDC-F3535D4262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3508404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EA15C-4DD8-8AB9-606A-D0486E5FC11F}"/>
              </a:ext>
            </a:extLst>
          </p:cNvPr>
          <p:cNvSpPr>
            <a:spLocks noGrp="1"/>
          </p:cNvSpPr>
          <p:nvPr>
            <p:ph type="title"/>
          </p:nvPr>
        </p:nvSpPr>
        <p:spPr/>
        <p:txBody>
          <a:bodyPr/>
          <a:lstStyle/>
          <a:p>
            <a:r>
              <a:rPr lang="en-US" dirty="0"/>
              <a:t>The STAR Method</a:t>
            </a:r>
          </a:p>
        </p:txBody>
      </p:sp>
      <p:sp>
        <p:nvSpPr>
          <p:cNvPr id="3" name="Content Placeholder 2">
            <a:extLst>
              <a:ext uri="{FF2B5EF4-FFF2-40B4-BE49-F238E27FC236}">
                <a16:creationId xmlns:a16="http://schemas.microsoft.com/office/drawing/2014/main" id="{85094EC1-D13F-506B-751B-8EDB20D704C8}"/>
              </a:ext>
            </a:extLst>
          </p:cNvPr>
          <p:cNvSpPr>
            <a:spLocks noGrp="1"/>
          </p:cNvSpPr>
          <p:nvPr>
            <p:ph idx="1"/>
          </p:nvPr>
        </p:nvSpPr>
        <p:spPr/>
        <p:txBody>
          <a:bodyPr>
            <a:normAutofit fontScale="92500" lnSpcReduction="20000"/>
          </a:bodyPr>
          <a:lstStyle/>
          <a:p>
            <a:r>
              <a:rPr lang="en-US" dirty="0"/>
              <a:t>The STAR Method is an approach to answering behavioral interview questions. </a:t>
            </a:r>
          </a:p>
          <a:p>
            <a:r>
              <a:rPr lang="en-US" dirty="0"/>
              <a:t>But it can also be used to highlight points on your resume, when asked about specific bullets or skills.</a:t>
            </a:r>
          </a:p>
          <a:p>
            <a:r>
              <a:rPr lang="en-US" dirty="0"/>
              <a:t>If you can relate a listed skill or duty to an actual experience this not only supports your point but also enhances your display of professionalism and your ability to perform. </a:t>
            </a:r>
          </a:p>
          <a:p>
            <a:r>
              <a:rPr lang="en-US" dirty="0"/>
              <a:t>STAR Method:</a:t>
            </a:r>
          </a:p>
          <a:p>
            <a:pPr lvl="1"/>
            <a:r>
              <a:rPr lang="en-US" b="1" dirty="0"/>
              <a:t>S</a:t>
            </a:r>
            <a:r>
              <a:rPr lang="en-US" dirty="0"/>
              <a:t>ituation or problem you faced</a:t>
            </a:r>
          </a:p>
          <a:p>
            <a:pPr lvl="1"/>
            <a:r>
              <a:rPr lang="en-US" b="1" dirty="0"/>
              <a:t>T</a:t>
            </a:r>
            <a:r>
              <a:rPr lang="en-US" dirty="0"/>
              <a:t>ask you were involved in</a:t>
            </a:r>
          </a:p>
          <a:p>
            <a:pPr lvl="1"/>
            <a:r>
              <a:rPr lang="en-US" b="1" dirty="0"/>
              <a:t>A</a:t>
            </a:r>
            <a:r>
              <a:rPr lang="en-US" dirty="0"/>
              <a:t>ction you took to complete the task</a:t>
            </a:r>
          </a:p>
          <a:p>
            <a:pPr lvl="1"/>
            <a:r>
              <a:rPr lang="en-US" b="1" dirty="0"/>
              <a:t>R</a:t>
            </a:r>
            <a:r>
              <a:rPr lang="en-US" dirty="0"/>
              <a:t>esult or positive outcome from your actions (negative if the honesty is what they are looking for)</a:t>
            </a:r>
          </a:p>
        </p:txBody>
      </p:sp>
      <p:pic>
        <p:nvPicPr>
          <p:cNvPr id="4" name="Picture 3">
            <a:extLst>
              <a:ext uri="{FF2B5EF4-FFF2-40B4-BE49-F238E27FC236}">
                <a16:creationId xmlns:a16="http://schemas.microsoft.com/office/drawing/2014/main" id="{0FFB33B2-CF23-9BDC-BFB0-900B9BC10D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1895908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7515C-68A0-4414-A966-86C4CA42CACD}"/>
              </a:ext>
            </a:extLst>
          </p:cNvPr>
          <p:cNvSpPr>
            <a:spLocks noGrp="1"/>
          </p:cNvSpPr>
          <p:nvPr>
            <p:ph type="title"/>
          </p:nvPr>
        </p:nvSpPr>
        <p:spPr/>
        <p:txBody>
          <a:bodyPr/>
          <a:lstStyle/>
          <a:p>
            <a:r>
              <a:rPr lang="en-US" dirty="0"/>
              <a:t>Activity: Mock Interview</a:t>
            </a:r>
          </a:p>
        </p:txBody>
      </p:sp>
      <p:sp>
        <p:nvSpPr>
          <p:cNvPr id="3" name="Content Placeholder 2">
            <a:extLst>
              <a:ext uri="{FF2B5EF4-FFF2-40B4-BE49-F238E27FC236}">
                <a16:creationId xmlns:a16="http://schemas.microsoft.com/office/drawing/2014/main" id="{9C22CBA1-BED8-7349-D6B4-A7695A3393B2}"/>
              </a:ext>
            </a:extLst>
          </p:cNvPr>
          <p:cNvSpPr>
            <a:spLocks noGrp="1"/>
          </p:cNvSpPr>
          <p:nvPr>
            <p:ph idx="1"/>
          </p:nvPr>
        </p:nvSpPr>
        <p:spPr/>
        <p:txBody>
          <a:bodyPr/>
          <a:lstStyle/>
          <a:p>
            <a:r>
              <a:rPr lang="en-US" dirty="0"/>
              <a:t>This was probably a given, but we are going to work on our interviewing skills (as well as everything else we have worked on!)</a:t>
            </a:r>
          </a:p>
          <a:p>
            <a:r>
              <a:rPr lang="en-US" dirty="0"/>
              <a:t>Take 10-15 minutes to gather what you have</a:t>
            </a:r>
          </a:p>
          <a:p>
            <a:r>
              <a:rPr lang="en-US" dirty="0"/>
              <a:t>Share your resume with your instructor (</a:t>
            </a:r>
            <a:r>
              <a:rPr lang="en-US" dirty="0">
                <a:highlight>
                  <a:srgbClr val="FFFF00"/>
                </a:highlight>
              </a:rPr>
              <a:t>or each other</a:t>
            </a:r>
            <a:r>
              <a:rPr lang="en-US" dirty="0"/>
              <a:t>)</a:t>
            </a:r>
          </a:p>
          <a:p>
            <a:r>
              <a:rPr lang="en-US" dirty="0"/>
              <a:t>After sharing you will meet with your instructor to interview (</a:t>
            </a:r>
            <a:r>
              <a:rPr lang="en-US" dirty="0">
                <a:highlight>
                  <a:srgbClr val="FFFF00"/>
                </a:highlight>
              </a:rPr>
              <a:t>or pair off and interview with someone who hasn’t viewed your resume, give them time to go over it and come up with some questions</a:t>
            </a:r>
            <a:r>
              <a:rPr lang="en-US" dirty="0"/>
              <a:t>)</a:t>
            </a:r>
          </a:p>
          <a:p>
            <a:r>
              <a:rPr lang="en-US" dirty="0"/>
              <a:t>Provide feedback to each other</a:t>
            </a:r>
          </a:p>
          <a:p>
            <a:r>
              <a:rPr lang="en-US" dirty="0"/>
              <a:t>We will discuss the whole process at the end</a:t>
            </a:r>
          </a:p>
          <a:p>
            <a:endParaRPr lang="en-US" dirty="0"/>
          </a:p>
        </p:txBody>
      </p:sp>
      <p:pic>
        <p:nvPicPr>
          <p:cNvPr id="4" name="Picture 3">
            <a:extLst>
              <a:ext uri="{FF2B5EF4-FFF2-40B4-BE49-F238E27FC236}">
                <a16:creationId xmlns:a16="http://schemas.microsoft.com/office/drawing/2014/main" id="{FA5FD994-0CC4-C4E0-4D85-1FF33E2C07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2518913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FB16D-0CD4-6B58-0F87-283AF2F6784D}"/>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E4042ED6-F0B8-FBED-2BE5-42BCE14EAD54}"/>
              </a:ext>
            </a:extLst>
          </p:cNvPr>
          <p:cNvSpPr>
            <a:spLocks noGrp="1"/>
          </p:cNvSpPr>
          <p:nvPr>
            <p:ph idx="1"/>
          </p:nvPr>
        </p:nvSpPr>
        <p:spPr/>
        <p:txBody>
          <a:bodyPr/>
          <a:lstStyle/>
          <a:p>
            <a:r>
              <a:rPr lang="en-US" dirty="0"/>
              <a:t>Thank you for attending this workshop!</a:t>
            </a:r>
          </a:p>
          <a:p>
            <a:r>
              <a:rPr lang="en-US" dirty="0"/>
              <a:t>We hope that you had a wonderful time and learned a lot!</a:t>
            </a:r>
          </a:p>
          <a:p>
            <a:r>
              <a:rPr lang="en-US" dirty="0"/>
              <a:t>We also hope that you feel better equipped with tools to develop your professionalism</a:t>
            </a:r>
          </a:p>
          <a:p>
            <a:r>
              <a:rPr lang="en-US" dirty="0"/>
              <a:t>Remember, you have the skills already, now is the time to identify them and continue to develop them!</a:t>
            </a:r>
          </a:p>
          <a:p>
            <a:r>
              <a:rPr lang="en-US" dirty="0"/>
              <a:t>Professionalism is something we have to practice at, it’s the only way we can continue to improve</a:t>
            </a:r>
          </a:p>
          <a:p>
            <a:r>
              <a:rPr lang="en-US" dirty="0"/>
              <a:t>And lead to better opportunities</a:t>
            </a:r>
          </a:p>
        </p:txBody>
      </p:sp>
      <p:pic>
        <p:nvPicPr>
          <p:cNvPr id="4" name="Picture 3">
            <a:extLst>
              <a:ext uri="{FF2B5EF4-FFF2-40B4-BE49-F238E27FC236}">
                <a16:creationId xmlns:a16="http://schemas.microsoft.com/office/drawing/2014/main" id="{4C011357-ED4D-09E2-7B63-59224764DD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2496000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B7596-1F2D-9D46-4CDE-DAB324BE4DFA}"/>
              </a:ext>
            </a:extLst>
          </p:cNvPr>
          <p:cNvSpPr>
            <a:spLocks noGrp="1"/>
          </p:cNvSpPr>
          <p:nvPr>
            <p:ph type="title"/>
          </p:nvPr>
        </p:nvSpPr>
        <p:spPr/>
        <p:txBody>
          <a:bodyPr/>
          <a:lstStyle/>
          <a:p>
            <a:r>
              <a:rPr lang="en-US" dirty="0"/>
              <a:t>***BREACH ALERT***</a:t>
            </a:r>
          </a:p>
        </p:txBody>
      </p:sp>
      <p:sp>
        <p:nvSpPr>
          <p:cNvPr id="3" name="Content Placeholder 2">
            <a:extLst>
              <a:ext uri="{FF2B5EF4-FFF2-40B4-BE49-F238E27FC236}">
                <a16:creationId xmlns:a16="http://schemas.microsoft.com/office/drawing/2014/main" id="{AAB2ADF7-A655-4C59-2B0C-4998558A3FBD}"/>
              </a:ext>
            </a:extLst>
          </p:cNvPr>
          <p:cNvSpPr>
            <a:spLocks noGrp="1"/>
          </p:cNvSpPr>
          <p:nvPr>
            <p:ph idx="1"/>
          </p:nvPr>
        </p:nvSpPr>
        <p:spPr/>
        <p:txBody>
          <a:bodyPr>
            <a:normAutofit fontScale="92500" lnSpcReduction="10000"/>
          </a:bodyPr>
          <a:lstStyle/>
          <a:p>
            <a:r>
              <a:rPr lang="en-US" dirty="0"/>
              <a:t>Welcome!</a:t>
            </a:r>
          </a:p>
          <a:p>
            <a:r>
              <a:rPr lang="en-US" dirty="0"/>
              <a:t>Your team has been notified of a breach! Early reports state that your files were found linked to a google drive on twitter. Sensitive information including customer’s credit card numbers have been confirmed missing. Presently, nothing else has been reported stolen.</a:t>
            </a:r>
          </a:p>
          <a:p>
            <a:r>
              <a:rPr lang="en-US" dirty="0"/>
              <a:t>No intrusion detection system went off, but your EDR system went off yesterday when an employee in maintenance plugged their USB from home into their desktop.</a:t>
            </a:r>
          </a:p>
          <a:p>
            <a:r>
              <a:rPr lang="en-US" dirty="0"/>
              <a:t>Your team’s task is to respond to the incident. Create a 3-5 slide presentation to give to your manager who is coming in 15 minutes.</a:t>
            </a:r>
          </a:p>
          <a:p>
            <a:r>
              <a:rPr lang="en-US" dirty="0"/>
              <a:t>The presentation shouldn’t last longer than 7 minutes.</a:t>
            </a:r>
          </a:p>
        </p:txBody>
      </p:sp>
      <p:pic>
        <p:nvPicPr>
          <p:cNvPr id="4" name="Picture 3">
            <a:extLst>
              <a:ext uri="{FF2B5EF4-FFF2-40B4-BE49-F238E27FC236}">
                <a16:creationId xmlns:a16="http://schemas.microsoft.com/office/drawing/2014/main" id="{E233D877-A746-F06E-5BAA-4FFEE04BA3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3816177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B7596-1F2D-9D46-4CDE-DAB324BE4DFA}"/>
              </a:ext>
            </a:extLst>
          </p:cNvPr>
          <p:cNvSpPr>
            <a:spLocks noGrp="1"/>
          </p:cNvSpPr>
          <p:nvPr>
            <p:ph type="title"/>
          </p:nvPr>
        </p:nvSpPr>
        <p:spPr/>
        <p:txBody>
          <a:bodyPr/>
          <a:lstStyle/>
          <a:p>
            <a:r>
              <a:rPr lang="en-US" dirty="0"/>
              <a:t>WIHTCATS (Professionalism in Cybersecurity)</a:t>
            </a:r>
          </a:p>
        </p:txBody>
      </p:sp>
      <p:sp>
        <p:nvSpPr>
          <p:cNvPr id="3" name="Content Placeholder 2">
            <a:extLst>
              <a:ext uri="{FF2B5EF4-FFF2-40B4-BE49-F238E27FC236}">
                <a16:creationId xmlns:a16="http://schemas.microsoft.com/office/drawing/2014/main" id="{AAB2ADF7-A655-4C59-2B0C-4998558A3FBD}"/>
              </a:ext>
            </a:extLst>
          </p:cNvPr>
          <p:cNvSpPr>
            <a:spLocks noGrp="1"/>
          </p:cNvSpPr>
          <p:nvPr>
            <p:ph idx="1"/>
          </p:nvPr>
        </p:nvSpPr>
        <p:spPr/>
        <p:txBody>
          <a:bodyPr/>
          <a:lstStyle/>
          <a:p>
            <a:r>
              <a:rPr lang="en-US" dirty="0"/>
              <a:t>Professionalism – “The act of conducting oneself with responsibility, integrity, accountability, and excellence. This includes the ability to communicate effectively and appropriately.”</a:t>
            </a:r>
          </a:p>
          <a:p>
            <a:r>
              <a:rPr lang="en-US" dirty="0"/>
              <a:t>The job market is competitive</a:t>
            </a:r>
          </a:p>
          <a:p>
            <a:pPr lvl="1"/>
            <a:r>
              <a:rPr lang="en-US" dirty="0"/>
              <a:t>And getting increasingly competitive</a:t>
            </a:r>
          </a:p>
          <a:p>
            <a:r>
              <a:rPr lang="en-US" dirty="0"/>
              <a:t>Professionalism is a combination of qualities</a:t>
            </a:r>
          </a:p>
          <a:p>
            <a:pPr lvl="1"/>
            <a:r>
              <a:rPr lang="en-US" dirty="0"/>
              <a:t>That you must continually develop</a:t>
            </a:r>
          </a:p>
          <a:p>
            <a:r>
              <a:rPr lang="en-US" dirty="0"/>
              <a:t>You may hear about “soft skills” or “non-technical skills” these are usually ways to describe professionalism</a:t>
            </a:r>
          </a:p>
          <a:p>
            <a:pPr lvl="1"/>
            <a:r>
              <a:rPr lang="en-US" dirty="0"/>
              <a:t>So you probably already have the skills!</a:t>
            </a:r>
          </a:p>
          <a:p>
            <a:endParaRPr lang="en-US" dirty="0"/>
          </a:p>
        </p:txBody>
      </p:sp>
      <p:pic>
        <p:nvPicPr>
          <p:cNvPr id="4" name="Picture 3">
            <a:extLst>
              <a:ext uri="{FF2B5EF4-FFF2-40B4-BE49-F238E27FC236}">
                <a16:creationId xmlns:a16="http://schemas.microsoft.com/office/drawing/2014/main" id="{5A87C9D0-FF89-5AED-1C41-0811896262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509710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B7596-1F2D-9D46-4CDE-DAB324BE4DFA}"/>
              </a:ext>
            </a:extLst>
          </p:cNvPr>
          <p:cNvSpPr>
            <a:spLocks noGrp="1"/>
          </p:cNvSpPr>
          <p:nvPr>
            <p:ph type="title"/>
          </p:nvPr>
        </p:nvSpPr>
        <p:spPr/>
        <p:txBody>
          <a:bodyPr/>
          <a:lstStyle/>
          <a:p>
            <a:r>
              <a:rPr lang="en-US" dirty="0"/>
              <a:t>Developed Skills</a:t>
            </a:r>
          </a:p>
        </p:txBody>
      </p:sp>
      <p:sp>
        <p:nvSpPr>
          <p:cNvPr id="3" name="Content Placeholder 2">
            <a:extLst>
              <a:ext uri="{FF2B5EF4-FFF2-40B4-BE49-F238E27FC236}">
                <a16:creationId xmlns:a16="http://schemas.microsoft.com/office/drawing/2014/main" id="{AAB2ADF7-A655-4C59-2B0C-4998558A3FBD}"/>
              </a:ext>
            </a:extLst>
          </p:cNvPr>
          <p:cNvSpPr>
            <a:spLocks noGrp="1"/>
          </p:cNvSpPr>
          <p:nvPr>
            <p:ph idx="1"/>
          </p:nvPr>
        </p:nvSpPr>
        <p:spPr/>
        <p:txBody>
          <a:bodyPr/>
          <a:lstStyle/>
          <a:p>
            <a:r>
              <a:rPr lang="en-US" dirty="0"/>
              <a:t>Think:</a:t>
            </a:r>
          </a:p>
          <a:p>
            <a:pPr lvl="1"/>
            <a:r>
              <a:rPr lang="en-US" dirty="0"/>
              <a:t>Sports Teams</a:t>
            </a:r>
          </a:p>
          <a:p>
            <a:pPr lvl="1"/>
            <a:r>
              <a:rPr lang="en-US" dirty="0"/>
              <a:t>Clubs</a:t>
            </a:r>
          </a:p>
          <a:p>
            <a:pPr lvl="1"/>
            <a:r>
              <a:rPr lang="en-US" dirty="0"/>
              <a:t>Beta Club/Honors</a:t>
            </a:r>
          </a:p>
          <a:p>
            <a:pPr lvl="1"/>
            <a:r>
              <a:rPr lang="en-US" dirty="0"/>
              <a:t>Volunteer Work</a:t>
            </a:r>
          </a:p>
          <a:p>
            <a:pPr lvl="1"/>
            <a:r>
              <a:rPr lang="en-US" dirty="0"/>
              <a:t>Extracurricular activities</a:t>
            </a:r>
          </a:p>
          <a:p>
            <a:r>
              <a:rPr lang="en-US" dirty="0"/>
              <a:t>Nature vs. Nurture</a:t>
            </a:r>
          </a:p>
          <a:p>
            <a:pPr lvl="1"/>
            <a:r>
              <a:rPr lang="en-US" dirty="0"/>
              <a:t>Nature (internal) + Nurture (external) = You</a:t>
            </a:r>
          </a:p>
          <a:p>
            <a:r>
              <a:rPr lang="en-US" dirty="0"/>
              <a:t>Coupled with a growth mindset (goals) + lifelong learning (drive)</a:t>
            </a:r>
          </a:p>
          <a:p>
            <a:pPr lvl="1"/>
            <a:r>
              <a:rPr lang="en-US" dirty="0"/>
              <a:t>Opportunities will open up!</a:t>
            </a:r>
          </a:p>
          <a:p>
            <a:pPr lvl="1"/>
            <a:endParaRPr lang="en-US" dirty="0"/>
          </a:p>
        </p:txBody>
      </p:sp>
      <p:sp>
        <p:nvSpPr>
          <p:cNvPr id="4" name="Rectangle: Rounded Corners 3">
            <a:extLst>
              <a:ext uri="{FF2B5EF4-FFF2-40B4-BE49-F238E27FC236}">
                <a16:creationId xmlns:a16="http://schemas.microsoft.com/office/drawing/2014/main" id="{993A2AEB-B3B2-AB77-A7B1-B3492A3F2390}"/>
              </a:ext>
            </a:extLst>
          </p:cNvPr>
          <p:cNvSpPr/>
          <p:nvPr/>
        </p:nvSpPr>
        <p:spPr>
          <a:xfrm>
            <a:off x="8905700" y="1529058"/>
            <a:ext cx="2808317" cy="2781225"/>
          </a:xfrm>
          <a:prstGeom prst="round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Arrow: Right 6">
            <a:extLst>
              <a:ext uri="{FF2B5EF4-FFF2-40B4-BE49-F238E27FC236}">
                <a16:creationId xmlns:a16="http://schemas.microsoft.com/office/drawing/2014/main" id="{06DAAA93-CF8A-03FF-84DF-81FE7D54C33D}"/>
              </a:ext>
            </a:extLst>
          </p:cNvPr>
          <p:cNvSpPr/>
          <p:nvPr/>
        </p:nvSpPr>
        <p:spPr>
          <a:xfrm>
            <a:off x="4172988" y="1838051"/>
            <a:ext cx="4206241" cy="2163241"/>
          </a:xfrm>
          <a:prstGeom prst="rightArrow">
            <a:avLst/>
          </a:prstGeom>
          <a:solidFill>
            <a:schemeClr val="accent3">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ECD25586-9CC4-C95B-0B89-E8E2D2710993}"/>
              </a:ext>
            </a:extLst>
          </p:cNvPr>
          <p:cNvSpPr txBox="1"/>
          <p:nvPr/>
        </p:nvSpPr>
        <p:spPr>
          <a:xfrm>
            <a:off x="4355869" y="2527069"/>
            <a:ext cx="3374967" cy="830997"/>
          </a:xfrm>
          <a:prstGeom prst="rect">
            <a:avLst/>
          </a:prstGeom>
          <a:noFill/>
        </p:spPr>
        <p:txBody>
          <a:bodyPr wrap="square" rtlCol="0">
            <a:spAutoFit/>
          </a:bodyPr>
          <a:lstStyle/>
          <a:p>
            <a:pPr algn="ctr"/>
            <a:r>
              <a:rPr lang="en-US" sz="2400" b="1" i="1" dirty="0"/>
              <a:t>What does all of these have in common?</a:t>
            </a:r>
          </a:p>
        </p:txBody>
      </p:sp>
      <p:sp>
        <p:nvSpPr>
          <p:cNvPr id="9" name="TextBox 8">
            <a:extLst>
              <a:ext uri="{FF2B5EF4-FFF2-40B4-BE49-F238E27FC236}">
                <a16:creationId xmlns:a16="http://schemas.microsoft.com/office/drawing/2014/main" id="{35E802C5-3BB9-FC81-A700-EAF2E68319B4}"/>
              </a:ext>
            </a:extLst>
          </p:cNvPr>
          <p:cNvSpPr txBox="1"/>
          <p:nvPr/>
        </p:nvSpPr>
        <p:spPr>
          <a:xfrm>
            <a:off x="9105205" y="2157737"/>
            <a:ext cx="2409306" cy="1569660"/>
          </a:xfrm>
          <a:prstGeom prst="rect">
            <a:avLst/>
          </a:prstGeom>
          <a:noFill/>
        </p:spPr>
        <p:txBody>
          <a:bodyPr wrap="square" rtlCol="0">
            <a:spAutoFit/>
          </a:bodyPr>
          <a:lstStyle/>
          <a:p>
            <a:pPr algn="ctr"/>
            <a:r>
              <a:rPr lang="en-US" sz="2400" b="1" i="1" dirty="0"/>
              <a:t>They are fun!</a:t>
            </a:r>
          </a:p>
          <a:p>
            <a:pPr algn="ctr"/>
            <a:r>
              <a:rPr lang="en-US" sz="2400" b="1" i="1" dirty="0"/>
              <a:t>Yes…&amp; They Build Professional Skills!</a:t>
            </a:r>
          </a:p>
        </p:txBody>
      </p:sp>
      <p:pic>
        <p:nvPicPr>
          <p:cNvPr id="5" name="Picture 4">
            <a:extLst>
              <a:ext uri="{FF2B5EF4-FFF2-40B4-BE49-F238E27FC236}">
                <a16:creationId xmlns:a16="http://schemas.microsoft.com/office/drawing/2014/main" id="{AE9FBAA5-3592-D13E-6E68-A5F050CC8F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612254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B7596-1F2D-9D46-4CDE-DAB324BE4DFA}"/>
              </a:ext>
            </a:extLst>
          </p:cNvPr>
          <p:cNvSpPr>
            <a:spLocks noGrp="1"/>
          </p:cNvSpPr>
          <p:nvPr>
            <p:ph type="title"/>
          </p:nvPr>
        </p:nvSpPr>
        <p:spPr/>
        <p:txBody>
          <a:bodyPr/>
          <a:lstStyle/>
          <a:p>
            <a:r>
              <a:rPr lang="en-US" dirty="0"/>
              <a:t>Practice Makes Better Not Perfect</a:t>
            </a:r>
          </a:p>
        </p:txBody>
      </p:sp>
      <p:sp>
        <p:nvSpPr>
          <p:cNvPr id="3" name="Content Placeholder 2">
            <a:extLst>
              <a:ext uri="{FF2B5EF4-FFF2-40B4-BE49-F238E27FC236}">
                <a16:creationId xmlns:a16="http://schemas.microsoft.com/office/drawing/2014/main" id="{AAB2ADF7-A655-4C59-2B0C-4998558A3FBD}"/>
              </a:ext>
            </a:extLst>
          </p:cNvPr>
          <p:cNvSpPr>
            <a:spLocks noGrp="1"/>
          </p:cNvSpPr>
          <p:nvPr>
            <p:ph idx="1"/>
          </p:nvPr>
        </p:nvSpPr>
        <p:spPr/>
        <p:txBody>
          <a:bodyPr>
            <a:normAutofit lnSpcReduction="10000"/>
          </a:bodyPr>
          <a:lstStyle/>
          <a:p>
            <a:r>
              <a:rPr lang="en-US" dirty="0"/>
              <a:t>A professional demeanor, reliability, even a well-kept appearance takes practice</a:t>
            </a:r>
          </a:p>
          <a:p>
            <a:pPr lvl="1"/>
            <a:r>
              <a:rPr lang="en-US" dirty="0"/>
              <a:t>Perfection is not a reasonable goal here</a:t>
            </a:r>
          </a:p>
          <a:p>
            <a:pPr lvl="1"/>
            <a:r>
              <a:rPr lang="en-US" dirty="0"/>
              <a:t>But you should work to get better at here</a:t>
            </a:r>
          </a:p>
          <a:p>
            <a:r>
              <a:rPr lang="en-US" dirty="0"/>
              <a:t>Here’s how:</a:t>
            </a:r>
          </a:p>
          <a:p>
            <a:pPr lvl="1"/>
            <a:r>
              <a:rPr lang="en-US" dirty="0"/>
              <a:t>Arrive on time (appropriately for the event)</a:t>
            </a:r>
          </a:p>
          <a:p>
            <a:pPr lvl="1"/>
            <a:r>
              <a:rPr lang="en-US" dirty="0"/>
              <a:t>Dress appropriately</a:t>
            </a:r>
          </a:p>
          <a:p>
            <a:pPr lvl="1"/>
            <a:r>
              <a:rPr lang="en-US" dirty="0"/>
              <a:t>Practice basic manners (yes ma’ams and no ma’ams)</a:t>
            </a:r>
          </a:p>
          <a:p>
            <a:pPr lvl="2"/>
            <a:r>
              <a:rPr lang="en-US" dirty="0"/>
              <a:t>It still has value</a:t>
            </a:r>
          </a:p>
          <a:p>
            <a:pPr lvl="1"/>
            <a:r>
              <a:rPr lang="en-US" dirty="0"/>
              <a:t>Communicate effectively</a:t>
            </a:r>
          </a:p>
          <a:p>
            <a:pPr lvl="2"/>
            <a:r>
              <a:rPr lang="en-US" dirty="0"/>
              <a:t>You don’t have to talk but be sure to document and participate</a:t>
            </a:r>
          </a:p>
          <a:p>
            <a:pPr lvl="1"/>
            <a:r>
              <a:rPr lang="en-US" dirty="0"/>
              <a:t>Remain calm under stress (Practice!)</a:t>
            </a:r>
          </a:p>
          <a:p>
            <a:pPr lvl="1"/>
            <a:endParaRPr lang="en-US" dirty="0"/>
          </a:p>
          <a:p>
            <a:pPr lvl="1"/>
            <a:endParaRPr lang="en-US" dirty="0"/>
          </a:p>
          <a:p>
            <a:pPr lvl="1"/>
            <a:endParaRPr lang="en-US" dirty="0"/>
          </a:p>
        </p:txBody>
      </p:sp>
      <p:pic>
        <p:nvPicPr>
          <p:cNvPr id="4" name="Picture 3">
            <a:extLst>
              <a:ext uri="{FF2B5EF4-FFF2-40B4-BE49-F238E27FC236}">
                <a16:creationId xmlns:a16="http://schemas.microsoft.com/office/drawing/2014/main" id="{BB50EA42-A384-30F7-A475-D3A8E8E874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3855909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B7596-1F2D-9D46-4CDE-DAB324BE4DFA}"/>
              </a:ext>
            </a:extLst>
          </p:cNvPr>
          <p:cNvSpPr>
            <a:spLocks noGrp="1"/>
          </p:cNvSpPr>
          <p:nvPr>
            <p:ph type="title"/>
          </p:nvPr>
        </p:nvSpPr>
        <p:spPr/>
        <p:txBody>
          <a:bodyPr/>
          <a:lstStyle/>
          <a:p>
            <a:r>
              <a:rPr lang="en-US" dirty="0"/>
              <a:t>Arming Yourself – It’s a Competition</a:t>
            </a:r>
          </a:p>
        </p:txBody>
      </p:sp>
      <p:sp>
        <p:nvSpPr>
          <p:cNvPr id="3" name="Content Placeholder 2">
            <a:extLst>
              <a:ext uri="{FF2B5EF4-FFF2-40B4-BE49-F238E27FC236}">
                <a16:creationId xmlns:a16="http://schemas.microsoft.com/office/drawing/2014/main" id="{AAB2ADF7-A655-4C59-2B0C-4998558A3FBD}"/>
              </a:ext>
            </a:extLst>
          </p:cNvPr>
          <p:cNvSpPr>
            <a:spLocks noGrp="1"/>
          </p:cNvSpPr>
          <p:nvPr>
            <p:ph idx="1"/>
          </p:nvPr>
        </p:nvSpPr>
        <p:spPr/>
        <p:txBody>
          <a:bodyPr>
            <a:normAutofit fontScale="92500" lnSpcReduction="20000"/>
          </a:bodyPr>
          <a:lstStyle/>
          <a:p>
            <a:r>
              <a:rPr lang="en-US" dirty="0"/>
              <a:t>As mentioned prior!</a:t>
            </a:r>
          </a:p>
          <a:p>
            <a:r>
              <a:rPr lang="en-US" dirty="0"/>
              <a:t>This means you have to work on your craft</a:t>
            </a:r>
          </a:p>
          <a:p>
            <a:pPr lvl="1"/>
            <a:r>
              <a:rPr lang="en-US" dirty="0"/>
              <a:t>Attend Job Fairs</a:t>
            </a:r>
          </a:p>
          <a:p>
            <a:pPr lvl="2"/>
            <a:r>
              <a:rPr lang="en-US" dirty="0"/>
              <a:t>Network</a:t>
            </a:r>
          </a:p>
          <a:p>
            <a:pPr lvl="1"/>
            <a:r>
              <a:rPr lang="en-US" dirty="0"/>
              <a:t>Reach out to Mentors</a:t>
            </a:r>
          </a:p>
          <a:p>
            <a:pPr lvl="2"/>
            <a:r>
              <a:rPr lang="en-US" dirty="0"/>
              <a:t>Network</a:t>
            </a:r>
          </a:p>
          <a:p>
            <a:pPr lvl="1"/>
            <a:r>
              <a:rPr lang="en-US" dirty="0"/>
              <a:t>Participate in events/competitions/conferences/etc.</a:t>
            </a:r>
          </a:p>
          <a:p>
            <a:pPr lvl="2"/>
            <a:r>
              <a:rPr lang="en-US" dirty="0"/>
              <a:t>Network</a:t>
            </a:r>
          </a:p>
          <a:p>
            <a:pPr lvl="1"/>
            <a:r>
              <a:rPr lang="en-US" dirty="0"/>
              <a:t>Network</a:t>
            </a:r>
          </a:p>
          <a:p>
            <a:r>
              <a:rPr lang="en-US" dirty="0"/>
              <a:t>Why network to arm yourself? 2 Reasons:</a:t>
            </a:r>
          </a:p>
          <a:p>
            <a:pPr marL="914400" lvl="1" indent="-457200">
              <a:buFont typeface="+mj-lt"/>
              <a:buAutoNum type="arabicPeriod"/>
            </a:pPr>
            <a:r>
              <a:rPr lang="en-US" dirty="0"/>
              <a:t>It gives you </a:t>
            </a:r>
            <a:r>
              <a:rPr lang="en-US" b="1" dirty="0"/>
              <a:t>first hand knowledge </a:t>
            </a:r>
            <a:r>
              <a:rPr lang="en-US" dirty="0"/>
              <a:t>of what </a:t>
            </a:r>
            <a:r>
              <a:rPr lang="en-US" b="1" dirty="0"/>
              <a:t>skills</a:t>
            </a:r>
            <a:r>
              <a:rPr lang="en-US" dirty="0"/>
              <a:t> you need to do the job you are working towards (</a:t>
            </a:r>
            <a:r>
              <a:rPr lang="en-US" b="1" dirty="0"/>
              <a:t>learn</a:t>
            </a:r>
            <a:r>
              <a:rPr lang="en-US" dirty="0"/>
              <a:t>)</a:t>
            </a:r>
          </a:p>
          <a:p>
            <a:pPr marL="914400" lvl="1" indent="-457200">
              <a:buFont typeface="+mj-lt"/>
              <a:buAutoNum type="arabicPeriod"/>
            </a:pPr>
            <a:r>
              <a:rPr lang="en-US" dirty="0"/>
              <a:t>It shows </a:t>
            </a:r>
            <a:r>
              <a:rPr lang="en-US" b="1" dirty="0"/>
              <a:t>determination</a:t>
            </a:r>
            <a:r>
              <a:rPr lang="en-US" dirty="0"/>
              <a:t> &amp; </a:t>
            </a:r>
            <a:r>
              <a:rPr lang="en-US" b="1" dirty="0"/>
              <a:t>drive</a:t>
            </a:r>
            <a:r>
              <a:rPr lang="en-US" dirty="0"/>
              <a:t>, this helps to </a:t>
            </a:r>
            <a:r>
              <a:rPr lang="en-US" b="1" dirty="0"/>
              <a:t>build relationships </a:t>
            </a:r>
            <a:r>
              <a:rPr lang="en-US" dirty="0"/>
              <a:t>as well potentially opening doors! </a:t>
            </a:r>
          </a:p>
        </p:txBody>
      </p:sp>
      <p:sp>
        <p:nvSpPr>
          <p:cNvPr id="5" name="Rectangle: Rounded Corners 4">
            <a:extLst>
              <a:ext uri="{FF2B5EF4-FFF2-40B4-BE49-F238E27FC236}">
                <a16:creationId xmlns:a16="http://schemas.microsoft.com/office/drawing/2014/main" id="{1F18AC0F-D141-B603-8003-71042B1DE3F8}"/>
              </a:ext>
            </a:extLst>
          </p:cNvPr>
          <p:cNvSpPr/>
          <p:nvPr/>
        </p:nvSpPr>
        <p:spPr>
          <a:xfrm>
            <a:off x="8063345" y="2028305"/>
            <a:ext cx="3290455" cy="1961804"/>
          </a:xfrm>
          <a:prstGeom prst="roundRect">
            <a:avLst/>
          </a:prstGeom>
          <a:solidFill>
            <a:schemeClr val="accent3">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A9FE8BE-0EF2-DB69-CAD1-F45BCAF91F1B}"/>
              </a:ext>
            </a:extLst>
          </p:cNvPr>
          <p:cNvSpPr txBox="1"/>
          <p:nvPr/>
        </p:nvSpPr>
        <p:spPr>
          <a:xfrm>
            <a:off x="8262851" y="2261062"/>
            <a:ext cx="2859578" cy="1569660"/>
          </a:xfrm>
          <a:prstGeom prst="rect">
            <a:avLst/>
          </a:prstGeom>
          <a:noFill/>
        </p:spPr>
        <p:txBody>
          <a:bodyPr wrap="square" rtlCol="0">
            <a:spAutoFit/>
          </a:bodyPr>
          <a:lstStyle/>
          <a:p>
            <a:pPr algn="ctr"/>
            <a:r>
              <a:rPr lang="en-US" sz="2400" b="1" i="1" dirty="0"/>
              <a:t>“Great Things Come From Hard Work &amp; Perseverance.” </a:t>
            </a:r>
          </a:p>
          <a:p>
            <a:pPr algn="ctr"/>
            <a:r>
              <a:rPr lang="en-US" sz="2400" b="1" i="1" dirty="0"/>
              <a:t>- Kobe Bryant</a:t>
            </a:r>
          </a:p>
        </p:txBody>
      </p:sp>
      <p:pic>
        <p:nvPicPr>
          <p:cNvPr id="4" name="Picture 3">
            <a:extLst>
              <a:ext uri="{FF2B5EF4-FFF2-40B4-BE49-F238E27FC236}">
                <a16:creationId xmlns:a16="http://schemas.microsoft.com/office/drawing/2014/main" id="{DE5EC760-F75F-EF07-E742-2378F132A3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3056420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B7596-1F2D-9D46-4CDE-DAB324BE4DFA}"/>
              </a:ext>
            </a:extLst>
          </p:cNvPr>
          <p:cNvSpPr>
            <a:spLocks noGrp="1"/>
          </p:cNvSpPr>
          <p:nvPr>
            <p:ph type="title"/>
          </p:nvPr>
        </p:nvSpPr>
        <p:spPr/>
        <p:txBody>
          <a:bodyPr/>
          <a:lstStyle/>
          <a:p>
            <a:r>
              <a:rPr lang="en-US" dirty="0"/>
              <a:t>Activity: Network Engineering</a:t>
            </a:r>
          </a:p>
        </p:txBody>
      </p:sp>
      <p:sp>
        <p:nvSpPr>
          <p:cNvPr id="3" name="Content Placeholder 2">
            <a:extLst>
              <a:ext uri="{FF2B5EF4-FFF2-40B4-BE49-F238E27FC236}">
                <a16:creationId xmlns:a16="http://schemas.microsoft.com/office/drawing/2014/main" id="{AAB2ADF7-A655-4C59-2B0C-4998558A3FBD}"/>
              </a:ext>
            </a:extLst>
          </p:cNvPr>
          <p:cNvSpPr>
            <a:spLocks noGrp="1"/>
          </p:cNvSpPr>
          <p:nvPr>
            <p:ph idx="1"/>
          </p:nvPr>
        </p:nvSpPr>
        <p:spPr/>
        <p:txBody>
          <a:bodyPr>
            <a:normAutofit fontScale="70000" lnSpcReduction="20000"/>
          </a:bodyPr>
          <a:lstStyle/>
          <a:p>
            <a:r>
              <a:rPr lang="en-US" dirty="0"/>
              <a:t>Networking (not the IT version) requires a bit of preparation, are you prepared?</a:t>
            </a:r>
          </a:p>
          <a:p>
            <a:r>
              <a:rPr lang="en-US" dirty="0"/>
              <a:t>When you go to a networking event do you have the following:</a:t>
            </a:r>
          </a:p>
          <a:p>
            <a:pPr lvl="1"/>
            <a:r>
              <a:rPr lang="en-US" dirty="0"/>
              <a:t>Business Card (bring a combination of physical and virtual)</a:t>
            </a:r>
          </a:p>
          <a:p>
            <a:pPr lvl="2"/>
            <a:r>
              <a:rPr lang="en-US" dirty="0"/>
              <a:t>Make it yourself or use a service</a:t>
            </a:r>
          </a:p>
          <a:p>
            <a:pPr lvl="1"/>
            <a:r>
              <a:rPr lang="en-US" dirty="0"/>
              <a:t>Elevator Pitch</a:t>
            </a:r>
          </a:p>
          <a:p>
            <a:pPr lvl="2"/>
            <a:r>
              <a:rPr lang="en-US" dirty="0"/>
              <a:t>Not physical but should be a 30-60 seconds</a:t>
            </a:r>
          </a:p>
          <a:p>
            <a:pPr lvl="2"/>
            <a:r>
              <a:rPr lang="en-US" dirty="0"/>
              <a:t>Not a Sales Pitch, but an invitation to continue to conversation</a:t>
            </a:r>
          </a:p>
          <a:p>
            <a:pPr lvl="2"/>
            <a:r>
              <a:rPr lang="en-US" dirty="0"/>
              <a:t>Make your intentions clear</a:t>
            </a:r>
          </a:p>
          <a:p>
            <a:pPr lvl="1"/>
            <a:r>
              <a:rPr lang="en-US" dirty="0"/>
              <a:t>Prepared Questions</a:t>
            </a:r>
          </a:p>
          <a:p>
            <a:pPr lvl="2"/>
            <a:r>
              <a:rPr lang="en-US" dirty="0"/>
              <a:t>Universal (but not repetitive), have a good rotation</a:t>
            </a:r>
          </a:p>
          <a:p>
            <a:pPr lvl="1"/>
            <a:r>
              <a:rPr lang="en-US" dirty="0"/>
              <a:t>Resume, Portfolio &amp; Samples of Work</a:t>
            </a:r>
          </a:p>
          <a:p>
            <a:pPr lvl="1"/>
            <a:r>
              <a:rPr lang="en-US" dirty="0"/>
              <a:t>Be sure to ask for a card or contact to follow-up</a:t>
            </a:r>
          </a:p>
          <a:p>
            <a:pPr lvl="1"/>
            <a:r>
              <a:rPr lang="en-US" dirty="0"/>
              <a:t>Of course professional attire, positive attitude, open mind</a:t>
            </a:r>
          </a:p>
          <a:p>
            <a:r>
              <a:rPr lang="en-US" dirty="0"/>
              <a:t>Take 15-30 minutes to review this checklist, see what you have, what you don’t make a list to work on making/acquiring later.</a:t>
            </a:r>
          </a:p>
          <a:p>
            <a:r>
              <a:rPr lang="en-US" dirty="0"/>
              <a:t>Discuss with the person next to you, where you are and what your ideas are moving forward. Speaking it has a different impact than keeping it to yourself.</a:t>
            </a:r>
          </a:p>
        </p:txBody>
      </p:sp>
      <p:pic>
        <p:nvPicPr>
          <p:cNvPr id="4" name="Picture 3">
            <a:extLst>
              <a:ext uri="{FF2B5EF4-FFF2-40B4-BE49-F238E27FC236}">
                <a16:creationId xmlns:a16="http://schemas.microsoft.com/office/drawing/2014/main" id="{09F3B68C-F309-9044-20BE-95DB38A4D6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1538403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D53BA-CD49-CED2-56F0-2D09B4DD49D1}"/>
              </a:ext>
            </a:extLst>
          </p:cNvPr>
          <p:cNvSpPr>
            <a:spLocks noGrp="1"/>
          </p:cNvSpPr>
          <p:nvPr>
            <p:ph type="title"/>
          </p:nvPr>
        </p:nvSpPr>
        <p:spPr/>
        <p:txBody>
          <a:bodyPr/>
          <a:lstStyle/>
          <a:p>
            <a:r>
              <a:rPr lang="en-US" dirty="0"/>
              <a:t>Welcome Back!</a:t>
            </a:r>
          </a:p>
        </p:txBody>
      </p:sp>
      <p:sp>
        <p:nvSpPr>
          <p:cNvPr id="3" name="Content Placeholder 2">
            <a:extLst>
              <a:ext uri="{FF2B5EF4-FFF2-40B4-BE49-F238E27FC236}">
                <a16:creationId xmlns:a16="http://schemas.microsoft.com/office/drawing/2014/main" id="{4489103A-DF5D-3ABE-9C73-D0499B6FA7A4}"/>
              </a:ext>
            </a:extLst>
          </p:cNvPr>
          <p:cNvSpPr>
            <a:spLocks noGrp="1"/>
          </p:cNvSpPr>
          <p:nvPr>
            <p:ph idx="1"/>
          </p:nvPr>
        </p:nvSpPr>
        <p:spPr/>
        <p:txBody>
          <a:bodyPr/>
          <a:lstStyle/>
          <a:p>
            <a:r>
              <a:rPr lang="en-US" dirty="0"/>
              <a:t>We hope your lunch was good!</a:t>
            </a:r>
          </a:p>
          <a:p>
            <a:r>
              <a:rPr lang="en-US" dirty="0"/>
              <a:t>Did you network?</a:t>
            </a:r>
          </a:p>
          <a:p>
            <a:r>
              <a:rPr lang="en-US" dirty="0"/>
              <a:t>Talk about what you have with others?</a:t>
            </a:r>
          </a:p>
          <a:p>
            <a:r>
              <a:rPr lang="en-US" dirty="0"/>
              <a:t>Or did you start working on filling that list you made in the activity?</a:t>
            </a:r>
          </a:p>
          <a:p>
            <a:r>
              <a:rPr lang="en-US" dirty="0"/>
              <a:t>Well, we are going to continue and talk about the differences between Resumes &amp; Portfolios</a:t>
            </a:r>
          </a:p>
        </p:txBody>
      </p:sp>
      <p:pic>
        <p:nvPicPr>
          <p:cNvPr id="4" name="Picture 3">
            <a:extLst>
              <a:ext uri="{FF2B5EF4-FFF2-40B4-BE49-F238E27FC236}">
                <a16:creationId xmlns:a16="http://schemas.microsoft.com/office/drawing/2014/main" id="{EDE44956-4EBF-491E-B190-0D6DC5A6F0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4258373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FF21D-709F-AB9E-0C3C-8A8AE1BE224E}"/>
              </a:ext>
            </a:extLst>
          </p:cNvPr>
          <p:cNvSpPr>
            <a:spLocks noGrp="1"/>
          </p:cNvSpPr>
          <p:nvPr>
            <p:ph type="title"/>
          </p:nvPr>
        </p:nvSpPr>
        <p:spPr/>
        <p:txBody>
          <a:bodyPr/>
          <a:lstStyle/>
          <a:p>
            <a:r>
              <a:rPr lang="en-US" dirty="0"/>
              <a:t>Resumes &amp; Portfolios</a:t>
            </a:r>
          </a:p>
        </p:txBody>
      </p:sp>
      <p:sp>
        <p:nvSpPr>
          <p:cNvPr id="3" name="Content Placeholder 2">
            <a:extLst>
              <a:ext uri="{FF2B5EF4-FFF2-40B4-BE49-F238E27FC236}">
                <a16:creationId xmlns:a16="http://schemas.microsoft.com/office/drawing/2014/main" id="{A70FDE16-AF65-5FD2-A949-FA0633D423C5}"/>
              </a:ext>
            </a:extLst>
          </p:cNvPr>
          <p:cNvSpPr>
            <a:spLocks noGrp="1"/>
          </p:cNvSpPr>
          <p:nvPr>
            <p:ph idx="1"/>
          </p:nvPr>
        </p:nvSpPr>
        <p:spPr>
          <a:xfrm>
            <a:off x="838200" y="1825625"/>
            <a:ext cx="10515600" cy="1325563"/>
          </a:xfrm>
        </p:spPr>
        <p:txBody>
          <a:bodyPr/>
          <a:lstStyle/>
          <a:p>
            <a:r>
              <a:rPr lang="en-US" dirty="0"/>
              <a:t>You’ve probably heard about Resumes &amp; Portfolios and maybe even heard them as being interchangeable.</a:t>
            </a:r>
          </a:p>
          <a:p>
            <a:pPr lvl="1"/>
            <a:r>
              <a:rPr lang="en-US" dirty="0"/>
              <a:t>They aren’t interchangeable as they are 2 distinct things.</a:t>
            </a:r>
          </a:p>
        </p:txBody>
      </p:sp>
      <p:sp>
        <p:nvSpPr>
          <p:cNvPr id="4" name="Content Placeholder 2">
            <a:extLst>
              <a:ext uri="{FF2B5EF4-FFF2-40B4-BE49-F238E27FC236}">
                <a16:creationId xmlns:a16="http://schemas.microsoft.com/office/drawing/2014/main" id="{892829C6-568D-1729-763C-15DA3C2F99F9}"/>
              </a:ext>
            </a:extLst>
          </p:cNvPr>
          <p:cNvSpPr txBox="1">
            <a:spLocks/>
          </p:cNvSpPr>
          <p:nvPr/>
        </p:nvSpPr>
        <p:spPr>
          <a:xfrm>
            <a:off x="838200" y="3151188"/>
            <a:ext cx="5257800" cy="334168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Resumes</a:t>
            </a:r>
          </a:p>
          <a:p>
            <a:pPr lvl="1"/>
            <a:r>
              <a:rPr lang="en-US" dirty="0"/>
              <a:t>Typically no longer than 1 page or 2</a:t>
            </a:r>
          </a:p>
          <a:p>
            <a:pPr lvl="1"/>
            <a:r>
              <a:rPr lang="en-US" dirty="0"/>
              <a:t>Should only contain information that relates to the position you’re applying to (yes, you need to edit your resume each time)</a:t>
            </a:r>
          </a:p>
          <a:p>
            <a:pPr lvl="1"/>
            <a:r>
              <a:rPr lang="en-US" dirty="0"/>
              <a:t>Typically includes:</a:t>
            </a:r>
          </a:p>
          <a:p>
            <a:pPr lvl="2"/>
            <a:r>
              <a:rPr lang="en-US" dirty="0"/>
              <a:t>Professional Summary</a:t>
            </a:r>
          </a:p>
          <a:p>
            <a:pPr lvl="2"/>
            <a:r>
              <a:rPr lang="en-US" dirty="0"/>
              <a:t>Work Experience</a:t>
            </a:r>
          </a:p>
          <a:p>
            <a:pPr lvl="2"/>
            <a:r>
              <a:rPr lang="en-US" dirty="0"/>
              <a:t>Skills</a:t>
            </a:r>
          </a:p>
          <a:p>
            <a:pPr lvl="2"/>
            <a:r>
              <a:rPr lang="en-US" dirty="0"/>
              <a:t>Education </a:t>
            </a:r>
          </a:p>
        </p:txBody>
      </p:sp>
      <p:sp>
        <p:nvSpPr>
          <p:cNvPr id="5" name="Content Placeholder 2">
            <a:extLst>
              <a:ext uri="{FF2B5EF4-FFF2-40B4-BE49-F238E27FC236}">
                <a16:creationId xmlns:a16="http://schemas.microsoft.com/office/drawing/2014/main" id="{865ED202-69EF-4464-BC54-25F15B66B60A}"/>
              </a:ext>
            </a:extLst>
          </p:cNvPr>
          <p:cNvSpPr txBox="1">
            <a:spLocks/>
          </p:cNvSpPr>
          <p:nvPr/>
        </p:nvSpPr>
        <p:spPr>
          <a:xfrm>
            <a:off x="6096000" y="3151188"/>
            <a:ext cx="5257800" cy="3341687"/>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Portfolios</a:t>
            </a:r>
          </a:p>
          <a:p>
            <a:pPr lvl="1"/>
            <a:r>
              <a:rPr lang="en-US" dirty="0"/>
              <a:t>Is a collection of information and material that gives visual examples of your work</a:t>
            </a:r>
          </a:p>
          <a:p>
            <a:pPr lvl="1"/>
            <a:r>
              <a:rPr lang="en-US" dirty="0"/>
              <a:t>Provides samples and should include a variety of artifacts</a:t>
            </a:r>
          </a:p>
          <a:p>
            <a:pPr lvl="1"/>
            <a:r>
              <a:rPr lang="en-US" dirty="0"/>
              <a:t>Typically Includes:</a:t>
            </a:r>
          </a:p>
          <a:p>
            <a:pPr lvl="2"/>
            <a:r>
              <a:rPr lang="en-US" dirty="0"/>
              <a:t>Statement of Originality</a:t>
            </a:r>
          </a:p>
          <a:p>
            <a:pPr lvl="2"/>
            <a:r>
              <a:rPr lang="en-US" dirty="0"/>
              <a:t>Career Summary</a:t>
            </a:r>
          </a:p>
          <a:p>
            <a:pPr lvl="2"/>
            <a:r>
              <a:rPr lang="en-US" dirty="0"/>
              <a:t>Philosophy Statement</a:t>
            </a:r>
          </a:p>
          <a:p>
            <a:pPr lvl="2"/>
            <a:r>
              <a:rPr lang="en-US" dirty="0"/>
              <a:t>Brief Bio</a:t>
            </a:r>
          </a:p>
          <a:p>
            <a:pPr lvl="2"/>
            <a:r>
              <a:rPr lang="en-US" dirty="0"/>
              <a:t>Resume</a:t>
            </a:r>
          </a:p>
          <a:p>
            <a:pPr lvl="2"/>
            <a:r>
              <a:rPr lang="en-US" dirty="0"/>
              <a:t>Work Samples</a:t>
            </a:r>
          </a:p>
          <a:p>
            <a:r>
              <a:rPr lang="en-US" dirty="0"/>
              <a:t>Created websites may be used in lieu of a Portfolios</a:t>
            </a:r>
          </a:p>
          <a:p>
            <a:pPr lvl="1"/>
            <a:endParaRPr lang="en-US" dirty="0"/>
          </a:p>
        </p:txBody>
      </p:sp>
      <p:pic>
        <p:nvPicPr>
          <p:cNvPr id="6" name="Picture 5">
            <a:extLst>
              <a:ext uri="{FF2B5EF4-FFF2-40B4-BE49-F238E27FC236}">
                <a16:creationId xmlns:a16="http://schemas.microsoft.com/office/drawing/2014/main" id="{7A36B736-3184-192F-6F62-4CC9818412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2172" y="-903"/>
            <a:ext cx="1447800" cy="1326466"/>
          </a:xfrm>
          <a:prstGeom prst="rect">
            <a:avLst/>
          </a:prstGeom>
        </p:spPr>
      </p:pic>
    </p:spTree>
    <p:extLst>
      <p:ext uri="{BB962C8B-B14F-4D97-AF65-F5344CB8AC3E}">
        <p14:creationId xmlns:p14="http://schemas.microsoft.com/office/powerpoint/2010/main" val="2434589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788</TotalTime>
  <Words>3142</Words>
  <Application>Microsoft Office PowerPoint</Application>
  <PresentationFormat>Widescreen</PresentationFormat>
  <Paragraphs>277</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Courier New</vt:lpstr>
      <vt:lpstr>Times New Roman</vt:lpstr>
      <vt:lpstr>Office Theme</vt:lpstr>
      <vt:lpstr>Professionalism in Cyber</vt:lpstr>
      <vt:lpstr>***BREACH ALERT***</vt:lpstr>
      <vt:lpstr>WIHTCATS (Professionalism in Cybersecurity)</vt:lpstr>
      <vt:lpstr>Developed Skills</vt:lpstr>
      <vt:lpstr>Practice Makes Better Not Perfect</vt:lpstr>
      <vt:lpstr>Arming Yourself – It’s a Competition</vt:lpstr>
      <vt:lpstr>Activity: Network Engineering</vt:lpstr>
      <vt:lpstr>Welcome Back!</vt:lpstr>
      <vt:lpstr>Resumes &amp; Portfolios</vt:lpstr>
      <vt:lpstr>The Value of Being Able to Discuss You</vt:lpstr>
      <vt:lpstr>Activity: Relating Soft Skills to Technical Skills</vt:lpstr>
      <vt:lpstr>Here You Are! Not Much Different…</vt:lpstr>
      <vt:lpstr>Remember Your Audience</vt:lpstr>
      <vt:lpstr>Remember Your Manners</vt:lpstr>
      <vt:lpstr>The STAR Method</vt:lpstr>
      <vt:lpstr>Activity: Mock Interview</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 in Cyber – Looking Beyond the Screen</dc:title>
  <dc:creator>Hill, Thomas</dc:creator>
  <cp:lastModifiedBy>Thomas Hill</cp:lastModifiedBy>
  <cp:revision>42</cp:revision>
  <cp:lastPrinted>2023-12-22T16:27:32Z</cp:lastPrinted>
  <dcterms:created xsi:type="dcterms:W3CDTF">2023-12-22T02:29:22Z</dcterms:created>
  <dcterms:modified xsi:type="dcterms:W3CDTF">2024-04-12T00:50:09Z</dcterms:modified>
</cp:coreProperties>
</file>