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</p:sldMasterIdLst>
  <p:notesMasterIdLst>
    <p:notesMasterId r:id="rId14"/>
  </p:notesMasterIdLst>
  <p:sldIdLst>
    <p:sldId id="256" r:id="rId2"/>
    <p:sldId id="303" r:id="rId3"/>
    <p:sldId id="332" r:id="rId4"/>
    <p:sldId id="333" r:id="rId5"/>
    <p:sldId id="323" r:id="rId6"/>
    <p:sldId id="335" r:id="rId7"/>
    <p:sldId id="334" r:id="rId8"/>
    <p:sldId id="337" r:id="rId9"/>
    <p:sldId id="336" r:id="rId10"/>
    <p:sldId id="309" r:id="rId11"/>
    <p:sldId id="339" r:id="rId12"/>
    <p:sldId id="338" r:id="rId13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67" autoAdjust="0"/>
    <p:restoredTop sz="93028" autoAdjust="0"/>
  </p:normalViewPr>
  <p:slideViewPr>
    <p:cSldViewPr snapToGrid="0" snapToObjects="1">
      <p:cViewPr varScale="1">
        <p:scale>
          <a:sx n="114" d="100"/>
          <a:sy n="114" d="100"/>
        </p:scale>
        <p:origin x="8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CD208448-EA90-48C3-9EBA-9752339ACEF4}" type="datetimeFigureOut">
              <a:rPr lang="en-US"/>
              <a:pPr>
                <a:defRPr/>
              </a:pPr>
              <a:t>10/21/22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ABC2C3F8-920C-4239-9891-79F2271E8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F77F84-EBF5-4DC2-873D-49BD8B121CC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738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0134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209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609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9868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340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948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2249488" y="3402013"/>
            <a:ext cx="5372100" cy="2058987"/>
            <a:chOff x="914400" y="3657600"/>
            <a:chExt cx="7162800" cy="2059641"/>
          </a:xfrm>
        </p:grpSpPr>
        <p:sp>
          <p:nvSpPr>
            <p:cNvPr id="5" name="Rectangle 10"/>
            <p:cNvSpPr/>
            <p:nvPr/>
          </p:nvSpPr>
          <p:spPr>
            <a:xfrm>
              <a:off x="914400" y="3657600"/>
              <a:ext cx="7162800" cy="1295811"/>
            </a:xfrm>
            <a:prstGeom prst="rect">
              <a:avLst/>
            </a:prstGeom>
            <a:noFill/>
            <a:ln w="12700">
              <a:solidFill>
                <a:srgbClr val="2955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6" name="Rectangle 11"/>
            <p:cNvSpPr/>
            <p:nvPr/>
          </p:nvSpPr>
          <p:spPr>
            <a:xfrm>
              <a:off x="914400" y="5069335"/>
              <a:ext cx="7162800" cy="647906"/>
            </a:xfrm>
            <a:prstGeom prst="rect">
              <a:avLst/>
            </a:prstGeom>
            <a:noFill/>
            <a:ln w="12700">
              <a:solidFill>
                <a:srgbClr val="2955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7" name="Rectangle 12"/>
            <p:cNvSpPr/>
            <p:nvPr/>
          </p:nvSpPr>
          <p:spPr>
            <a:xfrm>
              <a:off x="914400" y="3657600"/>
              <a:ext cx="228600" cy="1295811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8" name="Rectangle 13"/>
            <p:cNvSpPr/>
            <p:nvPr/>
          </p:nvSpPr>
          <p:spPr>
            <a:xfrm>
              <a:off x="914400" y="5069335"/>
              <a:ext cx="228600" cy="647906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</p:grp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2629775" y="3616586"/>
            <a:ext cx="4611655" cy="80356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lang="en-US" sz="3000" b="1" kern="1200" baseline="0" dirty="0" smtClean="0">
                <a:solidFill>
                  <a:srgbClr val="2955A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2629775" y="4998325"/>
            <a:ext cx="4220429" cy="27889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/>
            </a:lvl1pPr>
            <a:lvl3pPr marL="685800" indent="0">
              <a:buNone/>
              <a:defRPr/>
            </a:lvl3pPr>
            <a:lvl5pPr marL="1371600" indent="0" algn="l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2859C-89A0-4C1D-B3B9-DD0F9998A6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01FE8-1818-4A56-B30A-CCD984F456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CB3A4-4A00-44DB-9BF1-EB2CA51DEF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54BC4-0553-463F-B622-46053397F1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CD291-EBF4-47B8-BDB1-CD835FFC1B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F714-F625-4053-9B06-9C6DF9A769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DFBFE-FF7D-4FA1-B21A-29DE576991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2288" y="187325"/>
            <a:ext cx="5551487" cy="667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creativecommons.org/licenses/by/4.0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267019-40B7-405C-98B7-75F3216AFF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7" name="Title Placeholder 6"/>
          <p:cNvSpPr>
            <a:spLocks noGrp="1"/>
          </p:cNvSpPr>
          <p:nvPr>
            <p:ph type="title"/>
          </p:nvPr>
        </p:nvSpPr>
        <p:spPr bwMode="auto">
          <a:xfrm>
            <a:off x="628650" y="457200"/>
            <a:ext cx="568642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</a:t>
            </a:r>
          </a:p>
          <a:p>
            <a:pPr lvl="0"/>
            <a:r>
              <a:rPr lang="en-US"/>
              <a:t>aster text styles</a:t>
            </a:r>
          </a:p>
          <a:p>
            <a:pPr lvl="1"/>
            <a:r>
              <a:rPr lang="en-US"/>
              <a:t>Second levelThird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90488"/>
            <a:ext cx="138113" cy="27622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latin typeface="+mn-lt"/>
              <a:cs typeface="+mn-cs"/>
            </a:endParaRPr>
          </a:p>
        </p:txBody>
      </p:sp>
      <p:pic>
        <p:nvPicPr>
          <p:cNvPr id="1030" name="Picture 2" descr="reative Commons License"/>
          <p:cNvPicPr>
            <a:picLocks noChangeAspect="1" noChangeArrowheads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138113" y="6402388"/>
            <a:ext cx="8382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 userDrawn="1"/>
        </p:nvSpPr>
        <p:spPr bwMode="auto">
          <a:xfrm>
            <a:off x="976313" y="6415088"/>
            <a:ext cx="5700712" cy="24606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anchor="ctr">
            <a:spAutoFit/>
          </a:bodyPr>
          <a:lstStyle/>
          <a:p>
            <a:pPr defTabSz="914400" eaLnBrk="0" hangingPunct="0">
              <a:defRPr/>
            </a:pPr>
            <a:r>
              <a:rPr lang="x-none" altLang="x-none" sz="1000" dirty="0">
                <a:cs typeface="+mn-cs"/>
              </a:rPr>
              <a:t>  This document is licensed with a </a:t>
            </a:r>
            <a:r>
              <a:rPr lang="x-none" altLang="x-none" sz="1000" dirty="0">
                <a:cs typeface="+mn-cs"/>
                <a:hlinkClick r:id="rId12"/>
              </a:rPr>
              <a:t>Creative Commons Attribution 4.0 International License</a:t>
            </a:r>
            <a:r>
              <a:rPr lang="x-none" altLang="x-none" sz="1000" dirty="0">
                <a:cs typeface="+mn-cs"/>
              </a:rPr>
              <a:t> ©2017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7" r:id="rId9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hyperlink" Target="https://www.youtube.com/watch?v=9XL2oRoAii8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keuseof.com/use-coveys-quadrants-matrix-time-management/" TargetMode="External"/><Relationship Id="rId2" Type="http://schemas.openxmlformats.org/officeDocument/2006/relationships/hyperlink" Target="https://succeedfeed.com/stephen-covey-4-quadrants-to-be-productive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0488" y="3616325"/>
            <a:ext cx="4611687" cy="8032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sz="3300" dirty="0"/>
            </a:br>
            <a:br>
              <a:rPr sz="3300" dirty="0"/>
            </a:br>
            <a:r>
              <a:rPr lang="en-US" sz="3300" dirty="0"/>
              <a:t>Professionalism &amp; Soft Skills Development</a:t>
            </a:r>
            <a:endParaRPr dirty="0"/>
          </a:p>
        </p:txBody>
      </p:sp>
      <p:sp>
        <p:nvSpPr>
          <p:cNvPr id="12290" name="Subtitle 2"/>
          <p:cNvSpPr>
            <a:spLocks noGrp="1"/>
          </p:cNvSpPr>
          <p:nvPr>
            <p:ph type="body" sz="quarter" idx="13"/>
          </p:nvPr>
        </p:nvSpPr>
        <p:spPr>
          <a:xfrm>
            <a:off x="2630488" y="4999038"/>
            <a:ext cx="4974644" cy="277812"/>
          </a:xfrm>
        </p:spPr>
        <p:txBody>
          <a:bodyPr/>
          <a:lstStyle/>
          <a:p>
            <a:pPr eaLnBrk="1" hangingPunct="1"/>
            <a:r>
              <a:rPr lang="en-US" sz="2000" b="1" dirty="0">
                <a:solidFill>
                  <a:srgbClr val="2F5597"/>
                </a:solidFill>
              </a:rPr>
              <a:t>Lesson </a:t>
            </a:r>
            <a:r>
              <a:rPr lang="en-US" sz="2000" b="1">
                <a:solidFill>
                  <a:srgbClr val="2F5597"/>
                </a:solidFill>
              </a:rPr>
              <a:t>Number 11: </a:t>
            </a:r>
            <a:r>
              <a:rPr lang="en-US" sz="2000" b="1" dirty="0">
                <a:solidFill>
                  <a:srgbClr val="2F5597"/>
                </a:solidFill>
              </a:rPr>
              <a:t>Time Management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B1956-D21D-479F-2056-E86C46942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Stephen Covey‘s Time Management Matrix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AB101-B0B6-D08A-EA65-E131D2A97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9260" y="1825625"/>
            <a:ext cx="3356940" cy="4351338"/>
          </a:xfrm>
        </p:spPr>
        <p:txBody>
          <a:bodyPr wrap="square" anchor="t">
            <a:normAutofit/>
          </a:bodyPr>
          <a:lstStyle/>
          <a:p>
            <a:pPr indent="-228600" defTabSz="914400"/>
            <a:r>
              <a:rPr lang="en-US" dirty="0"/>
              <a:t>Watch: </a:t>
            </a:r>
            <a:r>
              <a:rPr lang="en-US" dirty="0">
                <a:hlinkClick r:id="rId2"/>
              </a:rPr>
              <a:t>https://www.youtube.com/watch?v=9XL2oRoAii8</a:t>
            </a:r>
            <a:endParaRPr lang="en-US" dirty="0"/>
          </a:p>
          <a:p>
            <a:pPr lvl="1" indent="-228600" defTabSz="914400"/>
            <a:r>
              <a:rPr lang="en-US" b="1" dirty="0"/>
              <a:t>Important:</a:t>
            </a:r>
            <a:r>
              <a:rPr lang="en-US" dirty="0"/>
              <a:t> These are the tasks or goals most likely to impact your long-term success.</a:t>
            </a:r>
          </a:p>
          <a:p>
            <a:pPr lvl="1" indent="-228600" defTabSz="914400"/>
            <a:r>
              <a:rPr lang="en-US" b="1" dirty="0"/>
              <a:t>Urgent:</a:t>
            </a:r>
            <a:r>
              <a:rPr lang="en-US" dirty="0"/>
              <a:t> Urgent tasks are those that require immediate action. You can't delay them.</a:t>
            </a:r>
          </a:p>
        </p:txBody>
      </p:sp>
      <p:pic>
        <p:nvPicPr>
          <p:cNvPr id="8" name="Content Placeholder 7" descr="Table&#10;&#10;Description automatically generated">
            <a:extLst>
              <a:ext uri="{FF2B5EF4-FFF2-40B4-BE49-F238E27FC236}">
                <a16:creationId xmlns:a16="http://schemas.microsoft.com/office/drawing/2014/main" id="{891C600D-FC49-D95A-8E87-737DDBCC1BF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958780" y="2256184"/>
            <a:ext cx="4978205" cy="28624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492343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B1956-D21D-479F-2056-E86C46942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5195"/>
            <a:ext cx="7886700" cy="1325563"/>
          </a:xfrm>
        </p:spPr>
        <p:txBody>
          <a:bodyPr/>
          <a:lstStyle/>
          <a:p>
            <a:r>
              <a:rPr lang="en-US" dirty="0"/>
              <a:t>Set Your Priorities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AB101-B0B6-D08A-EA65-E131D2A97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21853"/>
            <a:ext cx="7044359" cy="4351338"/>
          </a:xfrm>
        </p:spPr>
        <p:txBody>
          <a:bodyPr/>
          <a:lstStyle/>
          <a:p>
            <a:r>
              <a:rPr lang="en-US" dirty="0"/>
              <a:t>To figure out the best use of your time, you need to determine your priorities</a:t>
            </a:r>
          </a:p>
          <a:p>
            <a:r>
              <a:rPr lang="en-US" dirty="0"/>
              <a:t>Set your priorities based on the month, the week, the day</a:t>
            </a:r>
          </a:p>
          <a:p>
            <a:r>
              <a:rPr lang="en-US" dirty="0"/>
              <a:t>Set your priorities based on your goals</a:t>
            </a:r>
          </a:p>
          <a:p>
            <a:r>
              <a:rPr lang="en-US" dirty="0"/>
              <a:t>Make a list of things you want to accomplish and rank them by priority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200" dirty="0"/>
              <a:t>Source: POWER Learning: Strategies for Success in College and Life. Robert S. Feldman</a:t>
            </a:r>
          </a:p>
        </p:txBody>
      </p:sp>
    </p:spTree>
    <p:extLst>
      <p:ext uri="{BB962C8B-B14F-4D97-AF65-F5344CB8AC3E}">
        <p14:creationId xmlns:p14="http://schemas.microsoft.com/office/powerpoint/2010/main" val="208328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B1956-D21D-479F-2056-E86C46942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73367"/>
            <a:ext cx="7886700" cy="1325563"/>
          </a:xfrm>
        </p:spPr>
        <p:txBody>
          <a:bodyPr/>
          <a:lstStyle/>
          <a:p>
            <a:r>
              <a:rPr lang="en-US" dirty="0"/>
              <a:t>Assignments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AB101-B0B6-D08A-EA65-E131D2A97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31184"/>
            <a:ext cx="7531376" cy="4351338"/>
          </a:xfrm>
        </p:spPr>
        <p:txBody>
          <a:bodyPr/>
          <a:lstStyle/>
          <a:p>
            <a:r>
              <a:rPr lang="en-US" dirty="0"/>
              <a:t>Catalog time over a week - increments of 30 minutes (15 minutes is better).</a:t>
            </a:r>
          </a:p>
          <a:p>
            <a:r>
              <a:rPr lang="en-US" dirty="0"/>
              <a:t>Stay on track, the more accurate your data the better the outcome</a:t>
            </a:r>
          </a:p>
          <a:p>
            <a:r>
              <a:rPr lang="en-US" dirty="0"/>
              <a:t>Identify your prime time</a:t>
            </a:r>
          </a:p>
          <a:p>
            <a:r>
              <a:rPr lang="en-US" dirty="0"/>
              <a:t>What needs to change? </a:t>
            </a:r>
          </a:p>
          <a:p>
            <a:pPr lvl="1"/>
            <a:r>
              <a:rPr lang="en-US" dirty="0"/>
              <a:t>BE PREPARED TO DISCUSS YOUR TIME QUADRANTS IN CLASS</a:t>
            </a:r>
          </a:p>
          <a:p>
            <a:r>
              <a:rPr lang="en-US" dirty="0"/>
              <a:t>Helpful links</a:t>
            </a:r>
          </a:p>
          <a:p>
            <a:pPr lvl="1"/>
            <a:r>
              <a:rPr lang="en-US" dirty="0">
                <a:hlinkClick r:id="rId2"/>
              </a:rPr>
              <a:t>https://succeedfeed.com/stephen-covey-4-quadrants-to-be-productive/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https://www.makeuseof.com/use-coveys-quadrants-matrix-time-management/</a:t>
            </a:r>
            <a:endParaRPr lang="en-US" dirty="0"/>
          </a:p>
          <a:p>
            <a:r>
              <a:rPr lang="en-US" dirty="0"/>
              <a:t>Use the categories and tracking sheets provided</a:t>
            </a:r>
          </a:p>
          <a:p>
            <a:r>
              <a:rPr lang="en-US" dirty="0"/>
              <a:t>Submit your Total time assessment</a:t>
            </a:r>
          </a:p>
        </p:txBody>
      </p:sp>
    </p:spTree>
    <p:extLst>
      <p:ext uri="{BB962C8B-B14F-4D97-AF65-F5344CB8AC3E}">
        <p14:creationId xmlns:p14="http://schemas.microsoft.com/office/powerpoint/2010/main" val="2805249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Learning Outcomes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dirty="0"/>
              <a:t>Upon completion of this lesson, students will be able to:</a:t>
            </a:r>
          </a:p>
          <a:p>
            <a:pPr lvl="1" eaLnBrk="1" hangingPunct="1"/>
            <a:r>
              <a:rPr lang="en-US" dirty="0"/>
              <a:t>Translate developed skills such as problem-solving, collaboration, teamwork, and communication to employer needs.</a:t>
            </a:r>
          </a:p>
          <a:p>
            <a:pPr lvl="1" eaLnBrk="1" hangingPunct="1"/>
            <a:r>
              <a:rPr lang="en-US" dirty="0"/>
              <a:t>Evaluate &amp; Synthesize</a:t>
            </a:r>
            <a:endParaRPr lang="en-US" sz="1600" dirty="0"/>
          </a:p>
          <a:p>
            <a:pPr lvl="2" eaLnBrk="1" hangingPunct="1"/>
            <a:r>
              <a:rPr lang="en-US" sz="1600" dirty="0"/>
              <a:t>Assess the top priorities of your time</a:t>
            </a:r>
          </a:p>
          <a:p>
            <a:pPr lvl="2" eaLnBrk="1" hangingPunct="1"/>
            <a:r>
              <a:rPr lang="en-US" sz="1600" dirty="0"/>
              <a:t>Compose a time tracking matrix of where you spend your time</a:t>
            </a:r>
          </a:p>
          <a:p>
            <a:pPr lvl="2" eaLnBrk="1" hangingPunct="1"/>
            <a:r>
              <a:rPr lang="en-US" sz="1600" dirty="0"/>
              <a:t>Conclude what your time wasters are</a:t>
            </a:r>
          </a:p>
          <a:p>
            <a:pPr lvl="2" eaLnBrk="1" hangingPunct="1"/>
            <a:r>
              <a:rPr lang="en-US" sz="1600" dirty="0"/>
              <a:t>Discuss your priorities and determine what improvements are required</a:t>
            </a:r>
          </a:p>
          <a:p>
            <a:pPr lvl="2" eaLnBrk="1" hangingPunct="1"/>
            <a:r>
              <a:rPr lang="en-US" sz="1600" dirty="0"/>
              <a:t>Prioritize your time management</a:t>
            </a:r>
          </a:p>
          <a:p>
            <a:pPr lvl="2" eaLnBrk="1" hangingPunct="1"/>
            <a:r>
              <a:rPr lang="en-US" sz="1600" dirty="0"/>
              <a:t>Appraise time between categories</a:t>
            </a:r>
          </a:p>
          <a:p>
            <a:pPr lvl="2" eaLnBrk="1" hangingPunct="1"/>
            <a:r>
              <a:rPr lang="en-US" sz="1600" dirty="0"/>
              <a:t>Plan how you are going to improve your energy spent on your goals</a:t>
            </a:r>
          </a:p>
          <a:p>
            <a:pPr lvl="2" eaLnBrk="1" hangingPunct="1"/>
            <a:r>
              <a:rPr lang="en-US" sz="1600" dirty="0"/>
              <a:t>Score your results from tracking your time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442454"/>
            <a:ext cx="7886700" cy="1325563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Time Management Requires Awareness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sz="half" idx="1"/>
          </p:nvPr>
        </p:nvSpPr>
        <p:spPr>
          <a:xfrm>
            <a:off x="628649" y="1891071"/>
            <a:ext cx="7723613" cy="4351338"/>
          </a:xfrm>
        </p:spPr>
        <p:txBody>
          <a:bodyPr wrap="square" anchor="t">
            <a:noAutofit/>
          </a:bodyPr>
          <a:lstStyle/>
          <a:p>
            <a:r>
              <a:rPr lang="en-US" dirty="0"/>
              <a:t>Watch Steven Covey demonstration on Big Rocks: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=zV3gMTOEWt8 </a:t>
            </a:r>
          </a:p>
          <a:p>
            <a:r>
              <a:rPr lang="en-US" dirty="0"/>
              <a:t>What do I value?</a:t>
            </a:r>
          </a:p>
          <a:p>
            <a:r>
              <a:rPr lang="en-US" dirty="0"/>
              <a:t>Who matters to me?</a:t>
            </a:r>
          </a:p>
          <a:p>
            <a:r>
              <a:rPr lang="en-US" dirty="0"/>
              <a:t>What matters to me?</a:t>
            </a:r>
          </a:p>
          <a:p>
            <a:r>
              <a:rPr lang="en-US" dirty="0"/>
              <a:t>How much time will I invest to cultivate my life in years to come?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094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Time Management Requires Prioritizing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 wrap="square" anchor="t">
            <a:normAutofit/>
          </a:bodyPr>
          <a:lstStyle/>
          <a:p>
            <a:pPr defTabSz="914400"/>
            <a:r>
              <a:rPr lang="en-US" dirty="0"/>
              <a:t>Based on Your WHY, What Are Your: </a:t>
            </a:r>
          </a:p>
          <a:p>
            <a:pPr lvl="1" defTabSz="914400"/>
            <a:r>
              <a:rPr lang="en-US" sz="2100"/>
              <a:t>BIG Rocks = the most important things </a:t>
            </a:r>
          </a:p>
          <a:p>
            <a:pPr lvl="1" defTabSz="914400"/>
            <a:r>
              <a:rPr lang="en-US" sz="2100"/>
              <a:t>Small Rocks = necessary, not urgent</a:t>
            </a:r>
          </a:p>
          <a:p>
            <a:pPr lvl="1" defTabSz="914400"/>
            <a:r>
              <a:rPr lang="en-US" sz="2100"/>
              <a:t>Sand = pings, emails, calls</a:t>
            </a:r>
          </a:p>
        </p:txBody>
      </p:sp>
      <p:pic>
        <p:nvPicPr>
          <p:cNvPr id="4" name="Picture 2" descr="jar-rocks-2.jpg (590Ã410)">
            <a:extLst>
              <a:ext uri="{FF2B5EF4-FFF2-40B4-BE49-F238E27FC236}">
                <a16:creationId xmlns:a16="http://schemas.microsoft.com/office/drawing/2014/main" id="{3E0FC989-3E32-FD80-9ECB-A7275E0B7F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9" r="14652"/>
          <a:stretch/>
        </p:blipFill>
        <p:spPr bwMode="auto">
          <a:xfrm>
            <a:off x="5400624" y="2236304"/>
            <a:ext cx="3683217" cy="3671612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774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662820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Time Management Concepts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2196548"/>
            <a:ext cx="7620828" cy="3921272"/>
          </a:xfrm>
        </p:spPr>
        <p:txBody>
          <a:bodyPr/>
          <a:lstStyle/>
          <a:p>
            <a:pPr lvl="0"/>
            <a:r>
              <a:rPr lang="en-US" dirty="0"/>
              <a:t>We all have only 24 hours a day and 168 hours a week</a:t>
            </a:r>
          </a:p>
          <a:p>
            <a:pPr lvl="0"/>
            <a:r>
              <a:rPr lang="en-US" dirty="0"/>
              <a:t>Learning to manage those 24 hours well is the key to productivity and success</a:t>
            </a:r>
          </a:p>
          <a:p>
            <a:pPr lvl="0"/>
            <a:r>
              <a:rPr lang="en-US" dirty="0"/>
              <a:t>Time Management is a skill that can be learned</a:t>
            </a:r>
          </a:p>
          <a:p>
            <a:pPr lvl="0"/>
            <a:r>
              <a:rPr lang="en-US" dirty="0"/>
              <a:t>Who is in charge of your time? </a:t>
            </a:r>
            <a:r>
              <a:rPr lang="en-US" u="sng" dirty="0"/>
              <a:t>You are</a:t>
            </a:r>
            <a:r>
              <a:rPr lang="en-US" dirty="0"/>
              <a:t>!</a:t>
            </a:r>
          </a:p>
          <a:p>
            <a:pPr lvl="1"/>
            <a:r>
              <a:rPr lang="en-US" dirty="0"/>
              <a:t>By taking control of how you spend your time, you’ll increase your chances of success</a:t>
            </a:r>
          </a:p>
          <a:p>
            <a:pPr lvl="1"/>
            <a:r>
              <a:rPr lang="en-US" dirty="0"/>
              <a:t>The goal of time management/control is to permit us to make informed choices as to how we use our time.</a:t>
            </a:r>
          </a:p>
          <a:p>
            <a:pPr lvl="1"/>
            <a:r>
              <a:rPr lang="en-US" dirty="0"/>
              <a:t>It frees us to do the things we want and need to do</a:t>
            </a:r>
          </a:p>
          <a:p>
            <a:pPr lvl="0"/>
            <a:endParaRPr lang="en-US" dirty="0"/>
          </a:p>
          <a:p>
            <a:pPr lvl="0"/>
            <a:endParaRPr lang="en-US" sz="1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90F427-E486-D584-9F17-45A32BD4A34B}"/>
              </a:ext>
            </a:extLst>
          </p:cNvPr>
          <p:cNvSpPr txBox="1"/>
          <p:nvPr/>
        </p:nvSpPr>
        <p:spPr>
          <a:xfrm>
            <a:off x="129209" y="6208971"/>
            <a:ext cx="630141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0">
              <a:buNone/>
            </a:pPr>
            <a:r>
              <a:rPr lang="en-US" sz="1000" dirty="0"/>
              <a:t>Source: POWER Learning: Strategies for Success in College and Life. Robert S. Feldman</a:t>
            </a:r>
          </a:p>
        </p:txBody>
      </p:sp>
    </p:spTree>
    <p:extLst>
      <p:ext uri="{BB962C8B-B14F-4D97-AF65-F5344CB8AC3E}">
        <p14:creationId xmlns:p14="http://schemas.microsoft.com/office/powerpoint/2010/main" val="2630148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404406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Find Your Time Style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90F427-E486-D584-9F17-45A32BD4A34B}"/>
              </a:ext>
            </a:extLst>
          </p:cNvPr>
          <p:cNvSpPr txBox="1"/>
          <p:nvPr/>
        </p:nvSpPr>
        <p:spPr>
          <a:xfrm>
            <a:off x="129209" y="6208971"/>
            <a:ext cx="630141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0">
              <a:buNone/>
            </a:pPr>
            <a:r>
              <a:rPr lang="en-US" sz="1000" dirty="0"/>
              <a:t>Source: POWER Learning: Strategies for Success in College and Life. Robert S. Feldman</a:t>
            </a:r>
          </a:p>
        </p:txBody>
      </p:sp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B383682A-EBFE-BC0A-728C-05BBDD7442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1173699"/>
              </p:ext>
            </p:extLst>
          </p:nvPr>
        </p:nvGraphicFramePr>
        <p:xfrm>
          <a:off x="69574" y="2587247"/>
          <a:ext cx="8984976" cy="34062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7572">
                  <a:extLst>
                    <a:ext uri="{9D8B030D-6E8A-4147-A177-3AD203B41FA5}">
                      <a16:colId xmlns:a16="http://schemas.microsoft.com/office/drawing/2014/main" val="2726074534"/>
                    </a:ext>
                  </a:extLst>
                </a:gridCol>
                <a:gridCol w="751331">
                  <a:extLst>
                    <a:ext uri="{9D8B030D-6E8A-4147-A177-3AD203B41FA5}">
                      <a16:colId xmlns:a16="http://schemas.microsoft.com/office/drawing/2014/main" val="2928401984"/>
                    </a:ext>
                  </a:extLst>
                </a:gridCol>
                <a:gridCol w="696355">
                  <a:extLst>
                    <a:ext uri="{9D8B030D-6E8A-4147-A177-3AD203B41FA5}">
                      <a16:colId xmlns:a16="http://schemas.microsoft.com/office/drawing/2014/main" val="443174547"/>
                    </a:ext>
                  </a:extLst>
                </a:gridCol>
                <a:gridCol w="696355">
                  <a:extLst>
                    <a:ext uri="{9D8B030D-6E8A-4147-A177-3AD203B41FA5}">
                      <a16:colId xmlns:a16="http://schemas.microsoft.com/office/drawing/2014/main" val="832796791"/>
                    </a:ext>
                  </a:extLst>
                </a:gridCol>
                <a:gridCol w="693363">
                  <a:extLst>
                    <a:ext uri="{9D8B030D-6E8A-4147-A177-3AD203B41FA5}">
                      <a16:colId xmlns:a16="http://schemas.microsoft.com/office/drawing/2014/main" val="3956897214"/>
                    </a:ext>
                  </a:extLst>
                </a:gridCol>
              </a:tblGrid>
              <a:tr h="4344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87159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1. I often wake up later than I should.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50879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2. I am usually late for appointments.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75703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3. I am always in a rush getting places.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92138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4. I put off big tasks and assignments until the last minute.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39014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5. My friends/family often comment on my lateness.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249230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6. I am easily interrupted, putting aside what I’m doing for something new.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04224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7. When I look at a clock, I’m often surprised at how late it is.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48282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8. I often forget appointments and have to reschedule them.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67222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9. When faced with a big task, I feel overwhelmed and turn my mind away until later.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83787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10. At the end of the day, I have no idea where the time went.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243093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5A94520-50D7-97D5-F818-FEDD76B05467}"/>
              </a:ext>
            </a:extLst>
          </p:cNvPr>
          <p:cNvSpPr txBox="1"/>
          <p:nvPr/>
        </p:nvSpPr>
        <p:spPr>
          <a:xfrm>
            <a:off x="628650" y="1319409"/>
            <a:ext cx="76928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Rate how well each of the statements below describes you. Use this rating scale.</a:t>
            </a:r>
          </a:p>
          <a:p>
            <a:pPr algn="ctr"/>
            <a:endParaRPr lang="en-US" sz="1600" dirty="0"/>
          </a:p>
        </p:txBody>
      </p:sp>
      <p:graphicFrame>
        <p:nvGraphicFramePr>
          <p:cNvPr id="9" name="Table 11">
            <a:extLst>
              <a:ext uri="{FF2B5EF4-FFF2-40B4-BE49-F238E27FC236}">
                <a16:creationId xmlns:a16="http://schemas.microsoft.com/office/drawing/2014/main" id="{326AC520-BBC0-6D62-FCAE-75CF03CE26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0038537"/>
              </p:ext>
            </p:extLst>
          </p:nvPr>
        </p:nvGraphicFramePr>
        <p:xfrm>
          <a:off x="628650" y="1771380"/>
          <a:ext cx="5564106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8724">
                  <a:extLst>
                    <a:ext uri="{9D8B030D-6E8A-4147-A177-3AD203B41FA5}">
                      <a16:colId xmlns:a16="http://schemas.microsoft.com/office/drawing/2014/main" val="1896159314"/>
                    </a:ext>
                  </a:extLst>
                </a:gridCol>
                <a:gridCol w="2685382">
                  <a:extLst>
                    <a:ext uri="{9D8B030D-6E8A-4147-A177-3AD203B41FA5}">
                      <a16:colId xmlns:a16="http://schemas.microsoft.com/office/drawing/2014/main" val="21688252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1 = Doesn’t describe me at 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 = Describes me fairly well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7643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2 = Describes me only slightly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 = Describes me very well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2255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292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404401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Find Your Time Style cont..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915567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Rate yourself by adding up the points you assigned.  Use this scale to assess your time style: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10-15 = Very efficient time user</a:t>
            </a:r>
          </a:p>
          <a:p>
            <a:pPr marL="0" indent="0">
              <a:buNone/>
            </a:pPr>
            <a:r>
              <a:rPr lang="en-US" dirty="0"/>
              <a:t>	16-20 = Efficient time user</a:t>
            </a:r>
          </a:p>
          <a:p>
            <a:pPr marL="0" indent="0">
              <a:buNone/>
            </a:pPr>
            <a:r>
              <a:rPr lang="en-US" dirty="0"/>
              <a:t>	21-30 = Time use needs work</a:t>
            </a:r>
          </a:p>
          <a:p>
            <a:pPr marL="0" indent="0">
              <a:buNone/>
            </a:pPr>
            <a:r>
              <a:rPr lang="en-US" dirty="0"/>
              <a:t>	31-40 = Victim of time 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1050" dirty="0"/>
              <a:t>Source: POWER Learning: Strategies for Success in College and Life. Robert S. Feldman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618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86351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Where is your time going?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408676"/>
            <a:ext cx="7886700" cy="4351338"/>
          </a:xfrm>
        </p:spPr>
        <p:txBody>
          <a:bodyPr/>
          <a:lstStyle/>
          <a:p>
            <a:r>
              <a:rPr lang="en-US" dirty="0"/>
              <a:t>Where are you starting from?</a:t>
            </a:r>
          </a:p>
          <a:p>
            <a:pPr lvl="1"/>
            <a:r>
              <a:rPr lang="en-US" dirty="0"/>
              <a:t>The first step in improving your time management skills is figuring out how you’re managing your time now</a:t>
            </a:r>
          </a:p>
          <a:p>
            <a:r>
              <a:rPr lang="en-US" dirty="0"/>
              <a:t>Use of a Time Log</a:t>
            </a:r>
          </a:p>
          <a:p>
            <a:pPr lvl="1"/>
            <a:r>
              <a:rPr lang="en-US" dirty="0"/>
              <a:t>A record of how you actually spend your time over the course of a week</a:t>
            </a:r>
          </a:p>
          <a:p>
            <a:pPr lvl="1"/>
            <a:r>
              <a:rPr lang="en-US" dirty="0"/>
              <a:t>Helpful in seeing where your time goes</a:t>
            </a:r>
          </a:p>
          <a:p>
            <a:pPr lvl="1"/>
            <a:r>
              <a:rPr lang="en-US" dirty="0"/>
              <a:t>We rarely see our time wasters</a:t>
            </a:r>
          </a:p>
          <a:p>
            <a:r>
              <a:rPr lang="en-US" dirty="0"/>
              <a:t>Identify the “Black Holes” That Eat Up Your Time</a:t>
            </a:r>
          </a:p>
          <a:p>
            <a:pPr lvl="1"/>
            <a:r>
              <a:rPr lang="en-US" dirty="0"/>
              <a:t>We all waste time, spending it on unimportant activities that keep us from doing the things we should or want to do</a:t>
            </a:r>
          </a:p>
          <a:p>
            <a:pPr lvl="1"/>
            <a:r>
              <a:rPr lang="en-US" dirty="0"/>
              <a:t>Phone notifications can be the culprit</a:t>
            </a:r>
          </a:p>
          <a:p>
            <a:r>
              <a:rPr lang="en-US" dirty="0"/>
              <a:t>Think About Your Time Yesterday</a:t>
            </a:r>
          </a:p>
          <a:p>
            <a:pPr lvl="1"/>
            <a:r>
              <a:rPr lang="en-US" dirty="0"/>
              <a:t>What did you need to get done?</a:t>
            </a:r>
          </a:p>
          <a:p>
            <a:pPr lvl="1"/>
            <a:r>
              <a:rPr lang="en-US" dirty="0"/>
              <a:t>How was your actual time spent?</a:t>
            </a:r>
          </a:p>
          <a:p>
            <a:pPr lvl="1"/>
            <a:r>
              <a:rPr lang="en-US" dirty="0"/>
              <a:t>Any moments when you realized you were distracted?</a:t>
            </a:r>
          </a:p>
          <a:p>
            <a:pPr marL="0" indent="0">
              <a:buNone/>
            </a:pPr>
            <a:r>
              <a:rPr lang="en-US" sz="1200" dirty="0"/>
              <a:t>Source: POWER Learning: Strategies for Success in College and Life. Robert S. Feldman</a:t>
            </a:r>
          </a:p>
        </p:txBody>
      </p:sp>
    </p:spTree>
    <p:extLst>
      <p:ext uri="{BB962C8B-B14F-4D97-AF65-F5344CB8AC3E}">
        <p14:creationId xmlns:p14="http://schemas.microsoft.com/office/powerpoint/2010/main" val="4121574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86350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Discussion &amp; Reflection</a:t>
            </a:r>
          </a:p>
        </p:txBody>
      </p:sp>
      <p:graphicFrame>
        <p:nvGraphicFramePr>
          <p:cNvPr id="4" name="Table 2">
            <a:extLst>
              <a:ext uri="{FF2B5EF4-FFF2-40B4-BE49-F238E27FC236}">
                <a16:creationId xmlns:a16="http://schemas.microsoft.com/office/drawing/2014/main" id="{3A3651B6-E794-B569-1A80-DF852B5EFC32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037909185"/>
              </p:ext>
            </p:extLst>
          </p:nvPr>
        </p:nvGraphicFramePr>
        <p:xfrm>
          <a:off x="248480" y="1172818"/>
          <a:ext cx="8637103" cy="5019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9064">
                  <a:extLst>
                    <a:ext uri="{9D8B030D-6E8A-4147-A177-3AD203B41FA5}">
                      <a16:colId xmlns:a16="http://schemas.microsoft.com/office/drawing/2014/main" val="377217559"/>
                    </a:ext>
                  </a:extLst>
                </a:gridCol>
                <a:gridCol w="949132">
                  <a:extLst>
                    <a:ext uri="{9D8B030D-6E8A-4147-A177-3AD203B41FA5}">
                      <a16:colId xmlns:a16="http://schemas.microsoft.com/office/drawing/2014/main" val="1298784945"/>
                    </a:ext>
                  </a:extLst>
                </a:gridCol>
                <a:gridCol w="935573">
                  <a:extLst>
                    <a:ext uri="{9D8B030D-6E8A-4147-A177-3AD203B41FA5}">
                      <a16:colId xmlns:a16="http://schemas.microsoft.com/office/drawing/2014/main" val="4029589365"/>
                    </a:ext>
                  </a:extLst>
                </a:gridCol>
                <a:gridCol w="870490">
                  <a:extLst>
                    <a:ext uri="{9D8B030D-6E8A-4147-A177-3AD203B41FA5}">
                      <a16:colId xmlns:a16="http://schemas.microsoft.com/office/drawing/2014/main" val="3458030526"/>
                    </a:ext>
                  </a:extLst>
                </a:gridCol>
                <a:gridCol w="1732844">
                  <a:extLst>
                    <a:ext uri="{9D8B030D-6E8A-4147-A177-3AD203B41FA5}">
                      <a16:colId xmlns:a16="http://schemas.microsoft.com/office/drawing/2014/main" val="1384442790"/>
                    </a:ext>
                  </a:extLst>
                </a:gridCol>
              </a:tblGrid>
              <a:tr h="5781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Big Problem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Often a Problem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Seldom a Problem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Controllable (C)</a:t>
                      </a:r>
                    </a:p>
                    <a:p>
                      <a:pPr algn="ctr"/>
                      <a:r>
                        <a:rPr lang="en-US" dirty="0"/>
                        <a:t>Uncontrollable (U) 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4000390"/>
                  </a:ext>
                </a:extLst>
              </a:tr>
              <a:tr h="341625">
                <a:tc>
                  <a:txBody>
                    <a:bodyPr/>
                    <a:lstStyle/>
                    <a:p>
                      <a:r>
                        <a:rPr lang="en-US" dirty="0"/>
                        <a:t>1. Phone interruptions (app notifications)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6369537"/>
                  </a:ext>
                </a:extLst>
              </a:tr>
              <a:tr h="341625">
                <a:tc>
                  <a:txBody>
                    <a:bodyPr/>
                    <a:lstStyle/>
                    <a:p>
                      <a:r>
                        <a:rPr lang="en-US" dirty="0"/>
                        <a:t>2. Drop-In Visitors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056775"/>
                  </a:ext>
                </a:extLst>
              </a:tr>
              <a:tr h="341625">
                <a:tc>
                  <a:txBody>
                    <a:bodyPr/>
                    <a:lstStyle/>
                    <a:p>
                      <a:r>
                        <a:rPr lang="en-US" dirty="0"/>
                        <a:t>3. Texting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850024"/>
                  </a:ext>
                </a:extLst>
              </a:tr>
              <a:tr h="341625">
                <a:tc>
                  <a:txBody>
                    <a:bodyPr/>
                    <a:lstStyle/>
                    <a:p>
                      <a:r>
                        <a:rPr lang="en-US" dirty="0"/>
                        <a:t>4. Social Networking Sites (</a:t>
                      </a:r>
                      <a:r>
                        <a:rPr lang="en-US" dirty="0" err="1"/>
                        <a:t>TikTok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7574112"/>
                  </a:ext>
                </a:extLst>
              </a:tr>
              <a:tr h="341625">
                <a:tc>
                  <a:txBody>
                    <a:bodyPr/>
                    <a:lstStyle/>
                    <a:p>
                      <a:r>
                        <a:rPr lang="en-US" dirty="0"/>
                        <a:t>5. E-mail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8596795"/>
                  </a:ext>
                </a:extLst>
              </a:tr>
              <a:tr h="341625">
                <a:tc>
                  <a:txBody>
                    <a:bodyPr/>
                    <a:lstStyle/>
                    <a:p>
                      <a:r>
                        <a:rPr lang="en-US" dirty="0"/>
                        <a:t>6. Inability to say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3390426"/>
                  </a:ext>
                </a:extLst>
              </a:tr>
              <a:tr h="341625">
                <a:tc>
                  <a:txBody>
                    <a:bodyPr/>
                    <a:lstStyle/>
                    <a:p>
                      <a:r>
                        <a:rPr lang="en-US" dirty="0"/>
                        <a:t>7. Socializing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7679785"/>
                  </a:ext>
                </a:extLst>
              </a:tr>
              <a:tr h="341625">
                <a:tc>
                  <a:txBody>
                    <a:bodyPr/>
                    <a:lstStyle/>
                    <a:p>
                      <a:r>
                        <a:rPr lang="en-US" dirty="0"/>
                        <a:t>8. Snacking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7170377"/>
                  </a:ext>
                </a:extLst>
              </a:tr>
              <a:tr h="341625">
                <a:tc>
                  <a:txBody>
                    <a:bodyPr/>
                    <a:lstStyle/>
                    <a:p>
                      <a:r>
                        <a:rPr lang="en-US" dirty="0"/>
                        <a:t>9. Errands and online shopping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3234758"/>
                  </a:ext>
                </a:extLst>
              </a:tr>
              <a:tr h="341625">
                <a:tc>
                  <a:txBody>
                    <a:bodyPr/>
                    <a:lstStyle/>
                    <a:p>
                      <a:r>
                        <a:rPr lang="en-US" dirty="0"/>
                        <a:t>10. Meals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7020089"/>
                  </a:ext>
                </a:extLst>
              </a:tr>
              <a:tr h="341625">
                <a:tc>
                  <a:txBody>
                    <a:bodyPr/>
                    <a:lstStyle/>
                    <a:p>
                      <a:r>
                        <a:rPr lang="en-US" dirty="0"/>
                        <a:t>11. Perfectionism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1576153"/>
                  </a:ext>
                </a:extLst>
              </a:tr>
              <a:tr h="341625">
                <a:tc>
                  <a:txBody>
                    <a:bodyPr/>
                    <a:lstStyle/>
                    <a:p>
                      <a:r>
                        <a:rPr lang="en-US" dirty="0"/>
                        <a:t>12. Surfing the Web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276745"/>
                  </a:ext>
                </a:extLst>
              </a:tr>
              <a:tr h="341625">
                <a:tc>
                  <a:txBody>
                    <a:bodyPr/>
                    <a:lstStyle/>
                    <a:p>
                      <a:r>
                        <a:rPr lang="en-US" dirty="0"/>
                        <a:t>13. Your Personal Other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8465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2258256"/>
      </p:ext>
    </p:extLst>
  </p:cSld>
  <p:clrMapOvr>
    <a:masterClrMapping/>
  </p:clrMapOvr>
</p:sld>
</file>

<file path=ppt/theme/theme1.xml><?xml version="1.0" encoding="utf-8"?>
<a:theme xmlns:a="http://schemas.openxmlformats.org/drawingml/2006/main" name="PP_C5Modules_CC_License_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C5Modules_CC_License_standard" id="{F0FA9D47-06A1-4F86-A3DE-945BA88B3B0E}" vid="{A7340899-09C2-4C21-8394-A4D30A56A3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C5 Modules</Template>
  <TotalTime>18730</TotalTime>
  <Words>1033</Words>
  <Application>Microsoft Macintosh PowerPoint</Application>
  <PresentationFormat>On-screen Show (4:3)</PresentationFormat>
  <Paragraphs>133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PP_C5Modules_CC_License_standard</vt:lpstr>
      <vt:lpstr>  Professionalism &amp; Soft Skills Development</vt:lpstr>
      <vt:lpstr>Learning Outcomes</vt:lpstr>
      <vt:lpstr>Time Management Requires Awareness</vt:lpstr>
      <vt:lpstr>Time Management Requires Prioritizing</vt:lpstr>
      <vt:lpstr>Time Management Concepts</vt:lpstr>
      <vt:lpstr>Find Your Time Style</vt:lpstr>
      <vt:lpstr>Find Your Time Style cont..</vt:lpstr>
      <vt:lpstr>Where is your time going?</vt:lpstr>
      <vt:lpstr>Discussion &amp; Reflection</vt:lpstr>
      <vt:lpstr>Stephen Covey‘s Time Management Matrix</vt:lpstr>
      <vt:lpstr>Set Your Priorities</vt:lpstr>
      <vt:lpstr>Assignments </vt:lpstr>
    </vt:vector>
  </TitlesOfParts>
  <Company>University of California at Davis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Bishop</dc:creator>
  <cp:lastModifiedBy>Sayadian, Greg</cp:lastModifiedBy>
  <cp:revision>229</cp:revision>
  <cp:lastPrinted>2016-07-18T16:40:10Z</cp:lastPrinted>
  <dcterms:created xsi:type="dcterms:W3CDTF">2016-07-03T20:12:42Z</dcterms:created>
  <dcterms:modified xsi:type="dcterms:W3CDTF">2022-10-21T19:06:08Z</dcterms:modified>
</cp:coreProperties>
</file>