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12"/>
  </p:notesMasterIdLst>
  <p:sldIdLst>
    <p:sldId id="256" r:id="rId2"/>
    <p:sldId id="303" r:id="rId3"/>
    <p:sldId id="317" r:id="rId4"/>
    <p:sldId id="318" r:id="rId5"/>
    <p:sldId id="319" r:id="rId6"/>
    <p:sldId id="320" r:id="rId7"/>
    <p:sldId id="306" r:id="rId8"/>
    <p:sldId id="321" r:id="rId9"/>
    <p:sldId id="322" r:id="rId10"/>
    <p:sldId id="309" r:id="rId11"/>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404" autoAdjust="0"/>
    <p:restoredTop sz="92967" autoAdjust="0"/>
  </p:normalViewPr>
  <p:slideViewPr>
    <p:cSldViewPr snapToGrid="0" snapToObjects="1">
      <p:cViewPr varScale="1">
        <p:scale>
          <a:sx n="120" d="100"/>
          <a:sy n="120" d="100"/>
        </p:scale>
        <p:origin x="184" y="32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10/21/22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2</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a:cs typeface="Arial" charset="0"/>
            </a:endParaRPr>
          </a:p>
        </p:txBody>
      </p:sp>
    </p:spTree>
    <p:extLst>
      <p:ext uri="{BB962C8B-B14F-4D97-AF65-F5344CB8AC3E}">
        <p14:creationId xmlns:p14="http://schemas.microsoft.com/office/powerpoint/2010/main" val="2423138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4</a:t>
            </a:fld>
            <a:endParaRPr lang="en-US">
              <a:cs typeface="Arial" charset="0"/>
            </a:endParaRPr>
          </a:p>
        </p:txBody>
      </p:sp>
    </p:spTree>
    <p:extLst>
      <p:ext uri="{BB962C8B-B14F-4D97-AF65-F5344CB8AC3E}">
        <p14:creationId xmlns:p14="http://schemas.microsoft.com/office/powerpoint/2010/main" val="34758747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5</a:t>
            </a:fld>
            <a:endParaRPr lang="en-US">
              <a:cs typeface="Arial" charset="0"/>
            </a:endParaRPr>
          </a:p>
        </p:txBody>
      </p:sp>
    </p:spTree>
    <p:extLst>
      <p:ext uri="{BB962C8B-B14F-4D97-AF65-F5344CB8AC3E}">
        <p14:creationId xmlns:p14="http://schemas.microsoft.com/office/powerpoint/2010/main" val="9918355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6</a:t>
            </a:fld>
            <a:endParaRPr lang="en-US">
              <a:cs typeface="Arial" charset="0"/>
            </a:endParaRPr>
          </a:p>
        </p:txBody>
      </p:sp>
    </p:spTree>
    <p:extLst>
      <p:ext uri="{BB962C8B-B14F-4D97-AF65-F5344CB8AC3E}">
        <p14:creationId xmlns:p14="http://schemas.microsoft.com/office/powerpoint/2010/main" val="39884569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7</a:t>
            </a:fld>
            <a:endParaRPr lang="en-US">
              <a:cs typeface="Arial" charset="0"/>
            </a:endParaRPr>
          </a:p>
        </p:txBody>
      </p:sp>
    </p:spTree>
    <p:extLst>
      <p:ext uri="{BB962C8B-B14F-4D97-AF65-F5344CB8AC3E}">
        <p14:creationId xmlns:p14="http://schemas.microsoft.com/office/powerpoint/2010/main" val="7972644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8</a:t>
            </a:fld>
            <a:endParaRPr lang="en-US">
              <a:cs typeface="Arial" charset="0"/>
            </a:endParaRPr>
          </a:p>
        </p:txBody>
      </p:sp>
    </p:spTree>
    <p:extLst>
      <p:ext uri="{BB962C8B-B14F-4D97-AF65-F5344CB8AC3E}">
        <p14:creationId xmlns:p14="http://schemas.microsoft.com/office/powerpoint/2010/main" val="4240726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9</a:t>
            </a:fld>
            <a:endParaRPr lang="en-US">
              <a:cs typeface="Arial" charset="0"/>
            </a:endParaRPr>
          </a:p>
        </p:txBody>
      </p:sp>
    </p:spTree>
    <p:extLst>
      <p:ext uri="{BB962C8B-B14F-4D97-AF65-F5344CB8AC3E}">
        <p14:creationId xmlns:p14="http://schemas.microsoft.com/office/powerpoint/2010/main" val="3553203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616325"/>
            <a:ext cx="4611687" cy="803275"/>
          </a:xfrm>
        </p:spPr>
        <p:txBody>
          <a:bodyPr rtlCol="0">
            <a:normAutofit fontScale="90000"/>
          </a:bodyPr>
          <a:lstStyle/>
          <a:p>
            <a:pPr eaLnBrk="1" fontAlgn="auto" hangingPunct="1">
              <a:spcAft>
                <a:spcPts val="0"/>
              </a:spcAft>
              <a:defRPr/>
            </a:pPr>
            <a:br>
              <a:rPr sz="3300" dirty="0"/>
            </a:br>
            <a:br>
              <a:rPr sz="3300" dirty="0"/>
            </a:br>
            <a:r>
              <a:rPr lang="en-US" sz="3300" dirty="0"/>
              <a:t>Professionalism &amp; Soft Skills Development</a:t>
            </a:r>
            <a:endParaRPr dirty="0"/>
          </a:p>
        </p:txBody>
      </p:sp>
      <p:sp>
        <p:nvSpPr>
          <p:cNvPr id="12290" name="Subtitle 2"/>
          <p:cNvSpPr>
            <a:spLocks noGrp="1"/>
          </p:cNvSpPr>
          <p:nvPr>
            <p:ph type="body" sz="quarter" idx="13"/>
          </p:nvPr>
        </p:nvSpPr>
        <p:spPr>
          <a:xfrm>
            <a:off x="2630488" y="4999038"/>
            <a:ext cx="4974644" cy="277812"/>
          </a:xfrm>
        </p:spPr>
        <p:txBody>
          <a:bodyPr/>
          <a:lstStyle/>
          <a:p>
            <a:pPr eaLnBrk="1" hangingPunct="1"/>
            <a:r>
              <a:rPr lang="en-US" sz="2000" b="1" dirty="0">
                <a:solidFill>
                  <a:srgbClr val="2F5597"/>
                </a:solidFill>
              </a:rPr>
              <a:t>Lesson </a:t>
            </a:r>
            <a:r>
              <a:rPr lang="en-US" sz="2000" b="1">
                <a:solidFill>
                  <a:srgbClr val="2F5597"/>
                </a:solidFill>
              </a:rPr>
              <a:t>Number 9: </a:t>
            </a:r>
            <a:r>
              <a:rPr lang="en-US" sz="2000" b="1" dirty="0">
                <a:solidFill>
                  <a:srgbClr val="2F5597"/>
                </a:solidFill>
              </a:rPr>
              <a:t>Networking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B1956-D21D-479F-2056-E86C46942A21}"/>
              </a:ext>
            </a:extLst>
          </p:cNvPr>
          <p:cNvSpPr>
            <a:spLocks noGrp="1"/>
          </p:cNvSpPr>
          <p:nvPr>
            <p:ph type="title"/>
          </p:nvPr>
        </p:nvSpPr>
        <p:spPr/>
        <p:txBody>
          <a:bodyPr/>
          <a:lstStyle/>
          <a:p>
            <a:r>
              <a:rPr lang="en-US" dirty="0"/>
              <a:t>Assignments </a:t>
            </a:r>
          </a:p>
        </p:txBody>
      </p:sp>
      <p:sp>
        <p:nvSpPr>
          <p:cNvPr id="3" name="Content Placeholder 2">
            <a:extLst>
              <a:ext uri="{FF2B5EF4-FFF2-40B4-BE49-F238E27FC236}">
                <a16:creationId xmlns:a16="http://schemas.microsoft.com/office/drawing/2014/main" id="{750AB101-B0B6-D08A-EA65-E131D2A97DE8}"/>
              </a:ext>
            </a:extLst>
          </p:cNvPr>
          <p:cNvSpPr>
            <a:spLocks noGrp="1"/>
          </p:cNvSpPr>
          <p:nvPr>
            <p:ph idx="1"/>
          </p:nvPr>
        </p:nvSpPr>
        <p:spPr>
          <a:xfrm>
            <a:off x="628650" y="1724025"/>
            <a:ext cx="7021087" cy="4351338"/>
          </a:xfrm>
        </p:spPr>
        <p:txBody>
          <a:bodyPr/>
          <a:lstStyle/>
          <a:p>
            <a:r>
              <a:rPr lang="en-US" dirty="0"/>
              <a:t>Read “Personal Brand”: LYC Step 4</a:t>
            </a:r>
          </a:p>
          <a:p>
            <a:r>
              <a:rPr lang="en-US" dirty="0"/>
              <a:t>Complete worksheets from Workbook LYC Step 4</a:t>
            </a:r>
            <a:endParaRPr lang="en-US" b="1" u="sng" dirty="0"/>
          </a:p>
          <a:p>
            <a:r>
              <a:rPr lang="en-US" dirty="0"/>
              <a:t>Build customized templates for each of the following steps:</a:t>
            </a:r>
          </a:p>
          <a:p>
            <a:pPr lvl="1"/>
            <a:r>
              <a:rPr lang="en-US" dirty="0"/>
              <a:t>Day 1: Email #1</a:t>
            </a:r>
          </a:p>
          <a:p>
            <a:pPr lvl="1"/>
            <a:r>
              <a:rPr lang="en-US" dirty="0"/>
              <a:t>Day 3: Email #2</a:t>
            </a:r>
          </a:p>
          <a:p>
            <a:pPr lvl="1"/>
            <a:r>
              <a:rPr lang="en-US" dirty="0"/>
              <a:t>Day 5: Phone Call</a:t>
            </a:r>
          </a:p>
          <a:p>
            <a:pPr lvl="1"/>
            <a:r>
              <a:rPr lang="en-US" dirty="0"/>
              <a:t>Day 7: LinkedIn message</a:t>
            </a:r>
          </a:p>
          <a:p>
            <a:pPr lvl="1"/>
            <a:r>
              <a:rPr lang="en-US" dirty="0"/>
              <a:t>Day 9: Printed Letter</a:t>
            </a:r>
          </a:p>
          <a:p>
            <a:pPr lvl="1"/>
            <a:r>
              <a:rPr lang="en-US" dirty="0"/>
              <a:t>Day 10: Start the process with the next 5 people on your list</a:t>
            </a:r>
          </a:p>
          <a:p>
            <a:r>
              <a:rPr lang="en-US" sz="1800" dirty="0">
                <a:effectLst/>
                <a:latin typeface="Verdana" panose="020B0604030504040204" pitchFamily="34" charset="0"/>
                <a:ea typeface="Times New Roman" panose="02020603050405020304" pitchFamily="18" charset="0"/>
                <a:cs typeface="Times New Roman" panose="02020603050405020304" pitchFamily="18" charset="0"/>
              </a:rPr>
              <a:t>Read “Effective Follow-Up” LYC Step 7</a:t>
            </a:r>
            <a:r>
              <a:rPr lang="en-US" dirty="0">
                <a:effectLst/>
              </a:rPr>
              <a:t> </a:t>
            </a:r>
          </a:p>
          <a:p>
            <a:r>
              <a:rPr lang="en-US" dirty="0"/>
              <a:t>Being the 10-Day Outreach Strategy with the top 5 contacts from LYC Step 2.</a:t>
            </a:r>
          </a:p>
        </p:txBody>
      </p:sp>
    </p:spTree>
    <p:extLst>
      <p:ext uri="{BB962C8B-B14F-4D97-AF65-F5344CB8AC3E}">
        <p14:creationId xmlns:p14="http://schemas.microsoft.com/office/powerpoint/2010/main" val="1749234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a:t>
            </a:r>
          </a:p>
        </p:txBody>
      </p:sp>
      <p:sp>
        <p:nvSpPr>
          <p:cNvPr id="14338" name="Content Placeholder 2"/>
          <p:cNvSpPr>
            <a:spLocks noGrp="1"/>
          </p:cNvSpPr>
          <p:nvPr>
            <p:ph idx="1"/>
          </p:nvPr>
        </p:nvSpPr>
        <p:spPr/>
        <p:txBody>
          <a:bodyPr/>
          <a:lstStyle/>
          <a:p>
            <a:pPr marL="0" indent="0" eaLnBrk="1" hangingPunct="1">
              <a:buFont typeface="Arial" charset="0"/>
              <a:buNone/>
            </a:pPr>
            <a:r>
              <a:rPr lang="en-US" dirty="0"/>
              <a:t>Upon completion of this lesson, students will be able to:</a:t>
            </a:r>
          </a:p>
          <a:p>
            <a:pPr lvl="1" eaLnBrk="1" hangingPunct="1"/>
            <a:r>
              <a:rPr lang="en-US" dirty="0"/>
              <a:t>Create and foster influential relationships to build upon students’ aspirations and goals through connections with others that help increase knowledge about careers and fields, develop networks and external relationships, and build social capital based on authentic relationships.</a:t>
            </a:r>
          </a:p>
          <a:p>
            <a:pPr lvl="1" eaLnBrk="1" hangingPunct="1"/>
            <a:r>
              <a:rPr lang="en-US" dirty="0"/>
              <a:t>Apply &amp; Analyze</a:t>
            </a:r>
          </a:p>
          <a:p>
            <a:pPr lvl="2" eaLnBrk="1" hangingPunct="1"/>
            <a:r>
              <a:rPr lang="en-US" sz="1600" dirty="0"/>
              <a:t>Build a network of professionals</a:t>
            </a:r>
          </a:p>
          <a:p>
            <a:pPr lvl="2" eaLnBrk="1" hangingPunct="1"/>
            <a:r>
              <a:rPr lang="en-US" sz="1600" dirty="0"/>
              <a:t>Demonstrate your ability to utilize a strategy for developing professional relationships</a:t>
            </a:r>
          </a:p>
          <a:p>
            <a:pPr lvl="2" eaLnBrk="1" hangingPunct="1"/>
            <a:r>
              <a:rPr lang="en-US" sz="1600" dirty="0"/>
              <a:t>Distinguish between categories of relationships</a:t>
            </a:r>
          </a:p>
          <a:p>
            <a:pPr lvl="2" eaLnBrk="1" hangingPunct="1"/>
            <a:r>
              <a:rPr lang="en-US" sz="1600" dirty="0"/>
              <a:t>Organize a comprehensive 10-day strategy for effective outreach</a:t>
            </a:r>
          </a:p>
          <a:p>
            <a:pPr lvl="2" eaLnBrk="1" hangingPunct="1"/>
            <a:r>
              <a:rPr lang="en-US" sz="1600" dirty="0"/>
              <a:t>Plan your communication templates </a:t>
            </a:r>
          </a:p>
          <a:p>
            <a:pPr lvl="2" eaLnBrk="1" hangingPunct="1"/>
            <a:r>
              <a:rPr lang="en-US" sz="1600" dirty="0"/>
              <a:t>Schedule career conversations with professionals</a:t>
            </a:r>
          </a:p>
          <a:p>
            <a:pPr lvl="1" eaLnBrk="1" hangingPunct="1"/>
            <a:endParaRPr lang="en-US" sz="2100" dirty="0"/>
          </a:p>
          <a:p>
            <a:pPr lvl="1" eaLnBrk="1" hangingPunct="1"/>
            <a:endParaRPr lang="en-US" sz="21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Professionals are Available</a:t>
            </a:r>
          </a:p>
        </p:txBody>
      </p:sp>
      <p:sp>
        <p:nvSpPr>
          <p:cNvPr id="14338" name="Content Placeholder 2"/>
          <p:cNvSpPr>
            <a:spLocks noGrp="1"/>
          </p:cNvSpPr>
          <p:nvPr>
            <p:ph idx="1"/>
          </p:nvPr>
        </p:nvSpPr>
        <p:spPr/>
        <p:txBody>
          <a:bodyPr/>
          <a:lstStyle/>
          <a:p>
            <a:pPr eaLnBrk="1" hangingPunct="1"/>
            <a:r>
              <a:rPr lang="en-US" dirty="0"/>
              <a:t>Successful people recall what it was like to be in your shoes</a:t>
            </a:r>
          </a:p>
          <a:p>
            <a:pPr eaLnBrk="1" hangingPunct="1"/>
            <a:r>
              <a:rPr lang="en-US" dirty="0"/>
              <a:t>People like to help humble people with a good attitude</a:t>
            </a:r>
          </a:p>
          <a:p>
            <a:pPr eaLnBrk="1" hangingPunct="1"/>
            <a:r>
              <a:rPr lang="en-US" dirty="0"/>
              <a:t>Paying it forward is a worthwhile endeavor and often a requirement of professional certifications</a:t>
            </a:r>
          </a:p>
          <a:p>
            <a:pPr eaLnBrk="1" hangingPunct="1"/>
            <a:r>
              <a:rPr lang="en-US" dirty="0"/>
              <a:t>It’s flattering to be a mentor or asked to advise</a:t>
            </a:r>
          </a:p>
          <a:p>
            <a:pPr eaLnBrk="1" hangingPunct="1"/>
            <a:r>
              <a:rPr lang="en-US" dirty="0"/>
              <a:t>People like to talk about themselves</a:t>
            </a:r>
          </a:p>
          <a:p>
            <a:pPr eaLnBrk="1" hangingPunct="1"/>
            <a:r>
              <a:rPr lang="en-US" dirty="0"/>
              <a:t>It’s hard to say “No”, so ask!</a:t>
            </a:r>
          </a:p>
        </p:txBody>
      </p:sp>
    </p:spTree>
    <p:extLst>
      <p:ext uri="{BB962C8B-B14F-4D97-AF65-F5344CB8AC3E}">
        <p14:creationId xmlns:p14="http://schemas.microsoft.com/office/powerpoint/2010/main" val="698544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Properly Prepare to Network</a:t>
            </a:r>
          </a:p>
        </p:txBody>
      </p:sp>
      <p:sp>
        <p:nvSpPr>
          <p:cNvPr id="14338" name="Content Placeholder 2"/>
          <p:cNvSpPr>
            <a:spLocks noGrp="1"/>
          </p:cNvSpPr>
          <p:nvPr>
            <p:ph idx="1"/>
          </p:nvPr>
        </p:nvSpPr>
        <p:spPr>
          <a:xfrm>
            <a:off x="628650" y="1736417"/>
            <a:ext cx="7886700" cy="4351338"/>
          </a:xfrm>
        </p:spPr>
        <p:txBody>
          <a:bodyPr/>
          <a:lstStyle/>
          <a:p>
            <a:pPr eaLnBrk="1" hangingPunct="1"/>
            <a:r>
              <a:rPr lang="en-US" dirty="0"/>
              <a:t>Develop confidence in your self by being proactive</a:t>
            </a:r>
          </a:p>
          <a:p>
            <a:pPr lvl="1" eaLnBrk="1" hangingPunct="1"/>
            <a:r>
              <a:rPr lang="en-US" dirty="0"/>
              <a:t>Have templates for various communication scenarios</a:t>
            </a:r>
          </a:p>
          <a:p>
            <a:pPr lvl="1" eaLnBrk="1" hangingPunct="1"/>
            <a:r>
              <a:rPr lang="en-US" dirty="0"/>
              <a:t>Practice your lines for common questions</a:t>
            </a:r>
          </a:p>
          <a:p>
            <a:pPr lvl="1" eaLnBrk="1" hangingPunct="1"/>
            <a:r>
              <a:rPr lang="en-US" dirty="0"/>
              <a:t>Have a plan for each outreach</a:t>
            </a:r>
          </a:p>
          <a:p>
            <a:pPr eaLnBrk="1" hangingPunct="1"/>
            <a:r>
              <a:rPr lang="en-US" dirty="0"/>
              <a:t>Brainstorm proven strategies</a:t>
            </a:r>
          </a:p>
          <a:p>
            <a:pPr lvl="1" eaLnBrk="1" hangingPunct="1"/>
            <a:r>
              <a:rPr lang="en-US" dirty="0"/>
              <a:t>Warm networking – making use of your personal relationships (coaches, teachers, family, friends, co-workers of people you know, alumni)</a:t>
            </a:r>
          </a:p>
          <a:p>
            <a:pPr lvl="1" eaLnBrk="1" hangingPunct="1"/>
            <a:r>
              <a:rPr lang="en-US" dirty="0"/>
              <a:t>Cold networking – no previous relationship</a:t>
            </a:r>
          </a:p>
          <a:p>
            <a:pPr eaLnBrk="1" hangingPunct="1"/>
            <a:r>
              <a:rPr lang="en-US" b="1" dirty="0"/>
              <a:t>Do </a:t>
            </a:r>
            <a:r>
              <a:rPr lang="en-US" b="1" u="sng" dirty="0"/>
              <a:t>not</a:t>
            </a:r>
            <a:r>
              <a:rPr lang="en-US" b="1" dirty="0"/>
              <a:t> wing it!</a:t>
            </a:r>
          </a:p>
          <a:p>
            <a:pPr eaLnBrk="1" hangingPunct="1"/>
            <a:endParaRPr lang="en-US" dirty="0"/>
          </a:p>
          <a:p>
            <a:pPr marL="0" indent="0" algn="ctr" eaLnBrk="1" hangingPunct="1">
              <a:buNone/>
            </a:pPr>
            <a:r>
              <a:rPr lang="en-US" i="1" dirty="0"/>
              <a:t>“Students who engage in cold networking are twice as likely to earn an internship than students who engage only in warm networking”</a:t>
            </a:r>
          </a:p>
          <a:p>
            <a:pPr marL="0" indent="0" algn="ctr" eaLnBrk="1" hangingPunct="1">
              <a:buNone/>
            </a:pPr>
            <a:r>
              <a:rPr lang="en-US" i="1" dirty="0"/>
              <a:t>~Barry Posner</a:t>
            </a:r>
          </a:p>
        </p:txBody>
      </p:sp>
    </p:spTree>
    <p:extLst>
      <p:ext uri="{BB962C8B-B14F-4D97-AF65-F5344CB8AC3E}">
        <p14:creationId xmlns:p14="http://schemas.microsoft.com/office/powerpoint/2010/main" val="1125322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Strategies &amp; Templates: Warm Networking</a:t>
            </a:r>
          </a:p>
        </p:txBody>
      </p:sp>
      <p:sp>
        <p:nvSpPr>
          <p:cNvPr id="14338" name="Content Placeholder 2"/>
          <p:cNvSpPr>
            <a:spLocks noGrp="1"/>
          </p:cNvSpPr>
          <p:nvPr>
            <p:ph idx="1"/>
          </p:nvPr>
        </p:nvSpPr>
        <p:spPr>
          <a:xfrm>
            <a:off x="628650" y="1479940"/>
            <a:ext cx="7886700" cy="4351338"/>
          </a:xfrm>
        </p:spPr>
        <p:txBody>
          <a:bodyPr/>
          <a:lstStyle/>
          <a:p>
            <a:pPr eaLnBrk="1" hangingPunct="1"/>
            <a:r>
              <a:rPr lang="en-US" dirty="0"/>
              <a:t>Customize your templates for each specific contact, no one likes to receive a copy-paste message</a:t>
            </a:r>
          </a:p>
          <a:p>
            <a:pPr eaLnBrk="1" hangingPunct="1"/>
            <a:r>
              <a:rPr lang="en-US" dirty="0"/>
              <a:t>Be prepared to provide background on your ambitions – ensure they are not shallow and selfish</a:t>
            </a:r>
          </a:p>
          <a:p>
            <a:pPr eaLnBrk="1" hangingPunct="1"/>
            <a:r>
              <a:rPr lang="en-US" dirty="0"/>
              <a:t>Three categories of warm networking</a:t>
            </a:r>
          </a:p>
          <a:p>
            <a:pPr lvl="1" eaLnBrk="1" hangingPunct="1"/>
            <a:r>
              <a:rPr lang="en-US" dirty="0"/>
              <a:t>People you know and feel comfortable around</a:t>
            </a:r>
          </a:p>
          <a:p>
            <a:pPr lvl="2" eaLnBrk="1" hangingPunct="1"/>
            <a:r>
              <a:rPr lang="en-US" dirty="0"/>
              <a:t>Be polite and to the point, respectful</a:t>
            </a:r>
          </a:p>
          <a:p>
            <a:pPr lvl="2" eaLnBrk="1" hangingPunct="1"/>
            <a:r>
              <a:rPr lang="en-US" dirty="0"/>
              <a:t>No need to explain background details </a:t>
            </a:r>
          </a:p>
          <a:p>
            <a:pPr lvl="1" eaLnBrk="1" hangingPunct="1"/>
            <a:r>
              <a:rPr lang="en-US" dirty="0"/>
              <a:t>People you know but haven’t spoken with recently</a:t>
            </a:r>
          </a:p>
          <a:p>
            <a:pPr lvl="2" eaLnBrk="1" hangingPunct="1"/>
            <a:r>
              <a:rPr lang="en-US" dirty="0"/>
              <a:t>Be polite and have an opening demonstrating your care for them</a:t>
            </a:r>
          </a:p>
          <a:p>
            <a:pPr lvl="2" eaLnBrk="1" hangingPunct="1"/>
            <a:r>
              <a:rPr lang="en-US" dirty="0"/>
              <a:t>Include who you are and how you know each other </a:t>
            </a:r>
          </a:p>
          <a:p>
            <a:pPr lvl="2" eaLnBrk="1" hangingPunct="1"/>
            <a:r>
              <a:rPr lang="en-US" dirty="0"/>
              <a:t>Give minimal background and get to the point respectfully</a:t>
            </a:r>
          </a:p>
          <a:p>
            <a:pPr lvl="1" eaLnBrk="1" hangingPunct="1"/>
            <a:r>
              <a:rPr lang="en-US" dirty="0"/>
              <a:t>People who are known through a mutual connection</a:t>
            </a:r>
          </a:p>
          <a:p>
            <a:pPr lvl="2" eaLnBrk="1" hangingPunct="1"/>
            <a:r>
              <a:rPr lang="en-US" dirty="0"/>
              <a:t>Be polite and provide a short introduction, respectful</a:t>
            </a:r>
          </a:p>
          <a:p>
            <a:pPr lvl="2" eaLnBrk="1" hangingPunct="1"/>
            <a:r>
              <a:rPr lang="en-US" dirty="0"/>
              <a:t>Explain who you are and reference your mutual connection</a:t>
            </a:r>
          </a:p>
          <a:p>
            <a:pPr lvl="2" eaLnBrk="1" hangingPunct="1"/>
            <a:r>
              <a:rPr lang="en-US" dirty="0"/>
              <a:t>Humbly describe what you are requesting clearly and concisely</a:t>
            </a:r>
          </a:p>
        </p:txBody>
      </p:sp>
    </p:spTree>
    <p:extLst>
      <p:ext uri="{BB962C8B-B14F-4D97-AF65-F5344CB8AC3E}">
        <p14:creationId xmlns:p14="http://schemas.microsoft.com/office/powerpoint/2010/main" val="4112754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Strategies &amp; Templates: Cold Networking</a:t>
            </a:r>
          </a:p>
        </p:txBody>
      </p:sp>
      <p:sp>
        <p:nvSpPr>
          <p:cNvPr id="14338" name="Content Placeholder 2"/>
          <p:cNvSpPr>
            <a:spLocks noGrp="1"/>
          </p:cNvSpPr>
          <p:nvPr>
            <p:ph idx="1"/>
          </p:nvPr>
        </p:nvSpPr>
        <p:spPr>
          <a:xfrm>
            <a:off x="628650" y="1736417"/>
            <a:ext cx="7886700" cy="4351338"/>
          </a:xfrm>
        </p:spPr>
        <p:txBody>
          <a:bodyPr/>
          <a:lstStyle/>
          <a:p>
            <a:pPr eaLnBrk="1" hangingPunct="1"/>
            <a:r>
              <a:rPr lang="en-US" dirty="0"/>
              <a:t>People with similarities to you are more likely to respond </a:t>
            </a:r>
          </a:p>
          <a:p>
            <a:pPr eaLnBrk="1" hangingPunct="1"/>
            <a:r>
              <a:rPr lang="en-US" dirty="0"/>
              <a:t>Demonstrate professional persistence </a:t>
            </a:r>
          </a:p>
          <a:p>
            <a:pPr eaLnBrk="1" hangingPunct="1"/>
            <a:r>
              <a:rPr lang="en-US" dirty="0"/>
              <a:t>Be clear about what you are asking</a:t>
            </a:r>
          </a:p>
          <a:p>
            <a:pPr eaLnBrk="1" hangingPunct="1"/>
            <a:r>
              <a:rPr lang="en-US" dirty="0"/>
              <a:t>In-person or video chats are the most effective</a:t>
            </a:r>
          </a:p>
          <a:p>
            <a:pPr eaLnBrk="1" hangingPunct="1"/>
            <a:r>
              <a:rPr lang="en-US" dirty="0"/>
              <a:t>Follow the process from LYC to reduce the stress of Cold Networking</a:t>
            </a:r>
          </a:p>
          <a:p>
            <a:pPr eaLnBrk="1" hangingPunct="1"/>
            <a:r>
              <a:rPr lang="en-US" dirty="0"/>
              <a:t>Do not fall to these misconceptions:</a:t>
            </a:r>
          </a:p>
          <a:p>
            <a:pPr lvl="1" eaLnBrk="1" hangingPunct="1"/>
            <a:r>
              <a:rPr lang="en-US" dirty="0"/>
              <a:t>Imposter Syndrome</a:t>
            </a:r>
          </a:p>
          <a:p>
            <a:pPr lvl="1" eaLnBrk="1" hangingPunct="1"/>
            <a:r>
              <a:rPr lang="en-US" dirty="0"/>
              <a:t>You are not worth talking to</a:t>
            </a:r>
          </a:p>
          <a:p>
            <a:pPr lvl="1" eaLnBrk="1" hangingPunct="1"/>
            <a:r>
              <a:rPr lang="en-US" dirty="0"/>
              <a:t>You will mess up and jeopardize future opportunities</a:t>
            </a:r>
          </a:p>
          <a:p>
            <a:pPr lvl="1" eaLnBrk="1" hangingPunct="1"/>
            <a:r>
              <a:rPr lang="en-US" dirty="0"/>
              <a:t>You’re not good enough</a:t>
            </a:r>
          </a:p>
        </p:txBody>
      </p:sp>
    </p:spTree>
    <p:extLst>
      <p:ext uri="{BB962C8B-B14F-4D97-AF65-F5344CB8AC3E}">
        <p14:creationId xmlns:p14="http://schemas.microsoft.com/office/powerpoint/2010/main" val="2066811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86350"/>
            <a:ext cx="7886700" cy="1325563"/>
          </a:xfrm>
        </p:spPr>
        <p:txBody>
          <a:bodyPr/>
          <a:lstStyle/>
          <a:p>
            <a:pPr eaLnBrk="1" hangingPunct="1"/>
            <a:r>
              <a:rPr lang="en-US" dirty="0"/>
              <a:t>Don’t Get Discouraged</a:t>
            </a:r>
          </a:p>
        </p:txBody>
      </p:sp>
      <p:sp>
        <p:nvSpPr>
          <p:cNvPr id="14338" name="Content Placeholder 2"/>
          <p:cNvSpPr>
            <a:spLocks noGrp="1"/>
          </p:cNvSpPr>
          <p:nvPr>
            <p:ph idx="1"/>
          </p:nvPr>
        </p:nvSpPr>
        <p:spPr>
          <a:xfrm>
            <a:off x="628650" y="1190012"/>
            <a:ext cx="8091604" cy="4351338"/>
          </a:xfrm>
        </p:spPr>
        <p:txBody>
          <a:bodyPr/>
          <a:lstStyle/>
          <a:p>
            <a:pPr eaLnBrk="1" hangingPunct="1"/>
            <a:r>
              <a:rPr lang="en-US" dirty="0"/>
              <a:t>If you get a definite “No”, be respectful and move on to the next person on your list</a:t>
            </a:r>
          </a:p>
          <a:p>
            <a:pPr eaLnBrk="1" hangingPunct="1"/>
            <a:r>
              <a:rPr lang="en-US" dirty="0"/>
              <a:t>If you get a reason why they can’t meet, this is not a “No” – move to the professional persistence mode</a:t>
            </a:r>
          </a:p>
          <a:p>
            <a:pPr lvl="1" eaLnBrk="1" hangingPunct="1"/>
            <a:r>
              <a:rPr lang="en-US" dirty="0"/>
              <a:t>If they are too busy: be understanding, be willing to work on their time, push the conversation out a month if necessary</a:t>
            </a:r>
          </a:p>
          <a:p>
            <a:pPr lvl="1" eaLnBrk="1" hangingPunct="1"/>
            <a:r>
              <a:rPr lang="en-US" dirty="0"/>
              <a:t>If they can’t meet in person: be grateful, suggest video chat, be flexible</a:t>
            </a:r>
          </a:p>
          <a:p>
            <a:pPr lvl="1" eaLnBrk="1" hangingPunct="1"/>
            <a:r>
              <a:rPr lang="en-US" dirty="0"/>
              <a:t>If it is a bad time: be humble, let them know you understand and will try later when it is a better time</a:t>
            </a:r>
          </a:p>
          <a:p>
            <a:pPr eaLnBrk="1" hangingPunct="1"/>
            <a:r>
              <a:rPr lang="en-US" dirty="0"/>
              <a:t>If you get an inquiry for more information</a:t>
            </a:r>
          </a:p>
          <a:p>
            <a:pPr lvl="1" eaLnBrk="1" hangingPunct="1"/>
            <a:r>
              <a:rPr lang="en-US" dirty="0"/>
              <a:t>“Do you want a job?” Thank them for responding, explain you are looking for information from an experienced professional, explain if you have a job interest, restate your desire to meet and give a rough timeframe</a:t>
            </a:r>
          </a:p>
          <a:p>
            <a:pPr lvl="1" eaLnBrk="1" hangingPunct="1"/>
            <a:r>
              <a:rPr lang="en-US" dirty="0"/>
              <a:t>“How did you get my contact information?” Be honest, tell them exactly, stick to the script in your response</a:t>
            </a:r>
          </a:p>
          <a:p>
            <a:pPr lvl="1" eaLnBrk="1" hangingPunct="1"/>
            <a:r>
              <a:rPr lang="en-US" dirty="0"/>
              <a:t>“What do you want to know?” Share some background and questions you would like answered, ask if this is acceptable, restate your desire to meet</a:t>
            </a:r>
          </a:p>
        </p:txBody>
      </p:sp>
    </p:spTree>
    <p:extLst>
      <p:ext uri="{BB962C8B-B14F-4D97-AF65-F5344CB8AC3E}">
        <p14:creationId xmlns:p14="http://schemas.microsoft.com/office/powerpoint/2010/main" val="2310571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86350"/>
            <a:ext cx="7886700" cy="1325563"/>
          </a:xfrm>
        </p:spPr>
        <p:txBody>
          <a:bodyPr/>
          <a:lstStyle/>
          <a:p>
            <a:pPr eaLnBrk="1" hangingPunct="1"/>
            <a:r>
              <a:rPr lang="en-US" dirty="0"/>
              <a:t>Be Ready for a “Yes”</a:t>
            </a:r>
          </a:p>
        </p:txBody>
      </p:sp>
      <p:sp>
        <p:nvSpPr>
          <p:cNvPr id="14338" name="Content Placeholder 2"/>
          <p:cNvSpPr>
            <a:spLocks noGrp="1"/>
          </p:cNvSpPr>
          <p:nvPr>
            <p:ph idx="1"/>
          </p:nvPr>
        </p:nvSpPr>
        <p:spPr>
          <a:xfrm>
            <a:off x="628650" y="1190012"/>
            <a:ext cx="7886700" cy="4351338"/>
          </a:xfrm>
        </p:spPr>
        <p:txBody>
          <a:bodyPr/>
          <a:lstStyle/>
          <a:p>
            <a:pPr eaLnBrk="1" hangingPunct="1"/>
            <a:r>
              <a:rPr lang="en-US" dirty="0"/>
              <a:t>When they agree to meet, it is your responsibility to send a calendar invite from a professional email address</a:t>
            </a:r>
          </a:p>
          <a:p>
            <a:pPr eaLnBrk="1" hangingPunct="1"/>
            <a:r>
              <a:rPr lang="en-US" dirty="0"/>
              <a:t>Include a restatement of the meeting purpose</a:t>
            </a:r>
          </a:p>
          <a:p>
            <a:pPr eaLnBrk="1" hangingPunct="1"/>
            <a:r>
              <a:rPr lang="en-US" dirty="0"/>
              <a:t>Maintain professional communication in the invite</a:t>
            </a:r>
          </a:p>
          <a:p>
            <a:pPr eaLnBrk="1" hangingPunct="1"/>
            <a:r>
              <a:rPr lang="en-US" dirty="0"/>
              <a:t>Ensure the technology used for a video chat (if you cannot meet in person) is something they are comfortable with</a:t>
            </a:r>
          </a:p>
          <a:p>
            <a:pPr eaLnBrk="1" hangingPunct="1"/>
            <a:r>
              <a:rPr lang="en-US" dirty="0"/>
              <a:t>Make sure to include your contact information and cell number</a:t>
            </a:r>
          </a:p>
          <a:p>
            <a:pPr eaLnBrk="1" hangingPunct="1"/>
            <a:r>
              <a:rPr lang="en-US" b="1" dirty="0"/>
              <a:t>Do </a:t>
            </a:r>
            <a:r>
              <a:rPr lang="en-US" b="1" u="sng" dirty="0"/>
              <a:t>not</a:t>
            </a:r>
            <a:r>
              <a:rPr lang="en-US" b="1" dirty="0"/>
              <a:t> be late to your own meeting!</a:t>
            </a:r>
          </a:p>
        </p:txBody>
      </p:sp>
    </p:spTree>
    <p:extLst>
      <p:ext uri="{BB962C8B-B14F-4D97-AF65-F5344CB8AC3E}">
        <p14:creationId xmlns:p14="http://schemas.microsoft.com/office/powerpoint/2010/main" val="1826774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86350"/>
            <a:ext cx="7886700" cy="1325563"/>
          </a:xfrm>
        </p:spPr>
        <p:txBody>
          <a:bodyPr/>
          <a:lstStyle/>
          <a:p>
            <a:pPr eaLnBrk="1" hangingPunct="1"/>
            <a:r>
              <a:rPr lang="en-US" dirty="0"/>
              <a:t>Discussion &amp; Reflection</a:t>
            </a:r>
          </a:p>
        </p:txBody>
      </p:sp>
      <p:sp>
        <p:nvSpPr>
          <p:cNvPr id="14338" name="Content Placeholder 2"/>
          <p:cNvSpPr>
            <a:spLocks noGrp="1"/>
          </p:cNvSpPr>
          <p:nvPr>
            <p:ph idx="1"/>
          </p:nvPr>
        </p:nvSpPr>
        <p:spPr>
          <a:xfrm>
            <a:off x="628650" y="1190012"/>
            <a:ext cx="7886700" cy="4351338"/>
          </a:xfrm>
        </p:spPr>
        <p:txBody>
          <a:bodyPr/>
          <a:lstStyle/>
          <a:p>
            <a:pPr eaLnBrk="1" hangingPunct="1"/>
            <a:r>
              <a:rPr lang="en-US" dirty="0"/>
              <a:t>Review the 10-Day Outreach Strategy from LYC textbook Step 4</a:t>
            </a:r>
          </a:p>
          <a:p>
            <a:pPr eaLnBrk="1" hangingPunct="1"/>
            <a:r>
              <a:rPr lang="en-US" dirty="0"/>
              <a:t>Discuss your concerns with warm and cold networking</a:t>
            </a:r>
          </a:p>
          <a:p>
            <a:pPr eaLnBrk="1" hangingPunct="1"/>
            <a:r>
              <a:rPr lang="en-US" dirty="0"/>
              <a:t>Strategize your approach to both methods</a:t>
            </a:r>
          </a:p>
          <a:p>
            <a:pPr eaLnBrk="1" hangingPunct="1"/>
            <a:r>
              <a:rPr lang="en-US" dirty="0"/>
              <a:t>What will be your biggest challenge to sticking with the process</a:t>
            </a:r>
          </a:p>
          <a:p>
            <a:pPr eaLnBrk="1" hangingPunct="1"/>
            <a:r>
              <a:rPr lang="en-US" dirty="0"/>
              <a:t>What are you going to do to overcome this challenge</a:t>
            </a:r>
          </a:p>
        </p:txBody>
      </p:sp>
    </p:spTree>
    <p:extLst>
      <p:ext uri="{BB962C8B-B14F-4D97-AF65-F5344CB8AC3E}">
        <p14:creationId xmlns:p14="http://schemas.microsoft.com/office/powerpoint/2010/main" val="125438099"/>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17479</TotalTime>
  <Words>922</Words>
  <Application>Microsoft Macintosh PowerPoint</Application>
  <PresentationFormat>On-screen Show (4:3)</PresentationFormat>
  <Paragraphs>101</Paragraphs>
  <Slides>10</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Verdana</vt:lpstr>
      <vt:lpstr>PP_C5Modules_CC_License_standard</vt:lpstr>
      <vt:lpstr>  Professionalism &amp; Soft Skills Development</vt:lpstr>
      <vt:lpstr>Learning Outcomes</vt:lpstr>
      <vt:lpstr>Professionals are Available</vt:lpstr>
      <vt:lpstr>Properly Prepare to Network</vt:lpstr>
      <vt:lpstr>Strategies &amp; Templates: Warm Networking</vt:lpstr>
      <vt:lpstr>Strategies &amp; Templates: Cold Networking</vt:lpstr>
      <vt:lpstr>Don’t Get Discouraged</vt:lpstr>
      <vt:lpstr>Be Ready for a “Yes”</vt:lpstr>
      <vt:lpstr>Discussion &amp; Reflection</vt:lpstr>
      <vt:lpstr>Assignments </vt:lpstr>
    </vt:vector>
  </TitlesOfParts>
  <Company>University of California at Davis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Sayadian, Greg</cp:lastModifiedBy>
  <cp:revision>222</cp:revision>
  <cp:lastPrinted>2016-07-18T16:40:10Z</cp:lastPrinted>
  <dcterms:created xsi:type="dcterms:W3CDTF">2016-07-03T20:12:42Z</dcterms:created>
  <dcterms:modified xsi:type="dcterms:W3CDTF">2022-10-21T18:51:39Z</dcterms:modified>
</cp:coreProperties>
</file>