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0"/>
  </p:notesMasterIdLst>
  <p:sldIdLst>
    <p:sldId id="256" r:id="rId2"/>
    <p:sldId id="303" r:id="rId3"/>
    <p:sldId id="340" r:id="rId4"/>
    <p:sldId id="341" r:id="rId5"/>
    <p:sldId id="342" r:id="rId6"/>
    <p:sldId id="343" r:id="rId7"/>
    <p:sldId id="339" r:id="rId8"/>
    <p:sldId id="338" r:id="rId9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7" autoAdjust="0"/>
    <p:restoredTop sz="93028" autoAdjust="0"/>
  </p:normalViewPr>
  <p:slideViewPr>
    <p:cSldViewPr snapToGrid="0" snapToObjects="1">
      <p:cViewPr varScale="1">
        <p:scale>
          <a:sx n="114" d="100"/>
          <a:sy n="114" d="100"/>
        </p:scale>
        <p:origin x="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10/21/22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641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15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5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01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sz="3300" dirty="0"/>
            </a:br>
            <a:br>
              <a:rPr sz="3300" dirty="0"/>
            </a:br>
            <a:r>
              <a:rPr lang="en-US" sz="3300" dirty="0"/>
              <a:t>Professionalism &amp; Soft Skills Development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974644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Lesson </a:t>
            </a:r>
            <a:r>
              <a:rPr lang="en-US" sz="2000" b="1">
                <a:solidFill>
                  <a:srgbClr val="2F5597"/>
                </a:solidFill>
              </a:rPr>
              <a:t>Number 12: </a:t>
            </a:r>
            <a:r>
              <a:rPr lang="en-US" sz="2000" b="1" dirty="0">
                <a:solidFill>
                  <a:srgbClr val="2F5597"/>
                </a:solidFill>
              </a:rPr>
              <a:t>Master Calendar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lvl="1" eaLnBrk="1" hangingPunct="1"/>
            <a:r>
              <a:rPr lang="en-US" dirty="0"/>
              <a:t>Translate developed skills such as problem-solving, collaboration, teamwork, and communication to employer needs.</a:t>
            </a:r>
          </a:p>
          <a:p>
            <a:pPr lvl="1" eaLnBrk="1" hangingPunct="1"/>
            <a:r>
              <a:rPr lang="en-US" dirty="0"/>
              <a:t>Evaluate &amp; Synthesize</a:t>
            </a:r>
          </a:p>
          <a:p>
            <a:pPr lvl="2" eaLnBrk="1" hangingPunct="1"/>
            <a:r>
              <a:rPr lang="en-US" dirty="0"/>
              <a:t>Appraise various calendaring structures and tools</a:t>
            </a:r>
          </a:p>
          <a:p>
            <a:pPr lvl="2" eaLnBrk="1" hangingPunct="1"/>
            <a:r>
              <a:rPr lang="en-US" dirty="0"/>
              <a:t>Assess which medium best suits your style and has flexible access and visibility</a:t>
            </a:r>
          </a:p>
          <a:p>
            <a:pPr lvl="2" eaLnBrk="1" hangingPunct="1"/>
            <a:r>
              <a:rPr lang="en-US" dirty="0"/>
              <a:t>Create a calendar environment which you have easy access and ability to modify</a:t>
            </a:r>
          </a:p>
          <a:p>
            <a:pPr lvl="2" eaLnBrk="1" hangingPunct="1"/>
            <a:r>
              <a:rPr lang="en-US" dirty="0"/>
              <a:t>Develop a daily, weekly, monthly, yearly schedule of events</a:t>
            </a:r>
          </a:p>
          <a:p>
            <a:pPr lvl="2" eaLnBrk="1" hangingPunct="1"/>
            <a:r>
              <a:rPr lang="en-US" dirty="0"/>
              <a:t>Discuss your entries to determine what is missing or unnecessary</a:t>
            </a:r>
          </a:p>
          <a:p>
            <a:pPr lvl="2" eaLnBrk="1" hangingPunct="1"/>
            <a:r>
              <a:rPr lang="en-US" dirty="0"/>
              <a:t>Integrate the calendar into your daily life habits to ensure you are keeping track</a:t>
            </a:r>
          </a:p>
          <a:p>
            <a:pPr lvl="2" eaLnBrk="1" hangingPunct="1"/>
            <a:r>
              <a:rPr lang="en-US" dirty="0"/>
              <a:t>Manage changes to your calendar based on Time Management skills</a:t>
            </a:r>
          </a:p>
          <a:p>
            <a:pPr lvl="2" eaLnBrk="1" hangingPunct="1"/>
            <a:r>
              <a:rPr lang="en-US" dirty="0"/>
              <a:t>Plan ahead to ensure you have margin for unexpected events, self care, fun</a:t>
            </a:r>
          </a:p>
          <a:p>
            <a:pPr lvl="2" eaLnBrk="1" hangingPunct="1"/>
            <a:r>
              <a:rPr lang="en-US" dirty="0"/>
              <a:t>Prioritize incoming requests and calendar changes based on Time Management skills</a:t>
            </a:r>
          </a:p>
          <a:p>
            <a:pPr lvl="2" eaLnBrk="1" hangingPunct="1"/>
            <a:r>
              <a:rPr lang="en-US" dirty="0"/>
              <a:t>Revise your calendar weekly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Master Calendars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need to begin using a master calendar to keep track of all of your responsibilities, meetings, appointments, etc. </a:t>
            </a:r>
          </a:p>
          <a:p>
            <a:endParaRPr lang="en-US" dirty="0"/>
          </a:p>
          <a:p>
            <a:r>
              <a:rPr lang="en-US" dirty="0"/>
              <a:t>In the world of business, using your digital calendar is the most effective tool</a:t>
            </a:r>
          </a:p>
          <a:p>
            <a:pPr lvl="1"/>
            <a:r>
              <a:rPr lang="en-US" dirty="0"/>
              <a:t>On your laptop, you can see the big plan for the week</a:t>
            </a:r>
          </a:p>
          <a:p>
            <a:pPr lvl="1"/>
            <a:r>
              <a:rPr lang="en-US" dirty="0"/>
              <a:t>In your hand, effectively manage your schedule on the go</a:t>
            </a:r>
          </a:p>
          <a:p>
            <a:pPr lvl="1"/>
            <a:endParaRPr lang="en-US" dirty="0"/>
          </a:p>
          <a:p>
            <a:r>
              <a:rPr lang="en-US" dirty="0"/>
              <a:t>Google Calendar or Microsoft Office are two capable choices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1D03A-9A19-52AF-B53D-E054FD79ABBC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POWER Learning: Strategies for Success in College and Life. Robert S. Feldman </a:t>
            </a:r>
          </a:p>
        </p:txBody>
      </p:sp>
    </p:spTree>
    <p:extLst>
      <p:ext uri="{BB962C8B-B14F-4D97-AF65-F5344CB8AC3E}">
        <p14:creationId xmlns:p14="http://schemas.microsoft.com/office/powerpoint/2010/main" val="3305888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Weekly Timetables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658360"/>
            <a:ext cx="7886700" cy="4351338"/>
          </a:xfrm>
        </p:spPr>
        <p:txBody>
          <a:bodyPr/>
          <a:lstStyle/>
          <a:p>
            <a:r>
              <a:rPr lang="en-US" dirty="0"/>
              <a:t>Fill in regular, predictable time commitments</a:t>
            </a:r>
          </a:p>
          <a:p>
            <a:pPr lvl="1"/>
            <a:r>
              <a:rPr lang="en-US" dirty="0"/>
              <a:t>Regular meetings</a:t>
            </a:r>
          </a:p>
          <a:p>
            <a:pPr lvl="1"/>
            <a:r>
              <a:rPr lang="en-US" dirty="0"/>
              <a:t>Exercise, quiet time, meal time</a:t>
            </a:r>
          </a:p>
          <a:p>
            <a:pPr lvl="1"/>
            <a:r>
              <a:rPr lang="en-US" dirty="0"/>
              <a:t>Time with friends and family</a:t>
            </a:r>
          </a:p>
          <a:p>
            <a:pPr lvl="2"/>
            <a:r>
              <a:rPr lang="en-US" dirty="0"/>
              <a:t>It is equally important to schedule these times, because when life gets busy, it’s easy to push these out. </a:t>
            </a:r>
          </a:p>
          <a:p>
            <a:pPr lvl="1"/>
            <a:r>
              <a:rPr lang="en-US" dirty="0"/>
              <a:t>Daily To-Do Lists</a:t>
            </a:r>
          </a:p>
          <a:p>
            <a:pPr lvl="2"/>
            <a:r>
              <a:rPr lang="en-US" dirty="0"/>
              <a:t>Start at the beginning of the week – Sunday evening</a:t>
            </a:r>
          </a:p>
          <a:p>
            <a:pPr lvl="2"/>
            <a:r>
              <a:rPr lang="en-US" dirty="0"/>
              <a:t>Review each evening for the next day</a:t>
            </a:r>
          </a:p>
          <a:p>
            <a:pPr lvl="2"/>
            <a:r>
              <a:rPr lang="en-US" dirty="0"/>
              <a:t>Adjust as necessary based on priorities</a:t>
            </a:r>
          </a:p>
          <a:p>
            <a:pPr lvl="2"/>
            <a:r>
              <a:rPr lang="en-US" dirty="0"/>
              <a:t>Every minute you invest now in organizing your time will pay off in the hours that you will save in the future.</a:t>
            </a:r>
          </a:p>
          <a:p>
            <a:pPr lvl="1"/>
            <a:r>
              <a:rPr lang="en-US" dirty="0"/>
              <a:t>Schedule Time for Study, Project Preparation</a:t>
            </a:r>
          </a:p>
          <a:p>
            <a:pPr lvl="2"/>
            <a:r>
              <a:rPr lang="en-US" dirty="0"/>
              <a:t>Time slips away, so put time for preparation into your schedule</a:t>
            </a:r>
          </a:p>
          <a:p>
            <a:pPr lvl="2"/>
            <a:r>
              <a:rPr lang="en-US" dirty="0"/>
              <a:t>Block off time for important tasks</a:t>
            </a:r>
          </a:p>
          <a:p>
            <a:pPr lvl="2"/>
            <a:r>
              <a:rPr lang="en-US" dirty="0"/>
              <a:t>Learn to say NO or LATER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1D03A-9A19-52AF-B53D-E054FD79ABBC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POWER Learning: Strategies for Success in College and Life. Robert S. Feldman </a:t>
            </a:r>
          </a:p>
        </p:txBody>
      </p:sp>
    </p:spTree>
    <p:extLst>
      <p:ext uri="{BB962C8B-B14F-4D97-AF65-F5344CB8AC3E}">
        <p14:creationId xmlns:p14="http://schemas.microsoft.com/office/powerpoint/2010/main" val="1211257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Accomplishing your TO-DO List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658360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List the things you intend to do during the day and set priorities</a:t>
            </a:r>
          </a:p>
          <a:p>
            <a:pPr lvl="0"/>
            <a:r>
              <a:rPr lang="en-US" dirty="0"/>
              <a:t>Start with what you know you MUST do </a:t>
            </a:r>
          </a:p>
          <a:p>
            <a:pPr lvl="0"/>
            <a:r>
              <a:rPr lang="en-US" dirty="0"/>
              <a:t>Begin with what takes highest priority</a:t>
            </a:r>
          </a:p>
          <a:p>
            <a:pPr lvl="0"/>
            <a:r>
              <a:rPr lang="en-US" dirty="0"/>
              <a:t>Don’t schedule every single moment of the day</a:t>
            </a:r>
          </a:p>
          <a:p>
            <a:pPr lvl="1"/>
            <a:r>
              <a:rPr lang="en-US" dirty="0"/>
              <a:t>You will feel like a failure when something goes astray (and it will)</a:t>
            </a:r>
          </a:p>
          <a:p>
            <a:pPr lvl="1"/>
            <a:r>
              <a:rPr lang="en-US" dirty="0"/>
              <a:t>Think of your To-Do List as your guide for the day</a:t>
            </a:r>
          </a:p>
          <a:p>
            <a:pPr lvl="1"/>
            <a:r>
              <a:rPr lang="en-US" dirty="0"/>
              <a:t>Look at it when you wonder what’s next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1D03A-9A19-52AF-B53D-E054FD79ABBC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POWER Learning: Strategies for Success in College and Life. Robert S. Feldman </a:t>
            </a:r>
          </a:p>
        </p:txBody>
      </p:sp>
    </p:spTree>
    <p:extLst>
      <p:ext uri="{BB962C8B-B14F-4D97-AF65-F5344CB8AC3E}">
        <p14:creationId xmlns:p14="http://schemas.microsoft.com/office/powerpoint/2010/main" val="362012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Controlling Your Time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0" y="1658360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Effective Time Management lies in how well you deal with the inevitable surprises</a:t>
            </a:r>
          </a:p>
          <a:p>
            <a:pPr lvl="1"/>
            <a:r>
              <a:rPr lang="en-US" dirty="0"/>
              <a:t>Just say NO</a:t>
            </a:r>
          </a:p>
          <a:p>
            <a:pPr lvl="1"/>
            <a:r>
              <a:rPr lang="en-US" dirty="0"/>
              <a:t>Get away from it all</a:t>
            </a:r>
          </a:p>
          <a:p>
            <a:pPr lvl="1"/>
            <a:r>
              <a:rPr lang="en-US" dirty="0"/>
              <a:t>Enjoy the sounds of silence (turn off the music!)</a:t>
            </a:r>
          </a:p>
          <a:p>
            <a:pPr lvl="1"/>
            <a:r>
              <a:rPr lang="en-US" dirty="0"/>
              <a:t>Take an e-break</a:t>
            </a:r>
          </a:p>
          <a:p>
            <a:pPr lvl="2"/>
            <a:r>
              <a:rPr lang="en-US" dirty="0"/>
              <a:t>Control when you will take moments to check notifications and text</a:t>
            </a:r>
          </a:p>
          <a:p>
            <a:pPr lvl="2"/>
            <a:r>
              <a:rPr lang="en-US" dirty="0"/>
              <a:t>Turn the phone or notifications off</a:t>
            </a:r>
          </a:p>
          <a:p>
            <a:pPr lvl="1"/>
            <a:r>
              <a:rPr lang="en-US" dirty="0"/>
              <a:t>Use technology to save time</a:t>
            </a:r>
          </a:p>
          <a:p>
            <a:pPr lvl="1"/>
            <a:r>
              <a:rPr lang="en-US" dirty="0"/>
              <a:t>Expect the unexpected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1D03A-9A19-52AF-B53D-E054FD79ABBC}"/>
              </a:ext>
            </a:extLst>
          </p:cNvPr>
          <p:cNvSpPr txBox="1"/>
          <p:nvPr/>
        </p:nvSpPr>
        <p:spPr>
          <a:xfrm>
            <a:off x="1055881" y="6173400"/>
            <a:ext cx="70322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Source: POWER Learning: Strategies for Success in College and Life. Robert S. Feldman </a:t>
            </a:r>
          </a:p>
        </p:txBody>
      </p:sp>
    </p:spTree>
    <p:extLst>
      <p:ext uri="{BB962C8B-B14F-4D97-AF65-F5344CB8AC3E}">
        <p14:creationId xmlns:p14="http://schemas.microsoft.com/office/powerpoint/2010/main" val="3007517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Discussion &amp; 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Use the provided weekly calendar worksheet to create a plan for the week</a:t>
            </a:r>
          </a:p>
          <a:p>
            <a:r>
              <a:rPr lang="en-US" dirty="0"/>
              <a:t>Include all items discussed </a:t>
            </a:r>
          </a:p>
          <a:p>
            <a:r>
              <a:rPr lang="en-US" dirty="0"/>
              <a:t>Share with the class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6D6C8E-E6A3-4407-693D-E7885301B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051" y="1147762"/>
            <a:ext cx="3886200" cy="5029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32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1956-D21D-479F-2056-E86C46942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3367"/>
            <a:ext cx="7886700" cy="1325563"/>
          </a:xfrm>
        </p:spPr>
        <p:txBody>
          <a:bodyPr/>
          <a:lstStyle/>
          <a:p>
            <a:r>
              <a:rPr lang="en-US" dirty="0"/>
              <a:t>Assignments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AB101-B0B6-D08A-EA65-E131D2A9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31184"/>
            <a:ext cx="7531376" cy="4351338"/>
          </a:xfrm>
        </p:spPr>
        <p:txBody>
          <a:bodyPr/>
          <a:lstStyle/>
          <a:p>
            <a:r>
              <a:rPr lang="en-US" dirty="0"/>
              <a:t>Set up an online accessible calendar using a viable tool such a Google Calendar or Microsoft Office</a:t>
            </a:r>
          </a:p>
          <a:p>
            <a:r>
              <a:rPr lang="en-US" dirty="0"/>
              <a:t>Add daily events (life, class, study, practice, all commitments, downtime, God time, rest, eat)</a:t>
            </a:r>
          </a:p>
          <a:p>
            <a:r>
              <a:rPr lang="en-US" dirty="0"/>
              <a:t>Ensure you leave room for margin</a:t>
            </a:r>
          </a:p>
          <a:p>
            <a:r>
              <a:rPr lang="en-US" dirty="0"/>
              <a:t>Add long term events with daily “to-do” time</a:t>
            </a:r>
          </a:p>
          <a:p>
            <a:r>
              <a:rPr lang="en-US" dirty="0"/>
              <a:t>Set up a master calendar and demo to the class from 2 different devices. Make sure to include conversations, follow-ups, meetings for this class 10-Day Outreach Strategy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49315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18761</TotalTime>
  <Words>678</Words>
  <Application>Microsoft Macintosh PowerPoint</Application>
  <PresentationFormat>On-screen Show (4:3)</PresentationFormat>
  <Paragraphs>77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PP_C5Modules_CC_License_standard</vt:lpstr>
      <vt:lpstr>  Professionalism &amp; Soft Skills Development</vt:lpstr>
      <vt:lpstr>Learning Outcomes</vt:lpstr>
      <vt:lpstr>Master Calendars</vt:lpstr>
      <vt:lpstr>Weekly Timetables</vt:lpstr>
      <vt:lpstr>Accomplishing your TO-DO List</vt:lpstr>
      <vt:lpstr>Controlling Your Time</vt:lpstr>
      <vt:lpstr>Discussion &amp; Reflection</vt:lpstr>
      <vt:lpstr>Assignments </vt:lpstr>
    </vt:vector>
  </TitlesOfParts>
  <Company>University of California at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Sayadian, Greg</cp:lastModifiedBy>
  <cp:revision>229</cp:revision>
  <cp:lastPrinted>2016-07-18T16:40:10Z</cp:lastPrinted>
  <dcterms:created xsi:type="dcterms:W3CDTF">2016-07-03T20:12:42Z</dcterms:created>
  <dcterms:modified xsi:type="dcterms:W3CDTF">2022-10-21T19:08:36Z</dcterms:modified>
</cp:coreProperties>
</file>