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8"/>
  </p:notesMasterIdLst>
  <p:sldIdLst>
    <p:sldId id="256" r:id="rId2"/>
    <p:sldId id="303" r:id="rId3"/>
    <p:sldId id="328" r:id="rId4"/>
    <p:sldId id="329" r:id="rId5"/>
    <p:sldId id="330" r:id="rId6"/>
    <p:sldId id="331" r:id="rId7"/>
    <p:sldId id="332" r:id="rId8"/>
    <p:sldId id="333" r:id="rId9"/>
    <p:sldId id="334" r:id="rId10"/>
    <p:sldId id="335" r:id="rId11"/>
    <p:sldId id="337" r:id="rId12"/>
    <p:sldId id="338" r:id="rId13"/>
    <p:sldId id="339" r:id="rId14"/>
    <p:sldId id="336" r:id="rId15"/>
    <p:sldId id="327" r:id="rId16"/>
    <p:sldId id="309" r:id="rId17"/>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01" autoAdjust="0"/>
    <p:restoredTop sz="92967" autoAdjust="0"/>
  </p:normalViewPr>
  <p:slideViewPr>
    <p:cSldViewPr snapToGrid="0" snapToObjects="1">
      <p:cViewPr varScale="1">
        <p:scale>
          <a:sx n="127" d="100"/>
          <a:sy n="127" d="100"/>
        </p:scale>
        <p:origin x="672"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10/21/22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10</a:t>
            </a:fld>
            <a:endParaRPr lang="en-US">
              <a:cs typeface="Arial" charset="0"/>
            </a:endParaRPr>
          </a:p>
        </p:txBody>
      </p:sp>
    </p:spTree>
    <p:extLst>
      <p:ext uri="{BB962C8B-B14F-4D97-AF65-F5344CB8AC3E}">
        <p14:creationId xmlns:p14="http://schemas.microsoft.com/office/powerpoint/2010/main" val="4017736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11</a:t>
            </a:fld>
            <a:endParaRPr lang="en-US">
              <a:cs typeface="Arial" charset="0"/>
            </a:endParaRPr>
          </a:p>
        </p:txBody>
      </p:sp>
    </p:spTree>
    <p:extLst>
      <p:ext uri="{BB962C8B-B14F-4D97-AF65-F5344CB8AC3E}">
        <p14:creationId xmlns:p14="http://schemas.microsoft.com/office/powerpoint/2010/main" val="379447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12</a:t>
            </a:fld>
            <a:endParaRPr lang="en-US">
              <a:cs typeface="Arial" charset="0"/>
            </a:endParaRPr>
          </a:p>
        </p:txBody>
      </p:sp>
    </p:spTree>
    <p:extLst>
      <p:ext uri="{BB962C8B-B14F-4D97-AF65-F5344CB8AC3E}">
        <p14:creationId xmlns:p14="http://schemas.microsoft.com/office/powerpoint/2010/main" val="2027932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13</a:t>
            </a:fld>
            <a:endParaRPr lang="en-US">
              <a:cs typeface="Arial" charset="0"/>
            </a:endParaRPr>
          </a:p>
        </p:txBody>
      </p:sp>
    </p:spTree>
    <p:extLst>
      <p:ext uri="{BB962C8B-B14F-4D97-AF65-F5344CB8AC3E}">
        <p14:creationId xmlns:p14="http://schemas.microsoft.com/office/powerpoint/2010/main" val="150904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14</a:t>
            </a:fld>
            <a:endParaRPr lang="en-US">
              <a:cs typeface="Arial" charset="0"/>
            </a:endParaRPr>
          </a:p>
        </p:txBody>
      </p:sp>
    </p:spTree>
    <p:extLst>
      <p:ext uri="{BB962C8B-B14F-4D97-AF65-F5344CB8AC3E}">
        <p14:creationId xmlns:p14="http://schemas.microsoft.com/office/powerpoint/2010/main" val="3381260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15</a:t>
            </a:fld>
            <a:endParaRPr lang="en-US">
              <a:cs typeface="Arial" charset="0"/>
            </a:endParaRPr>
          </a:p>
        </p:txBody>
      </p:sp>
    </p:spTree>
    <p:extLst>
      <p:ext uri="{BB962C8B-B14F-4D97-AF65-F5344CB8AC3E}">
        <p14:creationId xmlns:p14="http://schemas.microsoft.com/office/powerpoint/2010/main" val="15213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3411088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4281349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2274258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1594933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147549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4181889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4291269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owl.purdue.edu/owl/subject_specific_writing/professional_technical_writing/basic_business_letters/index.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br>
              <a:rPr sz="3300" dirty="0"/>
            </a:b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7" y="4999038"/>
            <a:ext cx="5009177" cy="277812"/>
          </a:xfrm>
        </p:spPr>
        <p:txBody>
          <a:bodyPr/>
          <a:lstStyle/>
          <a:p>
            <a:pPr eaLnBrk="1" hangingPunct="1"/>
            <a:r>
              <a:rPr lang="en-US" sz="2000" b="1" dirty="0">
                <a:solidFill>
                  <a:srgbClr val="2F5597"/>
                </a:solidFill>
              </a:rPr>
              <a:t>Lesson </a:t>
            </a:r>
            <a:r>
              <a:rPr lang="en-US" sz="2000" b="1">
                <a:solidFill>
                  <a:srgbClr val="2F5597"/>
                </a:solidFill>
              </a:rPr>
              <a:t>Number 08: </a:t>
            </a:r>
            <a:r>
              <a:rPr lang="en-US" sz="2000" b="1" dirty="0">
                <a:solidFill>
                  <a:srgbClr val="2F5597"/>
                </a:solidFill>
              </a:rPr>
              <a:t>Cover Letter &amp; Resume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98579"/>
            <a:ext cx="7886700" cy="1325563"/>
          </a:xfrm>
        </p:spPr>
        <p:txBody>
          <a:bodyPr/>
          <a:lstStyle/>
          <a:p>
            <a:pPr eaLnBrk="1" hangingPunct="1"/>
            <a:r>
              <a:rPr lang="en-US" dirty="0"/>
              <a:t>Resume Formatting</a:t>
            </a:r>
          </a:p>
        </p:txBody>
      </p:sp>
      <p:sp>
        <p:nvSpPr>
          <p:cNvPr id="14338" name="Content Placeholder 2"/>
          <p:cNvSpPr>
            <a:spLocks noGrp="1"/>
          </p:cNvSpPr>
          <p:nvPr>
            <p:ph idx="1"/>
          </p:nvPr>
        </p:nvSpPr>
        <p:spPr>
          <a:xfrm>
            <a:off x="628649" y="1747565"/>
            <a:ext cx="8013545" cy="3917251"/>
          </a:xfrm>
        </p:spPr>
        <p:txBody>
          <a:bodyPr/>
          <a:lstStyle/>
          <a:p>
            <a:r>
              <a:rPr lang="en-US" dirty="0"/>
              <a:t>Exceptional formatting promotes quick scanning from hiring managers</a:t>
            </a:r>
          </a:p>
          <a:p>
            <a:r>
              <a:rPr lang="en-US" dirty="0"/>
              <a:t>Use formatting to boost clarity</a:t>
            </a:r>
          </a:p>
          <a:p>
            <a:r>
              <a:rPr lang="en-US" dirty="0"/>
              <a:t>Write using bullet points: easy to read, highlights content, stay concise</a:t>
            </a:r>
          </a:p>
          <a:p>
            <a:r>
              <a:rPr lang="en-US" dirty="0"/>
              <a:t>Keep the structure consistent: fonts, spacing, justification, formatting</a:t>
            </a:r>
          </a:p>
          <a:p>
            <a:r>
              <a:rPr lang="en-US" dirty="0"/>
              <a:t>Use a basic layout</a:t>
            </a:r>
          </a:p>
          <a:p>
            <a:pPr lvl="1"/>
            <a:r>
              <a:rPr lang="en-US" dirty="0"/>
              <a:t>Chronological – contact information, education, experience, additional content</a:t>
            </a:r>
          </a:p>
          <a:p>
            <a:pPr lvl="1"/>
            <a:r>
              <a:rPr lang="en-US" dirty="0"/>
              <a:t>Functional – contact information, skills, achievements, work history, education</a:t>
            </a:r>
          </a:p>
          <a:p>
            <a:pPr lvl="1"/>
            <a:r>
              <a:rPr lang="en-US" dirty="0"/>
              <a:t>Combination – contact information, date of first experience with skill and experience, date of second, third, etc., education</a:t>
            </a:r>
          </a:p>
          <a:p>
            <a:endParaRPr lang="en-US" dirty="0"/>
          </a:p>
        </p:txBody>
      </p:sp>
      <p:sp>
        <p:nvSpPr>
          <p:cNvPr id="6" name="TextBox 5">
            <a:extLst>
              <a:ext uri="{FF2B5EF4-FFF2-40B4-BE49-F238E27FC236}">
                <a16:creationId xmlns:a16="http://schemas.microsoft.com/office/drawing/2014/main" id="{4EB6F747-98A5-C8F6-B7A2-29F406DC6F8A}"/>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spTree>
    <p:extLst>
      <p:ext uri="{BB962C8B-B14F-4D97-AF65-F5344CB8AC3E}">
        <p14:creationId xmlns:p14="http://schemas.microsoft.com/office/powerpoint/2010/main" val="3332434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98579"/>
            <a:ext cx="7886700" cy="1325563"/>
          </a:xfrm>
        </p:spPr>
        <p:txBody>
          <a:bodyPr/>
          <a:lstStyle/>
          <a:p>
            <a:pPr eaLnBrk="1" hangingPunct="1"/>
            <a:r>
              <a:rPr lang="en-US" dirty="0"/>
              <a:t>Chronological Resume Formatting</a:t>
            </a:r>
          </a:p>
        </p:txBody>
      </p:sp>
      <p:sp>
        <p:nvSpPr>
          <p:cNvPr id="6" name="TextBox 5">
            <a:extLst>
              <a:ext uri="{FF2B5EF4-FFF2-40B4-BE49-F238E27FC236}">
                <a16:creationId xmlns:a16="http://schemas.microsoft.com/office/drawing/2014/main" id="{4EB6F747-98A5-C8F6-B7A2-29F406DC6F8A}"/>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pic>
        <p:nvPicPr>
          <p:cNvPr id="5" name="Picture 4">
            <a:extLst>
              <a:ext uri="{FF2B5EF4-FFF2-40B4-BE49-F238E27FC236}">
                <a16:creationId xmlns:a16="http://schemas.microsoft.com/office/drawing/2014/main" id="{DD6597EC-3DCB-42CA-7E71-FB98DBDFB5C7}"/>
              </a:ext>
            </a:extLst>
          </p:cNvPr>
          <p:cNvPicPr>
            <a:picLocks noChangeAspect="1"/>
          </p:cNvPicPr>
          <p:nvPr/>
        </p:nvPicPr>
        <p:blipFill>
          <a:blip r:embed="rId3"/>
          <a:stretch>
            <a:fillRect/>
          </a:stretch>
        </p:blipFill>
        <p:spPr>
          <a:xfrm>
            <a:off x="628650" y="1349278"/>
            <a:ext cx="3030837" cy="4778258"/>
          </a:xfrm>
          <a:prstGeom prst="rect">
            <a:avLst/>
          </a:prstGeom>
        </p:spPr>
      </p:pic>
      <p:pic>
        <p:nvPicPr>
          <p:cNvPr id="7" name="Picture 6">
            <a:extLst>
              <a:ext uri="{FF2B5EF4-FFF2-40B4-BE49-F238E27FC236}">
                <a16:creationId xmlns:a16="http://schemas.microsoft.com/office/drawing/2014/main" id="{737A232D-9737-91A2-9314-9243D76E7E4F}"/>
              </a:ext>
            </a:extLst>
          </p:cNvPr>
          <p:cNvPicPr>
            <a:picLocks noChangeAspect="1"/>
          </p:cNvPicPr>
          <p:nvPr/>
        </p:nvPicPr>
        <p:blipFill>
          <a:blip r:embed="rId4"/>
          <a:stretch>
            <a:fillRect/>
          </a:stretch>
        </p:blipFill>
        <p:spPr>
          <a:xfrm>
            <a:off x="4618489" y="1349278"/>
            <a:ext cx="3579751" cy="4778258"/>
          </a:xfrm>
          <a:prstGeom prst="rect">
            <a:avLst/>
          </a:prstGeom>
          <a:ln>
            <a:solidFill>
              <a:schemeClr val="tx1"/>
            </a:solidFill>
          </a:ln>
        </p:spPr>
      </p:pic>
    </p:spTree>
    <p:extLst>
      <p:ext uri="{BB962C8B-B14F-4D97-AF65-F5344CB8AC3E}">
        <p14:creationId xmlns:p14="http://schemas.microsoft.com/office/powerpoint/2010/main" val="1954725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98579"/>
            <a:ext cx="7886700" cy="1325563"/>
          </a:xfrm>
        </p:spPr>
        <p:txBody>
          <a:bodyPr/>
          <a:lstStyle/>
          <a:p>
            <a:pPr eaLnBrk="1" hangingPunct="1"/>
            <a:r>
              <a:rPr lang="en-US" dirty="0"/>
              <a:t>Functional Resume Formatting</a:t>
            </a:r>
          </a:p>
        </p:txBody>
      </p:sp>
      <p:sp>
        <p:nvSpPr>
          <p:cNvPr id="6" name="TextBox 5">
            <a:extLst>
              <a:ext uri="{FF2B5EF4-FFF2-40B4-BE49-F238E27FC236}">
                <a16:creationId xmlns:a16="http://schemas.microsoft.com/office/drawing/2014/main" id="{4EB6F747-98A5-C8F6-B7A2-29F406DC6F8A}"/>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pic>
        <p:nvPicPr>
          <p:cNvPr id="2" name="Picture 1">
            <a:extLst>
              <a:ext uri="{FF2B5EF4-FFF2-40B4-BE49-F238E27FC236}">
                <a16:creationId xmlns:a16="http://schemas.microsoft.com/office/drawing/2014/main" id="{99C2CB5E-D36C-92CB-4270-A2F5750126D7}"/>
              </a:ext>
            </a:extLst>
          </p:cNvPr>
          <p:cNvPicPr>
            <a:picLocks noChangeAspect="1"/>
          </p:cNvPicPr>
          <p:nvPr/>
        </p:nvPicPr>
        <p:blipFill>
          <a:blip r:embed="rId3"/>
          <a:stretch>
            <a:fillRect/>
          </a:stretch>
        </p:blipFill>
        <p:spPr>
          <a:xfrm>
            <a:off x="4790885" y="1420783"/>
            <a:ext cx="3775902" cy="4708224"/>
          </a:xfrm>
          <a:prstGeom prst="rect">
            <a:avLst/>
          </a:prstGeom>
          <a:ln>
            <a:solidFill>
              <a:schemeClr val="tx1"/>
            </a:solidFill>
          </a:ln>
        </p:spPr>
      </p:pic>
      <p:pic>
        <p:nvPicPr>
          <p:cNvPr id="5" name="Picture 4">
            <a:extLst>
              <a:ext uri="{FF2B5EF4-FFF2-40B4-BE49-F238E27FC236}">
                <a16:creationId xmlns:a16="http://schemas.microsoft.com/office/drawing/2014/main" id="{3D95E0F4-6156-18A7-9829-15B0DEE3E6AE}"/>
              </a:ext>
            </a:extLst>
          </p:cNvPr>
          <p:cNvPicPr>
            <a:picLocks noChangeAspect="1"/>
          </p:cNvPicPr>
          <p:nvPr/>
        </p:nvPicPr>
        <p:blipFill>
          <a:blip r:embed="rId4"/>
          <a:stretch>
            <a:fillRect/>
          </a:stretch>
        </p:blipFill>
        <p:spPr>
          <a:xfrm>
            <a:off x="680087" y="1420783"/>
            <a:ext cx="3829581" cy="4589724"/>
          </a:xfrm>
          <a:prstGeom prst="rect">
            <a:avLst/>
          </a:prstGeom>
        </p:spPr>
      </p:pic>
    </p:spTree>
    <p:extLst>
      <p:ext uri="{BB962C8B-B14F-4D97-AF65-F5344CB8AC3E}">
        <p14:creationId xmlns:p14="http://schemas.microsoft.com/office/powerpoint/2010/main" val="1550213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98579"/>
            <a:ext cx="7886700" cy="1325563"/>
          </a:xfrm>
        </p:spPr>
        <p:txBody>
          <a:bodyPr/>
          <a:lstStyle/>
          <a:p>
            <a:pPr eaLnBrk="1" hangingPunct="1"/>
            <a:r>
              <a:rPr lang="en-US" dirty="0"/>
              <a:t>Combination Resume Formatting</a:t>
            </a:r>
          </a:p>
        </p:txBody>
      </p:sp>
      <p:sp>
        <p:nvSpPr>
          <p:cNvPr id="6" name="TextBox 5">
            <a:extLst>
              <a:ext uri="{FF2B5EF4-FFF2-40B4-BE49-F238E27FC236}">
                <a16:creationId xmlns:a16="http://schemas.microsoft.com/office/drawing/2014/main" id="{4EB6F747-98A5-C8F6-B7A2-29F406DC6F8A}"/>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pic>
        <p:nvPicPr>
          <p:cNvPr id="4" name="Picture 3">
            <a:extLst>
              <a:ext uri="{FF2B5EF4-FFF2-40B4-BE49-F238E27FC236}">
                <a16:creationId xmlns:a16="http://schemas.microsoft.com/office/drawing/2014/main" id="{39EEE5B4-11E3-953B-7999-A9512CC67C91}"/>
              </a:ext>
            </a:extLst>
          </p:cNvPr>
          <p:cNvPicPr>
            <a:picLocks noChangeAspect="1"/>
          </p:cNvPicPr>
          <p:nvPr/>
        </p:nvPicPr>
        <p:blipFill>
          <a:blip r:embed="rId3"/>
          <a:stretch>
            <a:fillRect/>
          </a:stretch>
        </p:blipFill>
        <p:spPr>
          <a:xfrm>
            <a:off x="690290" y="1451653"/>
            <a:ext cx="3352026" cy="4298708"/>
          </a:xfrm>
          <a:prstGeom prst="rect">
            <a:avLst/>
          </a:prstGeom>
        </p:spPr>
      </p:pic>
      <p:pic>
        <p:nvPicPr>
          <p:cNvPr id="5" name="Picture 4">
            <a:extLst>
              <a:ext uri="{FF2B5EF4-FFF2-40B4-BE49-F238E27FC236}">
                <a16:creationId xmlns:a16="http://schemas.microsoft.com/office/drawing/2014/main" id="{EE434033-1DB9-C963-B944-D8D2D2122114}"/>
              </a:ext>
            </a:extLst>
          </p:cNvPr>
          <p:cNvPicPr>
            <a:picLocks noChangeAspect="1"/>
          </p:cNvPicPr>
          <p:nvPr/>
        </p:nvPicPr>
        <p:blipFill>
          <a:blip r:embed="rId4"/>
          <a:stretch>
            <a:fillRect/>
          </a:stretch>
        </p:blipFill>
        <p:spPr>
          <a:xfrm>
            <a:off x="4703660" y="1378769"/>
            <a:ext cx="3812771" cy="4718304"/>
          </a:xfrm>
          <a:prstGeom prst="rect">
            <a:avLst/>
          </a:prstGeom>
          <a:ln>
            <a:solidFill>
              <a:schemeClr val="tx1"/>
            </a:solidFill>
          </a:ln>
        </p:spPr>
      </p:pic>
    </p:spTree>
    <p:extLst>
      <p:ext uri="{BB962C8B-B14F-4D97-AF65-F5344CB8AC3E}">
        <p14:creationId xmlns:p14="http://schemas.microsoft.com/office/powerpoint/2010/main" val="3207856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98579"/>
            <a:ext cx="7886700" cy="1325563"/>
          </a:xfrm>
        </p:spPr>
        <p:txBody>
          <a:bodyPr/>
          <a:lstStyle/>
          <a:p>
            <a:pPr eaLnBrk="1" hangingPunct="1"/>
            <a:r>
              <a:rPr lang="en-US" dirty="0"/>
              <a:t>Resume Special Case</a:t>
            </a:r>
          </a:p>
        </p:txBody>
      </p:sp>
      <p:sp>
        <p:nvSpPr>
          <p:cNvPr id="14338" name="Content Placeholder 2"/>
          <p:cNvSpPr>
            <a:spLocks noGrp="1"/>
          </p:cNvSpPr>
          <p:nvPr>
            <p:ph idx="1"/>
          </p:nvPr>
        </p:nvSpPr>
        <p:spPr>
          <a:xfrm>
            <a:off x="628649" y="1747565"/>
            <a:ext cx="8013545" cy="3917251"/>
          </a:xfrm>
        </p:spPr>
        <p:txBody>
          <a:bodyPr/>
          <a:lstStyle/>
          <a:p>
            <a:r>
              <a:rPr lang="en-US" dirty="0"/>
              <a:t>What if you have no experience?</a:t>
            </a:r>
          </a:p>
          <a:p>
            <a:pPr lvl="1"/>
            <a:r>
              <a:rPr lang="en-US" dirty="0"/>
              <a:t>Job seekers often hold positions in a variety of settings</a:t>
            </a:r>
          </a:p>
          <a:p>
            <a:pPr lvl="1"/>
            <a:r>
              <a:rPr lang="en-US" dirty="0"/>
              <a:t>Explore their options, or balance personal goals (like travel or raising children) </a:t>
            </a:r>
          </a:p>
          <a:p>
            <a:pPr lvl="1"/>
            <a:r>
              <a:rPr lang="en-US" dirty="0"/>
              <a:t>Employers are currently more open than ever before to alternatives to the traditional model of professional development. </a:t>
            </a:r>
          </a:p>
          <a:p>
            <a:pPr lvl="1"/>
            <a:r>
              <a:rPr lang="en-US" dirty="0"/>
              <a:t>Your resume has a key role in explaining why your past experiences give you the necessary qualifications for your future job(s).</a:t>
            </a:r>
          </a:p>
          <a:p>
            <a:r>
              <a:rPr lang="en-US" dirty="0"/>
              <a:t>Expand your definition of experience </a:t>
            </a:r>
          </a:p>
          <a:p>
            <a:pPr lvl="1"/>
            <a:r>
              <a:rPr lang="en-US" dirty="0"/>
              <a:t>Include paid and non-paid, volunteer, community service, political, tutoring, sports, and activities within your religious community. </a:t>
            </a:r>
          </a:p>
          <a:p>
            <a:pPr lvl="1"/>
            <a:r>
              <a:rPr lang="en-US" dirty="0"/>
              <a:t>Include classroom experiences if applicable</a:t>
            </a:r>
          </a:p>
          <a:p>
            <a:pPr lvl="1"/>
            <a:r>
              <a:rPr lang="en-US" dirty="0"/>
              <a:t>If a student, include work for your major department, student government, or student organization. These non-curricular or co-curricular effort can fill in the rest of your experience</a:t>
            </a:r>
          </a:p>
        </p:txBody>
      </p:sp>
      <p:sp>
        <p:nvSpPr>
          <p:cNvPr id="6" name="TextBox 5">
            <a:extLst>
              <a:ext uri="{FF2B5EF4-FFF2-40B4-BE49-F238E27FC236}">
                <a16:creationId xmlns:a16="http://schemas.microsoft.com/office/drawing/2014/main" id="{4EB6F747-98A5-C8F6-B7A2-29F406DC6F8A}"/>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spTree>
    <p:extLst>
      <p:ext uri="{BB962C8B-B14F-4D97-AF65-F5344CB8AC3E}">
        <p14:creationId xmlns:p14="http://schemas.microsoft.com/office/powerpoint/2010/main" val="8623528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528137"/>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a:xfrm>
            <a:off x="628650" y="1765361"/>
            <a:ext cx="8279044" cy="4351338"/>
          </a:xfrm>
        </p:spPr>
        <p:txBody>
          <a:bodyPr/>
          <a:lstStyle/>
          <a:p>
            <a:pPr eaLnBrk="1" hangingPunct="1"/>
            <a:r>
              <a:rPr lang="en-US" dirty="0"/>
              <a:t>Read about what are S.M.A.R.T. goals</a:t>
            </a:r>
          </a:p>
          <a:p>
            <a:pPr lvl="1" eaLnBrk="1" hangingPunct="1"/>
            <a:r>
              <a:rPr lang="en-US" dirty="0"/>
              <a:t>Internship Manual Link, pages 8-12</a:t>
            </a:r>
          </a:p>
          <a:p>
            <a:pPr lvl="2" eaLnBrk="1" hangingPunct="1"/>
            <a:r>
              <a:rPr lang="en-US" sz="1600" dirty="0"/>
              <a:t>https://</a:t>
            </a:r>
            <a:r>
              <a:rPr lang="en-US" sz="1600" dirty="0" err="1"/>
              <a:t>www.montreat.edu</a:t>
            </a:r>
            <a:r>
              <a:rPr lang="en-US" sz="1600" dirty="0"/>
              <a:t>/wp-content/uploads/2020/06/internship-</a:t>
            </a:r>
            <a:r>
              <a:rPr lang="en-US" sz="1600" dirty="0" err="1"/>
              <a:t>manual.pdf</a:t>
            </a:r>
            <a:endParaRPr lang="en-US" sz="1600" dirty="0"/>
          </a:p>
          <a:p>
            <a:pPr lvl="1" eaLnBrk="1" hangingPunct="1"/>
            <a:r>
              <a:rPr lang="en-US" dirty="0"/>
              <a:t>What are SMART goals and what is the proper format? Read this</a:t>
            </a:r>
          </a:p>
          <a:p>
            <a:pPr lvl="2" eaLnBrk="1" hangingPunct="1"/>
            <a:r>
              <a:rPr lang="en-US" sz="1600" dirty="0"/>
              <a:t>https://</a:t>
            </a:r>
            <a:r>
              <a:rPr lang="en-US" sz="1600" dirty="0" err="1"/>
              <a:t>www.indeed.com</a:t>
            </a:r>
            <a:r>
              <a:rPr lang="en-US" sz="1600" dirty="0"/>
              <a:t>/career-advice/career-development/how-to-write-smart-goals </a:t>
            </a:r>
          </a:p>
          <a:p>
            <a:pPr lvl="1" eaLnBrk="1" hangingPunct="1"/>
            <a:endParaRPr lang="en-US" sz="1900" dirty="0"/>
          </a:p>
          <a:p>
            <a:pPr eaLnBrk="1" hangingPunct="1"/>
            <a:r>
              <a:rPr lang="en-US" dirty="0"/>
              <a:t>Formalize one S.M.A.R.T. goal and share it with the class</a:t>
            </a:r>
          </a:p>
          <a:p>
            <a:pPr lvl="1" eaLnBrk="1" hangingPunct="1"/>
            <a:r>
              <a:rPr lang="en-US" dirty="0"/>
              <a:t>What is SMART about the goal? Did it answer the following? </a:t>
            </a:r>
          </a:p>
          <a:p>
            <a:pPr lvl="2" eaLnBrk="1" hangingPunct="1"/>
            <a:r>
              <a:rPr lang="en-US" sz="1600" dirty="0"/>
              <a:t>Specific - What are you actually doing?</a:t>
            </a:r>
          </a:p>
          <a:p>
            <a:pPr lvl="2" eaLnBrk="1" hangingPunct="1"/>
            <a:r>
              <a:rPr lang="en-US" sz="1600" dirty="0"/>
              <a:t>Measurable - What evidence will you provide that you are doing better?</a:t>
            </a:r>
          </a:p>
          <a:p>
            <a:pPr lvl="2" eaLnBrk="1" hangingPunct="1"/>
            <a:r>
              <a:rPr lang="en-US" sz="1600" dirty="0"/>
              <a:t>Attainable - How will you know if you have met your goal?</a:t>
            </a:r>
          </a:p>
          <a:p>
            <a:pPr lvl="2" eaLnBrk="1" hangingPunct="1"/>
            <a:r>
              <a:rPr lang="en-US" sz="1600" dirty="0"/>
              <a:t>Relevant - What is your single objective in this goal?</a:t>
            </a:r>
          </a:p>
          <a:p>
            <a:pPr lvl="2" eaLnBrk="1" hangingPunct="1"/>
            <a:r>
              <a:rPr lang="en-US" sz="1600" dirty="0"/>
              <a:t>Time based - When will you finish this goal?</a:t>
            </a:r>
          </a:p>
          <a:p>
            <a:pPr lvl="1" eaLnBrk="1" hangingPunct="1"/>
            <a:endParaRPr lang="en-US" dirty="0"/>
          </a:p>
        </p:txBody>
      </p:sp>
    </p:spTree>
    <p:extLst>
      <p:ext uri="{BB962C8B-B14F-4D97-AF65-F5344CB8AC3E}">
        <p14:creationId xmlns:p14="http://schemas.microsoft.com/office/powerpoint/2010/main" val="1233831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a:xfrm>
            <a:off x="628650" y="532394"/>
            <a:ext cx="7886700" cy="1325563"/>
          </a:xfrm>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a:xfrm>
            <a:off x="628650" y="1891293"/>
            <a:ext cx="7266653" cy="4351338"/>
          </a:xfrm>
        </p:spPr>
        <p:txBody>
          <a:bodyPr/>
          <a:lstStyle/>
          <a:p>
            <a:r>
              <a:rPr lang="en-US" dirty="0"/>
              <a:t>Read </a:t>
            </a:r>
            <a:r>
              <a:rPr lang="en-US" dirty="0" err="1"/>
              <a:t>WetFeet</a:t>
            </a:r>
            <a:r>
              <a:rPr lang="en-US" dirty="0"/>
              <a:t> Formatting Your Resume Chapter 5</a:t>
            </a:r>
          </a:p>
          <a:p>
            <a:r>
              <a:rPr lang="en-US" dirty="0"/>
              <a:t>Read </a:t>
            </a:r>
            <a:r>
              <a:rPr lang="en-US" dirty="0" err="1"/>
              <a:t>WetFeet</a:t>
            </a:r>
            <a:r>
              <a:rPr lang="en-US" dirty="0"/>
              <a:t> Writing a Cover Letter Chapter 6</a:t>
            </a:r>
          </a:p>
          <a:p>
            <a:r>
              <a:rPr lang="en-US" dirty="0"/>
              <a:t>Write a Cover Letter and Resume for your top career choice</a:t>
            </a:r>
          </a:p>
          <a:p>
            <a:pPr lvl="1"/>
            <a:r>
              <a:rPr lang="en-US" dirty="0"/>
              <a:t>Use </a:t>
            </a:r>
            <a:r>
              <a:rPr lang="en-US" dirty="0" err="1"/>
              <a:t>skillsfirst.com</a:t>
            </a:r>
            <a:r>
              <a:rPr lang="en-US" dirty="0"/>
              <a:t> resources from your main profile page</a:t>
            </a:r>
          </a:p>
          <a:p>
            <a:pPr lvl="2"/>
            <a:r>
              <a:rPr lang="en-US" dirty="0"/>
              <a:t>Create a resume</a:t>
            </a:r>
          </a:p>
          <a:p>
            <a:pPr lvl="2"/>
            <a:r>
              <a:rPr lang="en-US" dirty="0"/>
              <a:t>Create a cover letter</a:t>
            </a:r>
          </a:p>
          <a:p>
            <a:r>
              <a:rPr lang="en-US" dirty="0"/>
              <a:t>Upload your cover letter and resume to your </a:t>
            </a:r>
            <a:r>
              <a:rPr lang="en-US" dirty="0" err="1"/>
              <a:t>SkillsFirst</a:t>
            </a:r>
            <a:r>
              <a:rPr lang="en-US" dirty="0"/>
              <a:t> portfolio</a:t>
            </a:r>
          </a:p>
          <a:p>
            <a:pPr lvl="1"/>
            <a:r>
              <a:rPr lang="en-US" dirty="0"/>
              <a:t>Share your cover letter and resume with the class</a:t>
            </a:r>
          </a:p>
          <a:p>
            <a:pPr lvl="1"/>
            <a:r>
              <a:rPr lang="en-US" dirty="0"/>
              <a:t>Pair up and critique your partners cover letter and resume with the provided review forms</a:t>
            </a:r>
          </a:p>
        </p:txBody>
      </p:sp>
    </p:spTree>
    <p:extLst>
      <p:ext uri="{BB962C8B-B14F-4D97-AF65-F5344CB8AC3E}">
        <p14:creationId xmlns:p14="http://schemas.microsoft.com/office/powerpoint/2010/main" val="174923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Demonstrate readiness by reflecting on their experiences, honing their portfolio and interviewing skills, and cataloging their employment roadmap to identify organizations and positions of interest. </a:t>
            </a:r>
          </a:p>
          <a:p>
            <a:pPr lvl="1" eaLnBrk="1" hangingPunct="1"/>
            <a:r>
              <a:rPr lang="en-US" dirty="0"/>
              <a:t>Apply &amp; Analyze</a:t>
            </a:r>
          </a:p>
          <a:p>
            <a:pPr lvl="2" eaLnBrk="1" hangingPunct="1"/>
            <a:r>
              <a:rPr lang="en-US" dirty="0"/>
              <a:t>Articulate your skills and experiences for your cover letter and resume</a:t>
            </a:r>
          </a:p>
          <a:p>
            <a:pPr lvl="2" eaLnBrk="1" hangingPunct="1"/>
            <a:r>
              <a:rPr lang="en-US" dirty="0"/>
              <a:t>Build a professional cover letter template and resume</a:t>
            </a:r>
          </a:p>
          <a:p>
            <a:pPr lvl="2" eaLnBrk="1" hangingPunct="1"/>
            <a:r>
              <a:rPr lang="en-US" dirty="0"/>
              <a:t>Criticize your classmates cover letter template and resume</a:t>
            </a:r>
          </a:p>
          <a:p>
            <a:pPr lvl="2" eaLnBrk="1" hangingPunct="1"/>
            <a:r>
              <a:rPr lang="en-US" dirty="0"/>
              <a:t>Demonstrate your ability for detail ensuring your cover letter and resume have no errors</a:t>
            </a:r>
          </a:p>
          <a:p>
            <a:pPr lvl="2" eaLnBrk="1" hangingPunct="1"/>
            <a:r>
              <a:rPr lang="en-US" dirty="0"/>
              <a:t>Distinguish between what your skills and experiences are and what a potential employer is looking for in a candidate</a:t>
            </a:r>
          </a:p>
          <a:p>
            <a:pPr lvl="2" eaLnBrk="1" hangingPunct="1"/>
            <a:r>
              <a:rPr lang="en-US" dirty="0"/>
              <a:t>Organize your strategy for tracking job applications, responses, and meetings</a:t>
            </a:r>
          </a:p>
          <a:p>
            <a:pPr lvl="2" eaLnBrk="1" hangingPunct="1"/>
            <a:r>
              <a:rPr lang="en-US" dirty="0"/>
              <a:t>Schedule your interviews and follow up discussions</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Professional Cover Letters</a:t>
            </a:r>
          </a:p>
        </p:txBody>
      </p:sp>
      <p:sp>
        <p:nvSpPr>
          <p:cNvPr id="14338" name="Content Placeholder 2"/>
          <p:cNvSpPr>
            <a:spLocks noGrp="1"/>
          </p:cNvSpPr>
          <p:nvPr>
            <p:ph idx="1"/>
          </p:nvPr>
        </p:nvSpPr>
        <p:spPr>
          <a:xfrm>
            <a:off x="628650" y="1825625"/>
            <a:ext cx="8203116" cy="4351338"/>
          </a:xfrm>
        </p:spPr>
        <p:txBody>
          <a:bodyPr/>
          <a:lstStyle/>
          <a:p>
            <a:pPr marL="0" indent="0" eaLnBrk="1" hangingPunct="1">
              <a:buNone/>
            </a:pPr>
            <a:r>
              <a:rPr lang="en-US" dirty="0"/>
              <a:t>A Cover Letter should answer the questions “Why should I hire you?” and “Why do you want to work here?”</a:t>
            </a:r>
          </a:p>
          <a:p>
            <a:r>
              <a:rPr lang="en-US" sz="1800" dirty="0"/>
              <a:t>A clear statement regarding the specific job for which you are applying, including the position title as stated in the posting</a:t>
            </a:r>
          </a:p>
          <a:p>
            <a:r>
              <a:rPr lang="en-US" sz="1800" dirty="0"/>
              <a:t>Indicate where you heard about the position (advertisement, friend, employee, etc.)</a:t>
            </a:r>
          </a:p>
          <a:p>
            <a:r>
              <a:rPr lang="en-US" sz="1800" dirty="0"/>
              <a:t>State why you are interested in the position and the organization</a:t>
            </a:r>
          </a:p>
          <a:p>
            <a:r>
              <a:rPr lang="en-US" sz="1800" dirty="0"/>
              <a:t>Explain why you think you are qualified for the position</a:t>
            </a:r>
          </a:p>
          <a:p>
            <a:r>
              <a:rPr lang="en-US" sz="1800" dirty="0"/>
              <a:t>Indicate that you know something about the organization (demonstrate that you are not just mass-mailing resumes and cover letters)</a:t>
            </a:r>
          </a:p>
          <a:p>
            <a:pPr marL="0" indent="0" eaLnBrk="1" hangingPunct="1">
              <a:buNone/>
            </a:pPr>
            <a:endParaRPr lang="en-US" sz="1600" dirty="0"/>
          </a:p>
        </p:txBody>
      </p:sp>
    </p:spTree>
    <p:extLst>
      <p:ext uri="{BB962C8B-B14F-4D97-AF65-F5344CB8AC3E}">
        <p14:creationId xmlns:p14="http://schemas.microsoft.com/office/powerpoint/2010/main" val="1494465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Guiding Questions for Cover Letters</a:t>
            </a:r>
          </a:p>
        </p:txBody>
      </p:sp>
      <p:sp>
        <p:nvSpPr>
          <p:cNvPr id="14338" name="Content Placeholder 2"/>
          <p:cNvSpPr>
            <a:spLocks noGrp="1"/>
          </p:cNvSpPr>
          <p:nvPr>
            <p:ph idx="1"/>
          </p:nvPr>
        </p:nvSpPr>
        <p:spPr>
          <a:xfrm>
            <a:off x="628650" y="1825625"/>
            <a:ext cx="8203116" cy="4351338"/>
          </a:xfrm>
        </p:spPr>
        <p:txBody>
          <a:bodyPr/>
          <a:lstStyle/>
          <a:p>
            <a:r>
              <a:rPr lang="en-US" dirty="0"/>
              <a:t>What are you applying for?</a:t>
            </a:r>
          </a:p>
          <a:p>
            <a:r>
              <a:rPr lang="en-US" dirty="0"/>
              <a:t>Why are you the best person for the job?</a:t>
            </a:r>
          </a:p>
          <a:p>
            <a:r>
              <a:rPr lang="en-US" dirty="0"/>
              <a:t>Why do you want to work for the organization/company?</a:t>
            </a:r>
          </a:p>
          <a:p>
            <a:r>
              <a:rPr lang="en-US" dirty="0"/>
              <a:t>Did you use proper spelling, grammar and professional writing? </a:t>
            </a:r>
          </a:p>
          <a:p>
            <a:r>
              <a:rPr lang="en-US" dirty="0"/>
              <a:t>Use tools like </a:t>
            </a:r>
            <a:r>
              <a:rPr lang="en-US" dirty="0" err="1"/>
              <a:t>grammarly.com</a:t>
            </a:r>
            <a:r>
              <a:rPr lang="en-US" dirty="0"/>
              <a:t> to help you</a:t>
            </a:r>
          </a:p>
        </p:txBody>
      </p:sp>
    </p:spTree>
    <p:extLst>
      <p:ext uri="{BB962C8B-B14F-4D97-AF65-F5344CB8AC3E}">
        <p14:creationId xmlns:p14="http://schemas.microsoft.com/office/powerpoint/2010/main" val="1843739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Cover Letter Format</a:t>
            </a:r>
          </a:p>
        </p:txBody>
      </p:sp>
      <p:sp>
        <p:nvSpPr>
          <p:cNvPr id="14338" name="Content Placeholder 2"/>
          <p:cNvSpPr>
            <a:spLocks noGrp="1"/>
          </p:cNvSpPr>
          <p:nvPr>
            <p:ph idx="1"/>
          </p:nvPr>
        </p:nvSpPr>
        <p:spPr>
          <a:xfrm>
            <a:off x="628650" y="1825625"/>
            <a:ext cx="8203116" cy="4351338"/>
          </a:xfrm>
        </p:spPr>
        <p:txBody>
          <a:bodyPr/>
          <a:lstStyle/>
          <a:p>
            <a:r>
              <a:rPr lang="en-US" dirty="0"/>
              <a:t>Layout: Use a </a:t>
            </a:r>
            <a:r>
              <a:rPr lang="en-US" dirty="0">
                <a:hlinkClick r:id="rId3"/>
              </a:rPr>
              <a:t>business letter format</a:t>
            </a:r>
            <a:r>
              <a:rPr lang="en-US" dirty="0"/>
              <a:t>. Several online tutorials (see </a:t>
            </a:r>
            <a:r>
              <a:rPr lang="en-US" dirty="0" err="1"/>
              <a:t>owl.purdue.edu</a:t>
            </a:r>
            <a:r>
              <a:rPr lang="en-US" dirty="0"/>
              <a:t>)</a:t>
            </a:r>
          </a:p>
          <a:p>
            <a:r>
              <a:rPr lang="en-US" dirty="0"/>
              <a:t>Contact information: Either follow the business letter format for including your contact information and the contact information of the recipient. Or, for your contact information, use the same letterhead that you used in your resume.</a:t>
            </a:r>
          </a:p>
          <a:p>
            <a:r>
              <a:rPr lang="en-US" dirty="0"/>
              <a:t>Salutation: Try to find out who will be reading your application rather than using To Whom It May Concern (but that is OK if necessary).</a:t>
            </a:r>
          </a:p>
          <a:p>
            <a:r>
              <a:rPr lang="en-US" dirty="0"/>
              <a:t>Closing: Use a professional close, such as Sincerely.</a:t>
            </a:r>
          </a:p>
          <a:p>
            <a:r>
              <a:rPr lang="en-US" dirty="0"/>
              <a:t>Signature: Leave 4 lines. Physically (or digitally) sign any paper applications mailed in.</a:t>
            </a:r>
          </a:p>
          <a:p>
            <a:r>
              <a:rPr lang="en-US" dirty="0"/>
              <a:t>Enclosure: List each additional document included in your application, such as resume, references, application, etc.</a:t>
            </a:r>
          </a:p>
        </p:txBody>
      </p:sp>
    </p:spTree>
    <p:extLst>
      <p:ext uri="{BB962C8B-B14F-4D97-AF65-F5344CB8AC3E}">
        <p14:creationId xmlns:p14="http://schemas.microsoft.com/office/powerpoint/2010/main" val="3668022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Cover Letter Opening Paragraph</a:t>
            </a:r>
          </a:p>
        </p:txBody>
      </p:sp>
      <p:sp>
        <p:nvSpPr>
          <p:cNvPr id="14338" name="Content Placeholder 2"/>
          <p:cNvSpPr>
            <a:spLocks noGrp="1"/>
          </p:cNvSpPr>
          <p:nvPr>
            <p:ph idx="1"/>
          </p:nvPr>
        </p:nvSpPr>
        <p:spPr>
          <a:xfrm>
            <a:off x="628650" y="1825625"/>
            <a:ext cx="3943350" cy="4351338"/>
          </a:xfrm>
        </p:spPr>
        <p:txBody>
          <a:bodyPr/>
          <a:lstStyle/>
          <a:p>
            <a:r>
              <a:rPr lang="en-US" dirty="0"/>
              <a:t>Try to grab the reader's attention by clearly stating why you are worth interviewing. </a:t>
            </a:r>
          </a:p>
          <a:p>
            <a:endParaRPr lang="en-US" dirty="0"/>
          </a:p>
          <a:p>
            <a:r>
              <a:rPr lang="en-US" dirty="0"/>
              <a:t>If you were referred by someone in the company,  mention their name.</a:t>
            </a:r>
          </a:p>
        </p:txBody>
      </p:sp>
      <p:sp>
        <p:nvSpPr>
          <p:cNvPr id="4" name="Content Placeholder 3">
            <a:extLst>
              <a:ext uri="{FF2B5EF4-FFF2-40B4-BE49-F238E27FC236}">
                <a16:creationId xmlns:a16="http://schemas.microsoft.com/office/drawing/2014/main" id="{5704FB06-4350-D271-133B-5FDA3385B3F5}"/>
              </a:ext>
            </a:extLst>
          </p:cNvPr>
          <p:cNvSpPr txBox="1">
            <a:spLocks/>
          </p:cNvSpPr>
          <p:nvPr/>
        </p:nvSpPr>
        <p:spPr>
          <a:xfrm>
            <a:off x="4650059" y="1943469"/>
            <a:ext cx="4259767" cy="3994130"/>
          </a:xfrm>
          <a:prstGeom prst="rect">
            <a:avLst/>
          </a:prstGeom>
          <a:ln>
            <a:solidFill>
              <a:schemeClr val="tx1"/>
            </a:solidFill>
          </a:ln>
        </p:spPr>
        <p:txBody>
          <a:bodyPr>
            <a:normAutofit fontScale="70000" lnSpcReduction="20000"/>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charset="0"/>
              <a:buNone/>
            </a:pPr>
            <a:endParaRPr lang="en-US" dirty="0"/>
          </a:p>
          <a:p>
            <a:pPr marL="0" indent="0">
              <a:buFont typeface="Arial" charset="0"/>
              <a:buNone/>
            </a:pPr>
            <a:r>
              <a:rPr lang="en-US" dirty="0"/>
              <a:t>February 20, 2018</a:t>
            </a:r>
          </a:p>
          <a:p>
            <a:pPr marL="0" indent="0">
              <a:lnSpc>
                <a:spcPct val="120000"/>
              </a:lnSpc>
              <a:spcBef>
                <a:spcPts val="0"/>
              </a:spcBef>
              <a:buFont typeface="Arial" charset="0"/>
              <a:buNone/>
            </a:pPr>
            <a:endParaRPr lang="en-US" dirty="0"/>
          </a:p>
          <a:p>
            <a:pPr marL="0" indent="0">
              <a:lnSpc>
                <a:spcPct val="120000"/>
              </a:lnSpc>
              <a:spcBef>
                <a:spcPts val="0"/>
              </a:spcBef>
              <a:buFont typeface="Arial" charset="0"/>
              <a:buNone/>
            </a:pPr>
            <a:r>
              <a:rPr lang="en-US" dirty="0"/>
              <a:t>Meng Lee</a:t>
            </a:r>
          </a:p>
          <a:p>
            <a:pPr marL="0" indent="0">
              <a:lnSpc>
                <a:spcPct val="120000"/>
              </a:lnSpc>
              <a:spcBef>
                <a:spcPts val="0"/>
              </a:spcBef>
              <a:buFont typeface="Arial" charset="0"/>
              <a:buNone/>
            </a:pPr>
            <a:r>
              <a:rPr lang="en-US" dirty="0"/>
              <a:t>New England Hospital</a:t>
            </a:r>
          </a:p>
          <a:p>
            <a:pPr marL="0" indent="0">
              <a:lnSpc>
                <a:spcPct val="120000"/>
              </a:lnSpc>
              <a:spcBef>
                <a:spcPts val="0"/>
              </a:spcBef>
              <a:buFont typeface="Arial" charset="0"/>
              <a:buNone/>
            </a:pPr>
            <a:r>
              <a:rPr lang="en-US" dirty="0"/>
              <a:t>1 Medical Avenue</a:t>
            </a:r>
          </a:p>
          <a:p>
            <a:pPr marL="0" indent="0">
              <a:lnSpc>
                <a:spcPct val="120000"/>
              </a:lnSpc>
              <a:spcBef>
                <a:spcPts val="0"/>
              </a:spcBef>
              <a:buFont typeface="Arial" charset="0"/>
              <a:buNone/>
            </a:pPr>
            <a:r>
              <a:rPr lang="en-US" dirty="0" err="1"/>
              <a:t>Healthville</a:t>
            </a:r>
            <a:r>
              <a:rPr lang="en-US" dirty="0"/>
              <a:t>, MA 01111</a:t>
            </a:r>
          </a:p>
          <a:p>
            <a:pPr marL="0" indent="0">
              <a:buFont typeface="Arial" charset="0"/>
              <a:buNone/>
            </a:pPr>
            <a:endParaRPr lang="en-US" dirty="0"/>
          </a:p>
          <a:p>
            <a:pPr marL="0" indent="0">
              <a:buFont typeface="Arial" charset="0"/>
              <a:buNone/>
            </a:pPr>
            <a:r>
              <a:rPr lang="en-US" dirty="0"/>
              <a:t>Dear Ms. Lee,</a:t>
            </a:r>
          </a:p>
          <a:p>
            <a:pPr marL="0" indent="0">
              <a:buFont typeface="Arial" charset="0"/>
              <a:buNone/>
            </a:pPr>
            <a:r>
              <a:rPr lang="en-US" dirty="0"/>
              <a:t>I am writing to apply for the internship in speech language pathology at New England Hospital. As I work to complete my degree in speech language pathology, I hope to learn more about the field through an internship at your respected hospital. My strong cross-cultural interests, bilingual skills, and focus on serving children fit your job description posted on the American Speech Language Hearing Association’s website.</a:t>
            </a:r>
            <a:br>
              <a:rPr lang="en-US" dirty="0"/>
            </a:br>
            <a:endParaRPr lang="en-US" dirty="0"/>
          </a:p>
        </p:txBody>
      </p:sp>
      <p:sp>
        <p:nvSpPr>
          <p:cNvPr id="2" name="TextBox 1">
            <a:extLst>
              <a:ext uri="{FF2B5EF4-FFF2-40B4-BE49-F238E27FC236}">
                <a16:creationId xmlns:a16="http://schemas.microsoft.com/office/drawing/2014/main" id="{E549F283-A800-3715-7721-C9457D15C68A}"/>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spTree>
    <p:extLst>
      <p:ext uri="{BB962C8B-B14F-4D97-AF65-F5344CB8AC3E}">
        <p14:creationId xmlns:p14="http://schemas.microsoft.com/office/powerpoint/2010/main" val="3680091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Cover Letter Middle Paragraph(s)</a:t>
            </a:r>
          </a:p>
        </p:txBody>
      </p:sp>
      <p:sp>
        <p:nvSpPr>
          <p:cNvPr id="14338" name="Content Placeholder 2"/>
          <p:cNvSpPr>
            <a:spLocks noGrp="1"/>
          </p:cNvSpPr>
          <p:nvPr>
            <p:ph idx="1"/>
          </p:nvPr>
        </p:nvSpPr>
        <p:spPr>
          <a:xfrm>
            <a:off x="628650" y="1825625"/>
            <a:ext cx="3943350" cy="4351338"/>
          </a:xfrm>
        </p:spPr>
        <p:txBody>
          <a:bodyPr/>
          <a:lstStyle/>
          <a:p>
            <a:r>
              <a:rPr lang="en-US" dirty="0"/>
              <a:t>Answer the question of "Why should they hire you?" </a:t>
            </a:r>
          </a:p>
          <a:p>
            <a:endParaRPr lang="en-US" dirty="0"/>
          </a:p>
          <a:p>
            <a:r>
              <a:rPr lang="en-US" dirty="0"/>
              <a:t>Describe your skills and experiences through stories of what you accomplished at previous jobs. </a:t>
            </a:r>
          </a:p>
          <a:p>
            <a:endParaRPr lang="en-US" dirty="0"/>
          </a:p>
          <a:p>
            <a:r>
              <a:rPr lang="en-US" dirty="0"/>
              <a:t>State why you want to work for their organization and how you fit their organizational mission and values.</a:t>
            </a:r>
          </a:p>
        </p:txBody>
      </p:sp>
      <p:sp>
        <p:nvSpPr>
          <p:cNvPr id="4" name="Content Placeholder 3">
            <a:extLst>
              <a:ext uri="{FF2B5EF4-FFF2-40B4-BE49-F238E27FC236}">
                <a16:creationId xmlns:a16="http://schemas.microsoft.com/office/drawing/2014/main" id="{5704FB06-4350-D271-133B-5FDA3385B3F5}"/>
              </a:ext>
            </a:extLst>
          </p:cNvPr>
          <p:cNvSpPr txBox="1">
            <a:spLocks/>
          </p:cNvSpPr>
          <p:nvPr/>
        </p:nvSpPr>
        <p:spPr>
          <a:xfrm>
            <a:off x="4650059" y="1832935"/>
            <a:ext cx="4259767" cy="3994130"/>
          </a:xfrm>
          <a:prstGeom prst="rect">
            <a:avLst/>
          </a:prstGeom>
          <a:ln>
            <a:solidFill>
              <a:schemeClr val="tx1"/>
            </a:solidFill>
          </a:ln>
        </p:spPr>
        <p:txBody>
          <a:bodyPr>
            <a:normAutofit fontScale="77500" lnSpcReduction="20000"/>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en-US" dirty="0"/>
          </a:p>
          <a:p>
            <a:pPr marL="0" indent="0">
              <a:buNone/>
            </a:pPr>
            <a:r>
              <a:rPr lang="en-US" dirty="0"/>
              <a:t>While working on my BA in speech language pathology and audiology at </a:t>
            </a:r>
            <a:r>
              <a:rPr lang="en-US" dirty="0" err="1"/>
              <a:t>Schut</a:t>
            </a:r>
            <a:r>
              <a:rPr lang="en-US" dirty="0"/>
              <a:t> College, I combined professional studies with cross-cultural engagement. I tutored a Korean woman in English, studied the effects of bilingual education on children with Specific Language Impairment and lived and volunteered in Latin America.</a:t>
            </a:r>
          </a:p>
          <a:p>
            <a:pPr marL="0" indent="0">
              <a:buNone/>
            </a:pPr>
            <a:endParaRPr lang="en-US" dirty="0"/>
          </a:p>
          <a:p>
            <a:pPr marL="0" indent="0">
              <a:buNone/>
            </a:pPr>
            <a:r>
              <a:rPr lang="en-US" dirty="0"/>
              <a:t>As my resume indicates, I completed over twenty hours of observation in speech pathology and audiology evaluation and treatment, achieved the dean’s list almost every semester, and  developed my verbal and written reporting skills.</a:t>
            </a:r>
          </a:p>
          <a:p>
            <a:pPr marL="0" indent="0">
              <a:buNone/>
            </a:pPr>
            <a:endParaRPr lang="en-US" dirty="0"/>
          </a:p>
          <a:p>
            <a:pPr marL="0" indent="0">
              <a:buNone/>
            </a:pPr>
            <a:r>
              <a:rPr lang="en-US" dirty="0"/>
              <a:t>I am passionate about serving children and view this internship as an opportunity to serve your young clients as well as to prepare for graduate school.</a:t>
            </a:r>
          </a:p>
        </p:txBody>
      </p:sp>
      <p:sp>
        <p:nvSpPr>
          <p:cNvPr id="2" name="TextBox 1">
            <a:extLst>
              <a:ext uri="{FF2B5EF4-FFF2-40B4-BE49-F238E27FC236}">
                <a16:creationId xmlns:a16="http://schemas.microsoft.com/office/drawing/2014/main" id="{B9DEED5F-27EA-029A-75F0-8F9DE3028AA1}"/>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spTree>
    <p:extLst>
      <p:ext uri="{BB962C8B-B14F-4D97-AF65-F5344CB8AC3E}">
        <p14:creationId xmlns:p14="http://schemas.microsoft.com/office/powerpoint/2010/main" val="2213451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Cover Letter Closing Paragraph</a:t>
            </a:r>
          </a:p>
        </p:txBody>
      </p:sp>
      <p:sp>
        <p:nvSpPr>
          <p:cNvPr id="14338" name="Content Placeholder 2"/>
          <p:cNvSpPr>
            <a:spLocks noGrp="1"/>
          </p:cNvSpPr>
          <p:nvPr>
            <p:ph idx="1"/>
          </p:nvPr>
        </p:nvSpPr>
        <p:spPr>
          <a:xfrm>
            <a:off x="628650" y="1825625"/>
            <a:ext cx="3943350" cy="4351338"/>
          </a:xfrm>
        </p:spPr>
        <p:txBody>
          <a:bodyPr/>
          <a:lstStyle/>
          <a:p>
            <a:r>
              <a:rPr lang="en-US" dirty="0"/>
              <a:t>Wrap up your letter with a powerful close. </a:t>
            </a:r>
          </a:p>
          <a:p>
            <a:endParaRPr lang="en-US" dirty="0"/>
          </a:p>
          <a:p>
            <a:r>
              <a:rPr lang="en-US" dirty="0"/>
              <a:t>Restate why you are a worthy candidate. </a:t>
            </a:r>
          </a:p>
          <a:p>
            <a:endParaRPr lang="en-US" dirty="0"/>
          </a:p>
          <a:p>
            <a:r>
              <a:rPr lang="en-US" dirty="0"/>
              <a:t>Make sure they know how to reach you.</a:t>
            </a:r>
          </a:p>
        </p:txBody>
      </p:sp>
      <p:sp>
        <p:nvSpPr>
          <p:cNvPr id="4" name="Content Placeholder 3">
            <a:extLst>
              <a:ext uri="{FF2B5EF4-FFF2-40B4-BE49-F238E27FC236}">
                <a16:creationId xmlns:a16="http://schemas.microsoft.com/office/drawing/2014/main" id="{5704FB06-4350-D271-133B-5FDA3385B3F5}"/>
              </a:ext>
            </a:extLst>
          </p:cNvPr>
          <p:cNvSpPr txBox="1">
            <a:spLocks/>
          </p:cNvSpPr>
          <p:nvPr/>
        </p:nvSpPr>
        <p:spPr>
          <a:xfrm>
            <a:off x="4650059" y="1883177"/>
            <a:ext cx="4259767" cy="3994130"/>
          </a:xfrm>
          <a:prstGeom prst="rect">
            <a:avLst/>
          </a:prstGeom>
          <a:ln>
            <a:solidFill>
              <a:schemeClr val="tx1"/>
            </a:solidFill>
          </a:ln>
        </p:spPr>
        <p:txBody>
          <a:bodyPr>
            <a:normAutofit fontScale="85000" lnSpcReduction="20000"/>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en-US" dirty="0"/>
          </a:p>
          <a:p>
            <a:pPr marL="0" indent="0">
              <a:buNone/>
            </a:pPr>
            <a:r>
              <a:rPr lang="en-US" dirty="0"/>
              <a:t>Thank you for considering my application. Please let me know if you would like any additional information beyond what is already covered in the attached resume.</a:t>
            </a:r>
          </a:p>
          <a:p>
            <a:pPr marL="0" indent="0">
              <a:buNone/>
            </a:pPr>
            <a:endParaRPr lang="en-US" dirty="0"/>
          </a:p>
          <a:p>
            <a:pPr marL="0" indent="0">
              <a:buNone/>
            </a:pPr>
            <a:r>
              <a:rPr lang="en-US" dirty="0"/>
              <a:t>Sincerely,</a:t>
            </a:r>
          </a:p>
          <a:p>
            <a:pPr marL="0" indent="0">
              <a:buNone/>
            </a:pPr>
            <a:endParaRPr lang="en-US" dirty="0"/>
          </a:p>
          <a:p>
            <a:pPr marL="0" indent="0">
              <a:buNone/>
            </a:pPr>
            <a:r>
              <a:rPr lang="en-US" dirty="0"/>
              <a:t>Colleen L. Patton</a:t>
            </a:r>
          </a:p>
          <a:p>
            <a:pPr marL="0" indent="0">
              <a:buNone/>
            </a:pPr>
            <a:endParaRPr lang="en-US" dirty="0"/>
          </a:p>
          <a:p>
            <a:pPr marL="0" indent="0">
              <a:buNone/>
            </a:pPr>
            <a:r>
              <a:rPr lang="en-US" dirty="0"/>
              <a:t>9999 Mark Street SE</a:t>
            </a:r>
          </a:p>
          <a:p>
            <a:pPr marL="0" indent="0">
              <a:buNone/>
            </a:pPr>
            <a:r>
              <a:rPr lang="en-US" dirty="0"/>
              <a:t>Peters, MA01111</a:t>
            </a:r>
          </a:p>
          <a:p>
            <a:pPr marL="0" indent="0">
              <a:buNone/>
            </a:pPr>
            <a:r>
              <a:rPr lang="en-US" dirty="0"/>
              <a:t>(555)444-6666</a:t>
            </a:r>
          </a:p>
          <a:p>
            <a:pPr marL="0" indent="0">
              <a:buNone/>
            </a:pPr>
            <a:r>
              <a:rPr lang="en-US" dirty="0" err="1"/>
              <a:t>permanent@home.com</a:t>
            </a:r>
            <a:endParaRPr lang="en-US" dirty="0"/>
          </a:p>
        </p:txBody>
      </p:sp>
      <p:sp>
        <p:nvSpPr>
          <p:cNvPr id="2" name="TextBox 1">
            <a:extLst>
              <a:ext uri="{FF2B5EF4-FFF2-40B4-BE49-F238E27FC236}">
                <a16:creationId xmlns:a16="http://schemas.microsoft.com/office/drawing/2014/main" id="{CA6765CA-7AD3-0429-375F-7870D703A518}"/>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spTree>
    <p:extLst>
      <p:ext uri="{BB962C8B-B14F-4D97-AF65-F5344CB8AC3E}">
        <p14:creationId xmlns:p14="http://schemas.microsoft.com/office/powerpoint/2010/main" val="651257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52892"/>
            <a:ext cx="7886700" cy="1325563"/>
          </a:xfrm>
        </p:spPr>
        <p:txBody>
          <a:bodyPr/>
          <a:lstStyle/>
          <a:p>
            <a:pPr eaLnBrk="1" hangingPunct="1"/>
            <a:r>
              <a:rPr lang="en-US" dirty="0"/>
              <a:t>Professional Resume</a:t>
            </a:r>
          </a:p>
        </p:txBody>
      </p:sp>
      <p:sp>
        <p:nvSpPr>
          <p:cNvPr id="14338" name="Content Placeholder 2"/>
          <p:cNvSpPr>
            <a:spLocks noGrp="1"/>
          </p:cNvSpPr>
          <p:nvPr>
            <p:ph idx="1"/>
          </p:nvPr>
        </p:nvSpPr>
        <p:spPr>
          <a:xfrm>
            <a:off x="628650" y="1033890"/>
            <a:ext cx="7779370" cy="4351338"/>
          </a:xfrm>
        </p:spPr>
        <p:txBody>
          <a:bodyPr/>
          <a:lstStyle/>
          <a:p>
            <a:r>
              <a:rPr lang="en-US" dirty="0"/>
              <a:t>How long should it be?</a:t>
            </a:r>
          </a:p>
          <a:p>
            <a:pPr lvl="1"/>
            <a:r>
              <a:rPr lang="en-US" dirty="0"/>
              <a:t>Depends on your level of experience, expectations of the industry</a:t>
            </a:r>
          </a:p>
          <a:p>
            <a:pPr lvl="1"/>
            <a:r>
              <a:rPr lang="en-US" dirty="0"/>
              <a:t>Entry level with less than 5 years of experience should limit to 1 page</a:t>
            </a:r>
          </a:p>
          <a:p>
            <a:pPr lvl="1"/>
            <a:r>
              <a:rPr lang="en-US" dirty="0"/>
              <a:t>Experienced professionals should limit to 2 pages</a:t>
            </a:r>
          </a:p>
          <a:p>
            <a:pPr lvl="1"/>
            <a:r>
              <a:rPr lang="en-US" dirty="0"/>
              <a:t>Upper level executives with extensive experience should exceed 2 pages</a:t>
            </a:r>
          </a:p>
          <a:p>
            <a:r>
              <a:rPr lang="en-US" dirty="0"/>
              <a:t>Keep it brief</a:t>
            </a:r>
          </a:p>
          <a:p>
            <a:pPr lvl="1"/>
            <a:r>
              <a:rPr lang="en-US" dirty="0"/>
              <a:t>Write simple and short sentences</a:t>
            </a:r>
          </a:p>
          <a:p>
            <a:pPr lvl="1"/>
            <a:r>
              <a:rPr lang="en-US" dirty="0"/>
              <a:t>Develop one point at a time </a:t>
            </a:r>
          </a:p>
          <a:p>
            <a:pPr lvl="1"/>
            <a:r>
              <a:rPr lang="en-US" dirty="0"/>
              <a:t>Be straightforward and specific</a:t>
            </a:r>
          </a:p>
          <a:p>
            <a:r>
              <a:rPr lang="en-US" dirty="0"/>
              <a:t>Use power words</a:t>
            </a:r>
          </a:p>
          <a:p>
            <a:pPr lvl="1"/>
            <a:r>
              <a:rPr lang="en-US" dirty="0"/>
              <a:t>Words that deliver your message effectively, no jargon or buzzwords</a:t>
            </a:r>
          </a:p>
          <a:p>
            <a:pPr lvl="1"/>
            <a:r>
              <a:rPr lang="en-US" dirty="0"/>
              <a:t>Use the active voice</a:t>
            </a:r>
          </a:p>
          <a:p>
            <a:pPr lvl="1"/>
            <a:r>
              <a:rPr lang="en-US" dirty="0"/>
              <a:t>Write in the first person</a:t>
            </a:r>
          </a:p>
          <a:p>
            <a:r>
              <a:rPr lang="en-US" dirty="0"/>
              <a:t>Grammar is essential</a:t>
            </a:r>
          </a:p>
          <a:p>
            <a:pPr lvl="1"/>
            <a:r>
              <a:rPr lang="en-US" dirty="0"/>
              <a:t>Use the right tense</a:t>
            </a:r>
          </a:p>
          <a:p>
            <a:pPr lvl="1"/>
            <a:r>
              <a:rPr lang="en-US" dirty="0"/>
              <a:t>Use spell check</a:t>
            </a:r>
          </a:p>
        </p:txBody>
      </p:sp>
      <p:sp>
        <p:nvSpPr>
          <p:cNvPr id="6" name="TextBox 5">
            <a:extLst>
              <a:ext uri="{FF2B5EF4-FFF2-40B4-BE49-F238E27FC236}">
                <a16:creationId xmlns:a16="http://schemas.microsoft.com/office/drawing/2014/main" id="{4EB6F747-98A5-C8F6-B7A2-29F406DC6F8A}"/>
              </a:ext>
            </a:extLst>
          </p:cNvPr>
          <p:cNvSpPr txBox="1"/>
          <p:nvPr/>
        </p:nvSpPr>
        <p:spPr>
          <a:xfrm>
            <a:off x="1048214" y="6127536"/>
            <a:ext cx="5988205" cy="261610"/>
          </a:xfrm>
          <a:prstGeom prst="rect">
            <a:avLst/>
          </a:prstGeom>
          <a:noFill/>
        </p:spPr>
        <p:txBody>
          <a:bodyPr wrap="square">
            <a:spAutoFit/>
          </a:bodyPr>
          <a:lstStyle/>
          <a:p>
            <a:r>
              <a:rPr lang="en-US" sz="1050" dirty="0"/>
              <a:t>Source: </a:t>
            </a:r>
            <a:r>
              <a:rPr lang="en-US" sz="1050" dirty="0" err="1"/>
              <a:t>Wetfeet</a:t>
            </a:r>
            <a:r>
              <a:rPr lang="en-US" sz="1050" dirty="0"/>
              <a:t> Insider Guide. Copyright © 2014. </a:t>
            </a:r>
            <a:r>
              <a:rPr lang="en-US" sz="1050" dirty="0" err="1"/>
              <a:t>WetFeet</a:t>
            </a:r>
            <a:r>
              <a:rPr lang="en-US" sz="1050" dirty="0"/>
              <a:t>. </a:t>
            </a:r>
          </a:p>
        </p:txBody>
      </p:sp>
    </p:spTree>
    <p:extLst>
      <p:ext uri="{BB962C8B-B14F-4D97-AF65-F5344CB8AC3E}">
        <p14:creationId xmlns:p14="http://schemas.microsoft.com/office/powerpoint/2010/main" val="2774255017"/>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18967</TotalTime>
  <Words>1510</Words>
  <Application>Microsoft Macintosh PowerPoint</Application>
  <PresentationFormat>On-screen Show (4:3)</PresentationFormat>
  <Paragraphs>163</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PP_C5Modules_CC_License_standard</vt:lpstr>
      <vt:lpstr>  Professionalism &amp; Soft Skills Development</vt:lpstr>
      <vt:lpstr>Learning Outcomes</vt:lpstr>
      <vt:lpstr>Professional Cover Letters</vt:lpstr>
      <vt:lpstr>Guiding Questions for Cover Letters</vt:lpstr>
      <vt:lpstr>Cover Letter Format</vt:lpstr>
      <vt:lpstr>Cover Letter Opening Paragraph</vt:lpstr>
      <vt:lpstr>Cover Letter Middle Paragraph(s)</vt:lpstr>
      <vt:lpstr>Cover Letter Closing Paragraph</vt:lpstr>
      <vt:lpstr>Professional Resume</vt:lpstr>
      <vt:lpstr>Resume Formatting</vt:lpstr>
      <vt:lpstr>Chronological Resume Formatting</vt:lpstr>
      <vt:lpstr>Functional Resume Formatting</vt:lpstr>
      <vt:lpstr>Combination Resume Formatting</vt:lpstr>
      <vt:lpstr>Resume Special Case</vt:lpstr>
      <vt:lpstr>Discussion &amp; Reflection</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Sayadian, Greg</cp:lastModifiedBy>
  <cp:revision>244</cp:revision>
  <cp:lastPrinted>2016-07-18T16:40:10Z</cp:lastPrinted>
  <dcterms:created xsi:type="dcterms:W3CDTF">2016-07-03T20:12:42Z</dcterms:created>
  <dcterms:modified xsi:type="dcterms:W3CDTF">2022-10-21T18:41:28Z</dcterms:modified>
</cp:coreProperties>
</file>