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11"/>
  </p:notesMasterIdLst>
  <p:sldIdLst>
    <p:sldId id="256" r:id="rId2"/>
    <p:sldId id="303" r:id="rId3"/>
    <p:sldId id="314" r:id="rId4"/>
    <p:sldId id="310" r:id="rId5"/>
    <p:sldId id="317" r:id="rId6"/>
    <p:sldId id="315" r:id="rId7"/>
    <p:sldId id="313" r:id="rId8"/>
    <p:sldId id="306" r:id="rId9"/>
    <p:sldId id="309" r:id="rId10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82" autoAdjust="0"/>
    <p:restoredTop sz="92967" autoAdjust="0"/>
  </p:normalViewPr>
  <p:slideViewPr>
    <p:cSldViewPr snapToGrid="0" snapToObjects="1">
      <p:cViewPr varScale="1">
        <p:scale>
          <a:sx n="127" d="100"/>
          <a:sy n="127" d="100"/>
        </p:scale>
        <p:origin x="55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D208448-EA90-48C3-9EBA-9752339ACEF4}" type="datetimeFigureOut">
              <a:rPr lang="en-US"/>
              <a:pPr>
                <a:defRPr/>
              </a:pPr>
              <a:t>10/21/22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BC2C3F8-920C-4239-9891-79F2271E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77F84-EBF5-4DC2-873D-49BD8B121CC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620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344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432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868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797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264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249488" y="3402013"/>
            <a:ext cx="5372100" cy="2058987"/>
            <a:chOff x="914400" y="3657600"/>
            <a:chExt cx="7162800" cy="2059641"/>
          </a:xfrm>
        </p:grpSpPr>
        <p:sp>
          <p:nvSpPr>
            <p:cNvPr id="5" name="Rectangle 10"/>
            <p:cNvSpPr/>
            <p:nvPr/>
          </p:nvSpPr>
          <p:spPr>
            <a:xfrm>
              <a:off x="914400" y="3657600"/>
              <a:ext cx="7162800" cy="1295811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6" name="Rectangle 11"/>
            <p:cNvSpPr/>
            <p:nvPr/>
          </p:nvSpPr>
          <p:spPr>
            <a:xfrm>
              <a:off x="914400" y="5069335"/>
              <a:ext cx="7162800" cy="647906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7" name="Rectangle 12"/>
            <p:cNvSpPr/>
            <p:nvPr/>
          </p:nvSpPr>
          <p:spPr>
            <a:xfrm>
              <a:off x="914400" y="3657600"/>
              <a:ext cx="228600" cy="1295811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8" name="Rectangle 13"/>
            <p:cNvSpPr/>
            <p:nvPr/>
          </p:nvSpPr>
          <p:spPr>
            <a:xfrm>
              <a:off x="914400" y="5069335"/>
              <a:ext cx="228600" cy="647906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629775" y="3616586"/>
            <a:ext cx="4611655" cy="80356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lang="en-US" sz="3000" b="1" kern="1200" baseline="0" dirty="0" smtClean="0">
                <a:solidFill>
                  <a:srgbClr val="2955A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2629775" y="4998325"/>
            <a:ext cx="4220429" cy="27889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  <a:lvl3pPr marL="685800" indent="0">
              <a:buNone/>
              <a:defRPr/>
            </a:lvl3pPr>
            <a:lvl5pPr marL="1371600" indent="0" algn="l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2859C-89A0-4C1D-B3B9-DD0F9998A6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1FE8-1818-4A56-B30A-CCD984F45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CB3A4-4A00-44DB-9BF1-EB2CA51DE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54BC4-0553-463F-B622-46053397F1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CD291-EBF4-47B8-BDB1-CD835FFC1B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F714-F625-4053-9B06-9C6DF9A769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FBFE-FF7D-4FA1-B21A-29DE57699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2288" y="187325"/>
            <a:ext cx="5551487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67019-40B7-405C-98B7-75F3216AF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Title Placeholder 6"/>
          <p:cNvSpPr>
            <a:spLocks noGrp="1"/>
          </p:cNvSpPr>
          <p:nvPr>
            <p:ph type="title"/>
          </p:nvPr>
        </p:nvSpPr>
        <p:spPr bwMode="auto">
          <a:xfrm>
            <a:off x="628650" y="457200"/>
            <a:ext cx="56864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</a:t>
            </a:r>
          </a:p>
          <a:p>
            <a:pPr lvl="0"/>
            <a:r>
              <a:rPr lang="en-US"/>
              <a:t>aster text styles</a:t>
            </a:r>
          </a:p>
          <a:p>
            <a:pPr lvl="1"/>
            <a:r>
              <a:rPr lang="en-US"/>
              <a:t>Second levelThird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90488"/>
            <a:ext cx="13811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latin typeface="+mn-lt"/>
              <a:cs typeface="+mn-cs"/>
            </a:endParaRPr>
          </a:p>
        </p:txBody>
      </p:sp>
      <p:pic>
        <p:nvPicPr>
          <p:cNvPr id="1030" name="Picture 2" descr="reative Commons License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138113" y="6402388"/>
            <a:ext cx="8382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976313" y="6415088"/>
            <a:ext cx="5700712" cy="2460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>
            <a:spAutoFit/>
          </a:bodyPr>
          <a:lstStyle/>
          <a:p>
            <a:pPr defTabSz="914400" eaLnBrk="0" hangingPunct="0">
              <a:defRPr/>
            </a:pPr>
            <a:r>
              <a:rPr lang="x-none" altLang="x-none" sz="1000" dirty="0">
                <a:cs typeface="+mn-cs"/>
              </a:rPr>
              <a:t>  This document is licensed with a </a:t>
            </a:r>
            <a:r>
              <a:rPr lang="x-none" altLang="x-none" sz="1000" dirty="0">
                <a:cs typeface="+mn-cs"/>
                <a:hlinkClick r:id="rId12"/>
              </a:rPr>
              <a:t>Creative Commons Attribution 4.0 International License</a:t>
            </a:r>
            <a:r>
              <a:rPr lang="x-none" altLang="x-none" sz="1000" dirty="0">
                <a:cs typeface="+mn-cs"/>
              </a:rPr>
              <a:t> ©2017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7" r:id="rId9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0488" y="3616325"/>
            <a:ext cx="4611687" cy="803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sz="3300" dirty="0"/>
            </a:br>
            <a:br>
              <a:rPr sz="3300" dirty="0"/>
            </a:br>
            <a:r>
              <a:rPr lang="en-US" sz="3300" dirty="0"/>
              <a:t>Professionalism &amp; Soft Skills Development</a:t>
            </a:r>
            <a:endParaRPr dirty="0"/>
          </a:p>
        </p:txBody>
      </p:sp>
      <p:sp>
        <p:nvSpPr>
          <p:cNvPr id="12290" name="Subtitle 2"/>
          <p:cNvSpPr>
            <a:spLocks noGrp="1"/>
          </p:cNvSpPr>
          <p:nvPr>
            <p:ph type="body" sz="quarter" idx="13"/>
          </p:nvPr>
        </p:nvSpPr>
        <p:spPr>
          <a:xfrm>
            <a:off x="2630488" y="4999038"/>
            <a:ext cx="4974644" cy="277812"/>
          </a:xfrm>
        </p:spPr>
        <p:txBody>
          <a:bodyPr/>
          <a:lstStyle/>
          <a:p>
            <a:pPr eaLnBrk="1" hangingPunct="1"/>
            <a:r>
              <a:rPr lang="en-US" sz="2000" b="1" dirty="0">
                <a:solidFill>
                  <a:srgbClr val="2F5597"/>
                </a:solidFill>
              </a:rPr>
              <a:t>Lesson Number 5: Job Readiness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Learning Outcomes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dirty="0"/>
              <a:t>Upon completion of this lesson, students will be able to:</a:t>
            </a:r>
          </a:p>
          <a:p>
            <a:pPr lvl="1" eaLnBrk="1" hangingPunct="1"/>
            <a:r>
              <a:rPr lang="en-US" dirty="0"/>
              <a:t>Translate developed skills such as problem-solving, collaboration, teamwork, and communication to employer needs.</a:t>
            </a:r>
          </a:p>
          <a:p>
            <a:pPr lvl="1" eaLnBrk="1" hangingPunct="1"/>
            <a:r>
              <a:rPr lang="en-US" dirty="0"/>
              <a:t>Remember &amp; Understand</a:t>
            </a:r>
          </a:p>
          <a:p>
            <a:pPr lvl="2" eaLnBrk="1" hangingPunct="1"/>
            <a:r>
              <a:rPr lang="en-US" sz="1600" dirty="0"/>
              <a:t>Summarize the lessons learned for success</a:t>
            </a:r>
          </a:p>
          <a:p>
            <a:pPr lvl="2" eaLnBrk="1" hangingPunct="1"/>
            <a:r>
              <a:rPr lang="en-US" sz="1600" dirty="0"/>
              <a:t>Describe an appropriate methodology to achieve employment goals </a:t>
            </a:r>
          </a:p>
          <a:p>
            <a:pPr lvl="2" eaLnBrk="1" hangingPunct="1"/>
            <a:r>
              <a:rPr lang="en-US" sz="1600" dirty="0"/>
              <a:t>Explain the common misconceptions relevant to your goals</a:t>
            </a:r>
          </a:p>
          <a:p>
            <a:pPr lvl="2" eaLnBrk="1" hangingPunct="1"/>
            <a:r>
              <a:rPr lang="en-US" sz="1600" dirty="0"/>
              <a:t>Demonstrate the ability to utilize tools to pursue opportunities</a:t>
            </a:r>
          </a:p>
          <a:p>
            <a:pPr lvl="2" eaLnBrk="1" hangingPunct="1"/>
            <a:r>
              <a:rPr lang="en-US" sz="1600" dirty="0"/>
              <a:t>Express your current and desired skills for achieving employment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Launch Your Career (LYC) Misconceptions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You need to start at your destination –&gt; achieving goals takes growth</a:t>
            </a:r>
          </a:p>
          <a:p>
            <a:pPr lvl="0"/>
            <a:r>
              <a:rPr lang="en-US" dirty="0"/>
              <a:t>You need to know it all –&gt; communication, teamwork, integrity, critical thinking, and initiative go a lot further</a:t>
            </a:r>
          </a:p>
          <a:p>
            <a:pPr lvl="0"/>
            <a:r>
              <a:rPr lang="en-US" dirty="0"/>
              <a:t>You’re not qualified –&gt; you have essential skills and character; you don’t need to meet all the job description requirements</a:t>
            </a:r>
          </a:p>
          <a:p>
            <a:r>
              <a:rPr lang="en-US" dirty="0"/>
              <a:t>Asking for help is a sign of weakness –&gt; no one is an island</a:t>
            </a:r>
          </a:p>
          <a:p>
            <a:pPr lvl="0"/>
            <a:r>
              <a:rPr lang="en-US" dirty="0"/>
              <a:t>You need to know your future before getting started –&gt; Wrong! Your career will change as you build relationships, gain experience, and grow in your pursuits</a:t>
            </a:r>
          </a:p>
          <a:p>
            <a:pPr lvl="0"/>
            <a:r>
              <a:rPr lang="en-US" dirty="0"/>
              <a:t> You’re not good enough –&gt; we have all faced challenging roadblocks, but none of them make you unworthy of a career you love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162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LYC Lessons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736417"/>
            <a:ext cx="7886700" cy="4351338"/>
          </a:xfrm>
        </p:spPr>
        <p:txBody>
          <a:bodyPr/>
          <a:lstStyle/>
          <a:p>
            <a:pPr lvl="0"/>
            <a:r>
              <a:rPr lang="en-US" dirty="0"/>
              <a:t>Get organized</a:t>
            </a:r>
          </a:p>
          <a:p>
            <a:pPr lvl="1"/>
            <a:r>
              <a:rPr lang="en-US" dirty="0"/>
              <a:t>Be task oriented, you can’t remember everything – write it down</a:t>
            </a:r>
          </a:p>
          <a:p>
            <a:pPr lvl="1"/>
            <a:r>
              <a:rPr lang="en-US" dirty="0"/>
              <a:t>Utilize tools to stay on track, the more the merrier</a:t>
            </a:r>
          </a:p>
          <a:p>
            <a:pPr lvl="0"/>
            <a:r>
              <a:rPr lang="en-US" dirty="0"/>
              <a:t>Move past rejection</a:t>
            </a:r>
          </a:p>
          <a:p>
            <a:pPr lvl="1"/>
            <a:r>
              <a:rPr lang="en-US" dirty="0"/>
              <a:t>Be persistent, the line between too aggressive and following-up</a:t>
            </a:r>
          </a:p>
          <a:p>
            <a:pPr lvl="1"/>
            <a:r>
              <a:rPr lang="en-US" dirty="0"/>
              <a:t>Learn from your mistakes, ask good questions and then listen</a:t>
            </a:r>
          </a:p>
          <a:p>
            <a:pPr lvl="0"/>
            <a:r>
              <a:rPr lang="en-US" dirty="0"/>
              <a:t>Be proactive</a:t>
            </a:r>
          </a:p>
          <a:p>
            <a:pPr lvl="1"/>
            <a:r>
              <a:rPr lang="en-US" dirty="0"/>
              <a:t>Take action to create opportunities</a:t>
            </a:r>
          </a:p>
          <a:p>
            <a:pPr lvl="1"/>
            <a:r>
              <a:rPr lang="en-US" dirty="0"/>
              <a:t>Build authentic relationships</a:t>
            </a:r>
          </a:p>
          <a:p>
            <a:r>
              <a:rPr lang="en-US" dirty="0"/>
              <a:t>Be positive and be intentional</a:t>
            </a:r>
          </a:p>
          <a:p>
            <a:pPr lvl="1"/>
            <a:r>
              <a:rPr lang="en-US" dirty="0"/>
              <a:t>Focus on what you can control and avoid comparing yourself with others</a:t>
            </a:r>
          </a:p>
          <a:p>
            <a:pPr lvl="1"/>
            <a:endParaRPr lang="en-US" dirty="0"/>
          </a:p>
          <a:p>
            <a:pPr marL="0" lvl="0" indent="0" algn="ctr">
              <a:buNone/>
            </a:pPr>
            <a:r>
              <a:rPr lang="en-US" sz="1800" i="1" dirty="0"/>
              <a:t>Focus on the process, not the outcome</a:t>
            </a:r>
          </a:p>
          <a:p>
            <a:pPr marL="0" lvl="0" indent="0" algn="ctr">
              <a:buNone/>
            </a:pPr>
            <a:r>
              <a:rPr lang="en-US" sz="1800" i="1" dirty="0"/>
              <a:t>	~John Wooden</a:t>
            </a:r>
          </a:p>
        </p:txBody>
      </p:sp>
    </p:spTree>
    <p:extLst>
      <p:ext uri="{BB962C8B-B14F-4D97-AF65-F5344CB8AC3E}">
        <p14:creationId xmlns:p14="http://schemas.microsoft.com/office/powerpoint/2010/main" val="752098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LYC Secrets to Productivity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736417"/>
            <a:ext cx="7886700" cy="4351338"/>
          </a:xfrm>
        </p:spPr>
        <p:txBody>
          <a:bodyPr/>
          <a:lstStyle/>
          <a:p>
            <a:pPr lvl="0"/>
            <a:r>
              <a:rPr lang="en-US" dirty="0"/>
              <a:t>The Fundamental Productivity Equation</a:t>
            </a:r>
          </a:p>
          <a:p>
            <a:pPr lvl="1"/>
            <a:r>
              <a:rPr lang="en-US" dirty="0"/>
              <a:t>Work Accomplished = Time spent x Intensity of focus</a:t>
            </a:r>
          </a:p>
          <a:p>
            <a:pPr lvl="1"/>
            <a:r>
              <a:rPr lang="en-US" dirty="0"/>
              <a:t>You can do more in less time if you work more intensely</a:t>
            </a:r>
          </a:p>
          <a:p>
            <a:pPr lvl="0"/>
            <a:r>
              <a:rPr lang="en-US" dirty="0"/>
              <a:t>Turn OFF Distractions</a:t>
            </a:r>
          </a:p>
          <a:p>
            <a:pPr lvl="1"/>
            <a:r>
              <a:rPr lang="en-US" dirty="0"/>
              <a:t>Notifications</a:t>
            </a:r>
          </a:p>
          <a:p>
            <a:pPr lvl="1"/>
            <a:r>
              <a:rPr lang="en-US" dirty="0"/>
              <a:t>No beeps, blips, or boings</a:t>
            </a:r>
          </a:p>
          <a:p>
            <a:r>
              <a:rPr lang="en-US" dirty="0"/>
              <a:t>Create a daily schedule</a:t>
            </a:r>
          </a:p>
          <a:p>
            <a:pPr lvl="1"/>
            <a:r>
              <a:rPr lang="en-US" dirty="0"/>
              <a:t>Utilize a master calendar  </a:t>
            </a:r>
          </a:p>
          <a:p>
            <a:pPr lvl="1"/>
            <a:r>
              <a:rPr lang="en-US" dirty="0"/>
              <a:t>See Micromodules Time Management and Master Calendar</a:t>
            </a:r>
          </a:p>
          <a:p>
            <a:r>
              <a:rPr lang="en-US" dirty="0"/>
              <a:t>Do your hardest task first</a:t>
            </a:r>
          </a:p>
          <a:p>
            <a:pPr lvl="1"/>
            <a:r>
              <a:rPr lang="en-US" dirty="0"/>
              <a:t>Devote focus time to the effort you deem most important</a:t>
            </a:r>
          </a:p>
          <a:p>
            <a:pPr lvl="1"/>
            <a:r>
              <a:rPr lang="en-US" dirty="0"/>
              <a:t>Consider what will support your future success most</a:t>
            </a:r>
          </a:p>
        </p:txBody>
      </p:sp>
    </p:spTree>
    <p:extLst>
      <p:ext uri="{BB962C8B-B14F-4D97-AF65-F5344CB8AC3E}">
        <p14:creationId xmlns:p14="http://schemas.microsoft.com/office/powerpoint/2010/main" val="696864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LYC Method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/>
              <a:t>Discernment: Prioritize who you want to work for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Strategic Research: Find professionals that can aid in your search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Personal Brand: Develop your online presence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Outreach: Set up career conversations, information interviews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Preparation: Strategies for career conversations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Advanced Preparation: Transition conversations to opportunities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Effective Follow-up: Build long-term relationships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Job Interview: Relate your value to potential employers</a:t>
            </a:r>
          </a:p>
        </p:txBody>
      </p:sp>
    </p:spTree>
    <p:extLst>
      <p:ext uri="{BB962C8B-B14F-4D97-AF65-F5344CB8AC3E}">
        <p14:creationId xmlns:p14="http://schemas.microsoft.com/office/powerpoint/2010/main" val="1235672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44607"/>
            <a:ext cx="8370384" cy="1099675"/>
          </a:xfrm>
        </p:spPr>
        <p:txBody>
          <a:bodyPr/>
          <a:lstStyle/>
          <a:p>
            <a:pPr eaLnBrk="1" hangingPunct="1"/>
            <a:r>
              <a:rPr lang="en-US" sz="3600" dirty="0"/>
              <a:t>Handshake: https://</a:t>
            </a:r>
            <a:r>
              <a:rPr lang="en-US" sz="3600" dirty="0" err="1"/>
              <a:t>joinhandshake.com</a:t>
            </a:r>
            <a:r>
              <a:rPr lang="en-US" sz="3600" dirty="0"/>
              <a:t>/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833170"/>
            <a:ext cx="7886700" cy="4351338"/>
          </a:xfrm>
        </p:spPr>
        <p:txBody>
          <a:bodyPr/>
          <a:lstStyle/>
          <a:p>
            <a:pPr lvl="0"/>
            <a:r>
              <a:rPr lang="en-US" dirty="0"/>
              <a:t>Build your profile</a:t>
            </a:r>
          </a:p>
          <a:p>
            <a:pPr lvl="1"/>
            <a:r>
              <a:rPr lang="en-US" dirty="0"/>
              <a:t>Roles</a:t>
            </a:r>
          </a:p>
          <a:p>
            <a:pPr lvl="1"/>
            <a:r>
              <a:rPr lang="en-US" dirty="0"/>
              <a:t>Locations</a:t>
            </a:r>
          </a:p>
          <a:p>
            <a:pPr lvl="1"/>
            <a:r>
              <a:rPr lang="en-US" dirty="0"/>
              <a:t>Industries </a:t>
            </a:r>
          </a:p>
          <a:p>
            <a:r>
              <a:rPr lang="en-US" dirty="0"/>
              <a:t>Make your profile public </a:t>
            </a:r>
          </a:p>
          <a:p>
            <a:pPr lvl="1"/>
            <a:r>
              <a:rPr lang="en-US" dirty="0"/>
              <a:t>Employers can find you based on your interests &amp; skills </a:t>
            </a:r>
          </a:p>
          <a:p>
            <a:r>
              <a:rPr lang="en-US" dirty="0"/>
              <a:t>Find your job</a:t>
            </a:r>
          </a:p>
          <a:p>
            <a:pPr lvl="1"/>
            <a:r>
              <a:rPr lang="en-US" dirty="0"/>
              <a:t>Set your search filters and keywords</a:t>
            </a:r>
          </a:p>
          <a:p>
            <a:pPr lvl="1"/>
            <a:r>
              <a:rPr lang="en-US" dirty="0"/>
              <a:t>Save favorites</a:t>
            </a:r>
          </a:p>
          <a:p>
            <a:r>
              <a:rPr lang="en-US" dirty="0"/>
              <a:t>Find companies</a:t>
            </a:r>
          </a:p>
          <a:p>
            <a:pPr lvl="1"/>
            <a:r>
              <a:rPr lang="en-US" dirty="0"/>
              <a:t>Browse company profiles and watch videos</a:t>
            </a:r>
          </a:p>
          <a:p>
            <a:pPr lvl="1"/>
            <a:r>
              <a:rPr lang="en-US" dirty="0"/>
              <a:t>Read reviews by employees</a:t>
            </a:r>
          </a:p>
          <a:p>
            <a:r>
              <a:rPr lang="en-US" dirty="0"/>
              <a:t>Find your career path</a:t>
            </a:r>
          </a:p>
          <a:p>
            <a:pPr lvl="1"/>
            <a:r>
              <a:rPr lang="en-US" dirty="0"/>
              <a:t>Compare career paths in your industry </a:t>
            </a:r>
          </a:p>
          <a:p>
            <a:r>
              <a:rPr lang="en-US" dirty="0"/>
              <a:t>Contact and Apply</a:t>
            </a:r>
          </a:p>
          <a:p>
            <a:pPr lvl="1"/>
            <a:r>
              <a:rPr lang="en-US" dirty="0"/>
              <a:t>Upload resumes, cover letters, transcripts, and other documents</a:t>
            </a:r>
          </a:p>
          <a:p>
            <a:pPr lvl="1"/>
            <a:r>
              <a:rPr lang="en-US" dirty="0"/>
              <a:t>Submit them to the employers of your choice</a:t>
            </a:r>
          </a:p>
        </p:txBody>
      </p:sp>
    </p:spTree>
    <p:extLst>
      <p:ext uri="{BB962C8B-B14F-4D97-AF65-F5344CB8AC3E}">
        <p14:creationId xmlns:p14="http://schemas.microsoft.com/office/powerpoint/2010/main" val="3733954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Discussion &amp; Reflection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Summarize the lessons learned for success and how you will apply them to your goals</a:t>
            </a:r>
          </a:p>
          <a:p>
            <a:pPr eaLnBrk="1" hangingPunct="1"/>
            <a:r>
              <a:rPr lang="en-US" dirty="0"/>
              <a:t>Describe an appropriate methodology from the reading to improve career goals </a:t>
            </a:r>
          </a:p>
          <a:p>
            <a:pPr eaLnBrk="1" hangingPunct="1"/>
            <a:r>
              <a:rPr lang="en-US" dirty="0"/>
              <a:t>Explain the misconceptions you have and what your opinion is of them now</a:t>
            </a:r>
          </a:p>
        </p:txBody>
      </p:sp>
    </p:spTree>
    <p:extLst>
      <p:ext uri="{BB962C8B-B14F-4D97-AF65-F5344CB8AC3E}">
        <p14:creationId xmlns:p14="http://schemas.microsoft.com/office/powerpoint/2010/main" val="2310571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1956-D21D-479F-2056-E86C46942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AB101-B0B6-D08A-EA65-E131D2A97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4025"/>
            <a:ext cx="8274050" cy="4351338"/>
          </a:xfrm>
        </p:spPr>
        <p:txBody>
          <a:bodyPr/>
          <a:lstStyle/>
          <a:p>
            <a:r>
              <a:rPr lang="en-US" dirty="0"/>
              <a:t>Create your Handshake profile</a:t>
            </a:r>
          </a:p>
          <a:p>
            <a:r>
              <a:rPr lang="en-US" dirty="0"/>
              <a:t>Find 5 internship/job opportunities:</a:t>
            </a:r>
          </a:p>
          <a:p>
            <a:pPr lvl="1"/>
            <a:r>
              <a:rPr lang="en-US" dirty="0"/>
              <a:t>Consider the information from Part 1 of LYC textbook and the worksheets you completed from Step 1 in LYC Workbook </a:t>
            </a:r>
          </a:p>
          <a:p>
            <a:pPr lvl="1"/>
            <a:r>
              <a:rPr lang="en-US" dirty="0"/>
              <a:t>Use the job search skills and tools from Handshake</a:t>
            </a:r>
          </a:p>
          <a:p>
            <a:r>
              <a:rPr lang="en-US" dirty="0"/>
              <a:t>Submit your 5 internships/jobs</a:t>
            </a:r>
          </a:p>
          <a:p>
            <a:pPr lvl="1"/>
            <a:r>
              <a:rPr lang="en-US" dirty="0"/>
              <a:t>Submit a professionally formatted WORD document with the following details about each of the 5 jobs</a:t>
            </a:r>
          </a:p>
          <a:p>
            <a:pPr lvl="2"/>
            <a:r>
              <a:rPr lang="en-US" sz="1600" dirty="0"/>
              <a:t>Title of the job</a:t>
            </a:r>
          </a:p>
          <a:p>
            <a:pPr lvl="2"/>
            <a:r>
              <a:rPr lang="en-US" sz="1600" dirty="0"/>
              <a:t>Brief job description</a:t>
            </a:r>
          </a:p>
          <a:p>
            <a:pPr lvl="2"/>
            <a:r>
              <a:rPr lang="en-US" sz="1600" dirty="0"/>
              <a:t>Web link for the job, or contact information if no web link available</a:t>
            </a:r>
          </a:p>
          <a:p>
            <a:pPr lvl="2"/>
            <a:r>
              <a:rPr lang="en-US" sz="1600" dirty="0"/>
              <a:t>4-5 sentences explaining why the job is interesting to you based on your vision board and why statement</a:t>
            </a:r>
          </a:p>
        </p:txBody>
      </p:sp>
    </p:spTree>
    <p:extLst>
      <p:ext uri="{BB962C8B-B14F-4D97-AF65-F5344CB8AC3E}">
        <p14:creationId xmlns:p14="http://schemas.microsoft.com/office/powerpoint/2010/main" val="1749234365"/>
      </p:ext>
    </p:extLst>
  </p:cSld>
  <p:clrMapOvr>
    <a:masterClrMapping/>
  </p:clrMapOvr>
</p:sld>
</file>

<file path=ppt/theme/theme1.xml><?xml version="1.0" encoding="utf-8"?>
<a:theme xmlns:a="http://schemas.openxmlformats.org/drawingml/2006/main" name="PP_C5Modules_CC_License_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C5Modules_CC_License_standard" id="{F0FA9D47-06A1-4F86-A3DE-945BA88B3B0E}" vid="{A7340899-09C2-4C21-8394-A4D30A56A3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C5 Modules</Template>
  <TotalTime>14552</TotalTime>
  <Words>686</Words>
  <Application>Microsoft Macintosh PowerPoint</Application>
  <PresentationFormat>On-screen Show (4:3)</PresentationFormat>
  <Paragraphs>96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PP_C5Modules_CC_License_standard</vt:lpstr>
      <vt:lpstr>  Professionalism &amp; Soft Skills Development</vt:lpstr>
      <vt:lpstr>Learning Outcomes</vt:lpstr>
      <vt:lpstr>Launch Your Career (LYC) Misconceptions</vt:lpstr>
      <vt:lpstr>LYC Lessons</vt:lpstr>
      <vt:lpstr>LYC Secrets to Productivity</vt:lpstr>
      <vt:lpstr>LYC Method</vt:lpstr>
      <vt:lpstr>Handshake: https://joinhandshake.com/</vt:lpstr>
      <vt:lpstr>Discussion &amp; Reflection</vt:lpstr>
      <vt:lpstr>Assignments </vt:lpstr>
    </vt:vector>
  </TitlesOfParts>
  <Company>University of California at Davis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Bishop</dc:creator>
  <cp:lastModifiedBy>Sayadian, Greg</cp:lastModifiedBy>
  <cp:revision>216</cp:revision>
  <cp:lastPrinted>2016-07-18T16:40:10Z</cp:lastPrinted>
  <dcterms:created xsi:type="dcterms:W3CDTF">2016-07-03T20:12:42Z</dcterms:created>
  <dcterms:modified xsi:type="dcterms:W3CDTF">2022-10-21T16:14:32Z</dcterms:modified>
</cp:coreProperties>
</file>