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4"/>
  </p:notesMasterIdLst>
  <p:sldIdLst>
    <p:sldId id="256" r:id="rId2"/>
    <p:sldId id="303" r:id="rId3"/>
    <p:sldId id="322" r:id="rId4"/>
    <p:sldId id="326" r:id="rId5"/>
    <p:sldId id="331" r:id="rId6"/>
    <p:sldId id="330" r:id="rId7"/>
    <p:sldId id="325" r:id="rId8"/>
    <p:sldId id="328" r:id="rId9"/>
    <p:sldId id="327" r:id="rId10"/>
    <p:sldId id="332" r:id="rId11"/>
    <p:sldId id="323" r:id="rId12"/>
    <p:sldId id="309" r:id="rId13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42" autoAdjust="0"/>
    <p:restoredTop sz="92958" autoAdjust="0"/>
  </p:normalViewPr>
  <p:slideViewPr>
    <p:cSldViewPr snapToGrid="0" snapToObjects="1">
      <p:cViewPr varScale="1">
        <p:scale>
          <a:sx n="78" d="100"/>
          <a:sy n="78" d="100"/>
        </p:scale>
        <p:origin x="96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738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0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03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60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49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470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18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8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933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ceweb.org/career-development/organizational-structure/rubric-for-responding-to-ethical-dilemmas/" TargetMode="External"/><Relationship Id="rId2" Type="http://schemas.openxmlformats.org/officeDocument/2006/relationships/hyperlink" Target="https://www.naceweb.org/career-development/organizational-structure/principles-for-ethical-professional-practic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ceweb.org/career-development/organizational-structure/case-study-when-a-student-reneges-on-a-job-acceptanc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300" dirty="0"/>
              <a:t/>
            </a:r>
            <a:br>
              <a:rPr sz="3300" dirty="0"/>
            </a:br>
            <a:r>
              <a:rPr sz="3300" dirty="0"/>
              <a:t/>
            </a: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974644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</a:t>
            </a:r>
            <a:r>
              <a:rPr lang="en-US" sz="2000" b="1">
                <a:solidFill>
                  <a:srgbClr val="2F5597"/>
                </a:solidFill>
              </a:rPr>
              <a:t>Number 10: </a:t>
            </a:r>
            <a:r>
              <a:rPr lang="en-US" sz="2000" b="1" dirty="0">
                <a:solidFill>
                  <a:srgbClr val="2F5597"/>
                </a:solidFill>
              </a:rPr>
              <a:t>Ethics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253613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Ethics in Profession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513389"/>
            <a:ext cx="7723613" cy="4351338"/>
          </a:xfrm>
        </p:spPr>
        <p:txBody>
          <a:bodyPr wrap="square" anchor="t">
            <a:noAutofit/>
          </a:bodyPr>
          <a:lstStyle/>
          <a:p>
            <a:pPr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>
                <a:ea typeface="Times New Roman" charset="0"/>
                <a:cs typeface="Times New Roman" charset="0"/>
              </a:rPr>
              <a:t>Ethics is a set of morals by which you live or work</a:t>
            </a:r>
          </a:p>
          <a:p>
            <a:pPr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>
                <a:ea typeface="Times New Roman" charset="0"/>
                <a:cs typeface="Times New Roman" charset="0"/>
              </a:rPr>
              <a:t>Always be honest, trustworthy, and </a:t>
            </a:r>
            <a:r>
              <a:rPr lang="en-US" dirty="0" smtClean="0">
                <a:ea typeface="Times New Roman" charset="0"/>
                <a:cs typeface="Times New Roman" charset="0"/>
              </a:rPr>
              <a:t>dependable</a:t>
            </a:r>
            <a:endParaRPr lang="en-US" i="1" dirty="0">
              <a:ea typeface="Times New Roman" charset="0"/>
              <a:cs typeface="Times New Roman" charset="0"/>
            </a:endParaRPr>
          </a:p>
          <a:p>
            <a:pPr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>
                <a:ea typeface="Times New Roman" charset="0"/>
                <a:cs typeface="Times New Roman" charset="0"/>
              </a:rPr>
              <a:t>Ethical people at work establish a good </a:t>
            </a:r>
            <a:r>
              <a:rPr lang="en-US" dirty="0" smtClean="0">
                <a:ea typeface="Times New Roman" charset="0"/>
                <a:cs typeface="Times New Roman" charset="0"/>
              </a:rPr>
              <a:t>reputation. In </a:t>
            </a:r>
            <a:r>
              <a:rPr lang="en-US" dirty="0">
                <a:ea typeface="Times New Roman" charset="0"/>
                <a:cs typeface="Times New Roman" charset="0"/>
              </a:rPr>
              <a:t>situations where you are unsure: be polite, temporarily refuse, and seek guidance from a supervisor</a:t>
            </a:r>
          </a:p>
          <a:p>
            <a:pPr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>
                <a:ea typeface="Times New Roman" charset="0"/>
                <a:cs typeface="Times New Roman" charset="0"/>
              </a:rPr>
              <a:t>Always be professional, ask yourself whether or not the action is professional and meets your moral criteria</a:t>
            </a:r>
          </a:p>
          <a:p>
            <a:pPr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>
                <a:ea typeface="Times New Roman" charset="0"/>
                <a:cs typeface="Times New Roman" charset="0"/>
              </a:rPr>
              <a:t>If a request is against corporate policy or could hurt others in the company, you need to report this to a company manager or </a:t>
            </a:r>
            <a:r>
              <a:rPr lang="en-US" dirty="0" smtClean="0">
                <a:ea typeface="Times New Roman" charset="0"/>
                <a:cs typeface="Times New Roman" charset="0"/>
              </a:rPr>
              <a:t>security</a:t>
            </a:r>
            <a:endParaRPr lang="en-US" i="1" dirty="0">
              <a:ea typeface="Times New Roman" charset="0"/>
              <a:cs typeface="Times New Roman" charset="0"/>
            </a:endParaRPr>
          </a:p>
          <a:p>
            <a:pPr marL="0" indent="0">
              <a:buClr>
                <a:srgbClr val="7030A0"/>
              </a:buClr>
              <a:buSzPct val="90000"/>
              <a:buNone/>
            </a:pPr>
            <a:r>
              <a:rPr lang="en-US" dirty="0"/>
              <a:t>* My word is my bond</a:t>
            </a:r>
            <a:endParaRPr lang="en-US" i="1" dirty="0">
              <a:ea typeface="Times New Roman" charset="0"/>
              <a:cs typeface="Times New Roman" charset="0"/>
            </a:endParaRPr>
          </a:p>
          <a:p>
            <a:pPr lvl="1">
              <a:buClr>
                <a:srgbClr val="7030A0"/>
              </a:buClr>
              <a:buSzPct val="90000"/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2" descr="&quot;My word [is] my bond&quot; - Meaning, that by just giving my word you can ...">
            <a:extLst>
              <a:ext uri="{FF2B5EF4-FFF2-40B4-BE49-F238E27FC236}">
                <a16:creationId xmlns:a16="http://schemas.microsoft.com/office/drawing/2014/main" id="{BBFEE6D7-13B2-88E8-B4A6-D9C2B1A606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1" b="24633"/>
          <a:stretch/>
        </p:blipFill>
        <p:spPr bwMode="auto">
          <a:xfrm>
            <a:off x="3284615" y="4861932"/>
            <a:ext cx="2619373" cy="147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094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8635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Discussion &amp; Reflection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190012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/>
              <a:t>Workplace privacy example</a:t>
            </a:r>
          </a:p>
          <a:p>
            <a:pPr lvl="1"/>
            <a:r>
              <a:rPr lang="en-US" dirty="0"/>
              <a:t>Is there privacy in the workplace?</a:t>
            </a:r>
          </a:p>
          <a:p>
            <a:pPr lvl="1"/>
            <a:r>
              <a:rPr lang="en-US" dirty="0"/>
              <a:t>How does this issue relate to your career expectations?</a:t>
            </a:r>
          </a:p>
          <a:p>
            <a:pPr lvl="1"/>
            <a:r>
              <a:rPr lang="en-US" dirty="0"/>
              <a:t>What are employee expectations? What is reasonable?</a:t>
            </a:r>
          </a:p>
          <a:p>
            <a:pPr lvl="1"/>
            <a:r>
              <a:rPr lang="en-US" dirty="0"/>
              <a:t>Do you believe employees should be guaranteed privacy within reasonable expectation of privacy?</a:t>
            </a:r>
          </a:p>
          <a:p>
            <a:r>
              <a:rPr lang="en-US" dirty="0"/>
              <a:t>Intellectual Privacy (IP) – creations of the mind</a:t>
            </a:r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Trade Secret: any valuable information that is not publicly known and of which the owner has taken “reasonable” steps to maintain secrecy</a:t>
            </a:r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Copyright: includes works of authorship</a:t>
            </a:r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Trademark: protect brands, the name associated with a product or a service</a:t>
            </a:r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Patent: protects functional or ornamental features</a:t>
            </a:r>
          </a:p>
          <a:p>
            <a:pPr lvl="1" eaLnBrk="1" hangingPunct="1"/>
            <a:r>
              <a:rPr lang="en-US" dirty="0"/>
              <a:t>What are unethical actions against each of these four types of IP? Which of these actions have you not considered before?</a:t>
            </a:r>
          </a:p>
        </p:txBody>
      </p:sp>
    </p:spTree>
    <p:extLst>
      <p:ext uri="{BB962C8B-B14F-4D97-AF65-F5344CB8AC3E}">
        <p14:creationId xmlns:p14="http://schemas.microsoft.com/office/powerpoint/2010/main" val="263014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5195"/>
            <a:ext cx="7886700" cy="1325563"/>
          </a:xfrm>
        </p:spPr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33012"/>
            <a:ext cx="7021087" cy="4351338"/>
          </a:xfrm>
        </p:spPr>
        <p:txBody>
          <a:bodyPr/>
          <a:lstStyle/>
          <a:p>
            <a:r>
              <a:rPr lang="en-US" dirty="0"/>
              <a:t>Read NACE </a:t>
            </a:r>
            <a:r>
              <a:rPr lang="en-US" cap="all" dirty="0"/>
              <a:t>PRINCIPLES FOR ETHICAL PROFESSIONAL PRACTICE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https://www.naceweb.org/career-development/organizational-structure/principles-for-ethical-professional-practice/</a:t>
            </a:r>
            <a:endParaRPr lang="en-US" dirty="0"/>
          </a:p>
          <a:p>
            <a:r>
              <a:rPr lang="en-US" dirty="0"/>
              <a:t>Review NACE </a:t>
            </a:r>
            <a:r>
              <a:rPr lang="en-US" cap="all" dirty="0"/>
              <a:t>RUBRIC FOR RESPONDING TO ETHICAL DILEMMAS</a:t>
            </a:r>
          </a:p>
          <a:p>
            <a:pPr lvl="1"/>
            <a:r>
              <a:rPr lang="en-US" dirty="0">
                <a:hlinkClick r:id="rId3"/>
              </a:rPr>
              <a:t>https://www.naceweb.org/career-development/organizational-structure/rubric-for-responding-to-ethical-dilemmas/</a:t>
            </a:r>
            <a:endParaRPr lang="en-US" dirty="0"/>
          </a:p>
          <a:p>
            <a:r>
              <a:rPr lang="en-US" dirty="0"/>
              <a:t>Read NACE </a:t>
            </a:r>
            <a:r>
              <a:rPr lang="en-US" cap="all" dirty="0"/>
              <a:t>CASE STUDY: WHEN A STUDENT RENEGES ON A JOB ACCEPTANCE</a:t>
            </a:r>
          </a:p>
          <a:p>
            <a:pPr lvl="1"/>
            <a:r>
              <a:rPr lang="en-US" dirty="0">
                <a:hlinkClick r:id="rId4"/>
              </a:rPr>
              <a:t>https://www.naceweb.org/career-development/organizational-structure/case-study-when-a-student-reneges-on-a-job-acceptance/</a:t>
            </a:r>
            <a:endParaRPr lang="en-US" cap="all" dirty="0"/>
          </a:p>
          <a:p>
            <a:pPr lvl="1"/>
            <a:r>
              <a:rPr lang="en-US" dirty="0"/>
              <a:t>Under the “</a:t>
            </a:r>
            <a:r>
              <a:rPr lang="en-US" b="1" dirty="0"/>
              <a:t>Questions</a:t>
            </a:r>
            <a:r>
              <a:rPr lang="en-US" dirty="0"/>
              <a:t>” section from the case study there are 5 questions. Review the NACE response to each question. Based on your comprehension of ethics: how would you answer the 5 questions, do you or don’t you agree with each of the NACE answers, justify your responses to each of the 5 questions</a:t>
            </a:r>
          </a:p>
        </p:txBody>
      </p:sp>
    </p:spTree>
    <p:extLst>
      <p:ext uri="{BB962C8B-B14F-4D97-AF65-F5344CB8AC3E}">
        <p14:creationId xmlns:p14="http://schemas.microsoft.com/office/powerpoint/2010/main" val="174923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Translate developed skills such as problem-solving, collaboration, teamwork, and communication to employer needs.</a:t>
            </a:r>
          </a:p>
          <a:p>
            <a:pPr lvl="1" eaLnBrk="1" hangingPunct="1"/>
            <a:r>
              <a:rPr lang="en-US" dirty="0"/>
              <a:t>Evaluate &amp; Synthesize</a:t>
            </a:r>
          </a:p>
          <a:p>
            <a:pPr lvl="2" eaLnBrk="1" hangingPunct="1"/>
            <a:r>
              <a:rPr lang="en-US" sz="1600" dirty="0"/>
              <a:t>Assess your beliefs and values</a:t>
            </a:r>
          </a:p>
          <a:p>
            <a:pPr lvl="2" eaLnBrk="1" hangingPunct="1"/>
            <a:r>
              <a:rPr lang="en-US" sz="1600" dirty="0"/>
              <a:t>Compose a framework of ethical decision making</a:t>
            </a:r>
          </a:p>
          <a:p>
            <a:pPr lvl="2" eaLnBrk="1" hangingPunct="1"/>
            <a:r>
              <a:rPr lang="en-US" sz="1600" dirty="0"/>
              <a:t>Conclude what is your definition of ethics</a:t>
            </a:r>
          </a:p>
          <a:p>
            <a:pPr lvl="2" eaLnBrk="1" hangingPunct="1"/>
            <a:r>
              <a:rPr lang="en-US" sz="1600" dirty="0"/>
              <a:t>Discuss a case study on ethical decision making</a:t>
            </a:r>
          </a:p>
          <a:p>
            <a:pPr lvl="2" eaLnBrk="1" hangingPunct="1"/>
            <a:r>
              <a:rPr lang="en-US" sz="1600" dirty="0"/>
              <a:t>Appraise the difference between your ethics and those of others</a:t>
            </a:r>
          </a:p>
          <a:p>
            <a:pPr lvl="2" eaLnBrk="1" hangingPunct="1"/>
            <a:r>
              <a:rPr lang="en-US" sz="1600" dirty="0"/>
              <a:t>Integrate ethics and ethical decision making into your daily habits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41746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Ethics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033898"/>
            <a:ext cx="7886700" cy="4351338"/>
          </a:xfrm>
        </p:spPr>
        <p:txBody>
          <a:bodyPr/>
          <a:lstStyle/>
          <a:p>
            <a:r>
              <a:rPr lang="en-US" dirty="0"/>
              <a:t>Ethics is the study of good</a:t>
            </a:r>
          </a:p>
          <a:p>
            <a:pPr lvl="1"/>
            <a:r>
              <a:rPr lang="en-US" dirty="0"/>
              <a:t>What is good?</a:t>
            </a:r>
          </a:p>
          <a:p>
            <a:pPr lvl="1"/>
            <a:r>
              <a:rPr lang="en-US" dirty="0"/>
              <a:t>What is a good human being?</a:t>
            </a:r>
          </a:p>
          <a:p>
            <a:pPr lvl="1"/>
            <a:r>
              <a:rPr lang="en-US" dirty="0"/>
              <a:t>How do we become good?</a:t>
            </a:r>
          </a:p>
          <a:p>
            <a:pPr lvl="1"/>
            <a:r>
              <a:rPr lang="en-US" dirty="0"/>
              <a:t>Why do we want to be good?</a:t>
            </a:r>
          </a:p>
          <a:p>
            <a:r>
              <a:rPr lang="en-US" dirty="0"/>
              <a:t>Making moral choices</a:t>
            </a:r>
          </a:p>
          <a:p>
            <a:pPr lvl="1"/>
            <a:r>
              <a:rPr lang="en-US" dirty="0"/>
              <a:t>What should we do in a given situation?</a:t>
            </a:r>
          </a:p>
          <a:p>
            <a:pPr lvl="1"/>
            <a:r>
              <a:rPr lang="en-US" dirty="0"/>
              <a:t>How do we choose what is right and wrong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We must be considerate of others</a:t>
            </a:r>
          </a:p>
          <a:p>
            <a:pPr lvl="1"/>
            <a:r>
              <a:rPr lang="en-US" dirty="0" smtClean="0"/>
              <a:t>Most, if not all careers, provides a service to others.</a:t>
            </a:r>
          </a:p>
          <a:p>
            <a:pPr lvl="1"/>
            <a:r>
              <a:rPr lang="en-US" dirty="0" smtClean="0"/>
              <a:t>Be genuine, even if others are not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Forming values and ethical reasoning</a:t>
            </a:r>
          </a:p>
          <a:p>
            <a:pPr lvl="1"/>
            <a:r>
              <a:rPr lang="en-US" dirty="0" smtClean="0"/>
              <a:t>Appreciation what is beautiful, true, and good</a:t>
            </a:r>
          </a:p>
          <a:p>
            <a:pPr lvl="1"/>
            <a:r>
              <a:rPr lang="en-US" dirty="0" smtClean="0"/>
              <a:t>Respect an attitude of stewardship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2543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242464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Approaches to Ethics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378034"/>
            <a:ext cx="7886700" cy="3596148"/>
          </a:xfrm>
        </p:spPr>
        <p:txBody>
          <a:bodyPr/>
          <a:lstStyle/>
          <a:p>
            <a:r>
              <a:rPr lang="en-US" dirty="0"/>
              <a:t>Virtue/Character Ethics</a:t>
            </a:r>
          </a:p>
          <a:p>
            <a:pPr lvl="1"/>
            <a:r>
              <a:rPr lang="en-US" dirty="0"/>
              <a:t>The Good is a state of the soul (inner state of character that brings well being to a person)</a:t>
            </a:r>
          </a:p>
          <a:p>
            <a:pPr lvl="1"/>
            <a:r>
              <a:rPr lang="en-US" dirty="0"/>
              <a:t>We become good people by practicing virtues and/or developing good character</a:t>
            </a:r>
          </a:p>
          <a:p>
            <a:pPr lvl="2"/>
            <a:r>
              <a:rPr lang="en-US" sz="1600" dirty="0"/>
              <a:t>Virtue = excellence or that which makes someone excellent</a:t>
            </a:r>
          </a:p>
          <a:p>
            <a:pPr lvl="2"/>
            <a:r>
              <a:rPr lang="en-US" dirty="0"/>
              <a:t>Virtue = that which makes us what we should be</a:t>
            </a:r>
          </a:p>
          <a:p>
            <a:pPr lvl="1"/>
            <a:r>
              <a:rPr lang="en-US" dirty="0"/>
              <a:t>Practice makes perfect, but we must always continue to practice</a:t>
            </a:r>
          </a:p>
          <a:p>
            <a:pPr lvl="1"/>
            <a:endParaRPr lang="en-US" dirty="0"/>
          </a:p>
          <a:p>
            <a:r>
              <a:rPr lang="en-US" dirty="0"/>
              <a:t>Known </a:t>
            </a:r>
            <a:r>
              <a:rPr lang="en-US" dirty="0" smtClean="0"/>
              <a:t>ethicists</a:t>
            </a:r>
          </a:p>
          <a:p>
            <a:pPr lvl="1"/>
            <a:r>
              <a:rPr lang="en-US" dirty="0"/>
              <a:t>John Rawls</a:t>
            </a:r>
          </a:p>
          <a:p>
            <a:pPr lvl="1"/>
            <a:r>
              <a:rPr lang="en-US" dirty="0"/>
              <a:t>Margaret Somerville</a:t>
            </a:r>
          </a:p>
          <a:p>
            <a:pPr lvl="1"/>
            <a:r>
              <a:rPr lang="en-US" dirty="0"/>
              <a:t>Derek </a:t>
            </a:r>
            <a:r>
              <a:rPr lang="en-US" dirty="0" err="1" smtClean="0"/>
              <a:t>Parfit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01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242464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Approaches to Ethics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467245"/>
            <a:ext cx="7886700" cy="3596148"/>
          </a:xfrm>
        </p:spPr>
        <p:txBody>
          <a:bodyPr/>
          <a:lstStyle/>
          <a:p>
            <a:r>
              <a:rPr lang="en-US" dirty="0"/>
              <a:t>Rule/Deontological Ethics</a:t>
            </a:r>
            <a:endParaRPr lang="en-US" sz="2400" dirty="0"/>
          </a:p>
          <a:p>
            <a:pPr lvl="1"/>
            <a:r>
              <a:rPr lang="en-US" dirty="0"/>
              <a:t>Good resides in having a good will</a:t>
            </a:r>
          </a:p>
          <a:p>
            <a:pPr lvl="1"/>
            <a:r>
              <a:rPr lang="en-US" dirty="0"/>
              <a:t>The good will always chooses in accordance with its duty</a:t>
            </a:r>
          </a:p>
          <a:p>
            <a:pPr lvl="1"/>
            <a:r>
              <a:rPr lang="en-US" dirty="0"/>
              <a:t>Our duty is in line with following the right rules</a:t>
            </a:r>
          </a:p>
          <a:p>
            <a:pPr lvl="1"/>
            <a:r>
              <a:rPr lang="en-US" dirty="0"/>
              <a:t>Good rules guide our decisions</a:t>
            </a:r>
          </a:p>
          <a:p>
            <a:pPr lvl="2"/>
            <a:r>
              <a:rPr lang="en-US" sz="1600" dirty="0"/>
              <a:t>Good rules would be good for everyone in every situation</a:t>
            </a:r>
          </a:p>
          <a:p>
            <a:pPr lvl="2"/>
            <a:r>
              <a:rPr lang="en-US" sz="1600" dirty="0"/>
              <a:t>Good rules can be universally agreed upon</a:t>
            </a:r>
          </a:p>
          <a:p>
            <a:pPr lvl="2"/>
            <a:r>
              <a:rPr lang="en-US" sz="1600" dirty="0"/>
              <a:t>We can develop good rules through reason</a:t>
            </a:r>
          </a:p>
          <a:p>
            <a:pPr lvl="2"/>
            <a:r>
              <a:rPr lang="en-US" sz="1600" dirty="0"/>
              <a:t>Good rules will lead to good society, which in turn will create the good life</a:t>
            </a:r>
          </a:p>
          <a:p>
            <a:pPr marL="685800" lvl="2" indent="0">
              <a:buNone/>
            </a:pPr>
            <a:endParaRPr lang="en-US" sz="1600" dirty="0"/>
          </a:p>
          <a:p>
            <a:r>
              <a:rPr lang="en-US" dirty="0"/>
              <a:t>Known ethicists</a:t>
            </a:r>
          </a:p>
          <a:p>
            <a:pPr lvl="1"/>
            <a:r>
              <a:rPr lang="en-US" dirty="0" smtClean="0"/>
              <a:t>Marcus </a:t>
            </a:r>
            <a:r>
              <a:rPr lang="en-US" dirty="0"/>
              <a:t>Aurelius</a:t>
            </a:r>
          </a:p>
          <a:p>
            <a:pPr lvl="1"/>
            <a:r>
              <a:rPr lang="en-US" dirty="0" smtClean="0"/>
              <a:t>Immanuel </a:t>
            </a:r>
            <a:r>
              <a:rPr lang="en-US" dirty="0"/>
              <a:t>Kant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6556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25361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Approaches to Ethics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569146"/>
            <a:ext cx="7886700" cy="4351338"/>
          </a:xfrm>
        </p:spPr>
        <p:txBody>
          <a:bodyPr/>
          <a:lstStyle/>
          <a:p>
            <a:r>
              <a:rPr lang="en-US" dirty="0"/>
              <a:t>Consequentialist/Teleological Ethics</a:t>
            </a:r>
          </a:p>
          <a:p>
            <a:pPr lvl="1"/>
            <a:r>
              <a:rPr lang="en-US" dirty="0"/>
              <a:t>Focus on the results of the action, not the course of action</a:t>
            </a:r>
          </a:p>
          <a:p>
            <a:pPr lvl="1"/>
            <a:r>
              <a:rPr lang="en-US" dirty="0"/>
              <a:t>Measure the consequences of an action, not the person doing it</a:t>
            </a:r>
          </a:p>
          <a:p>
            <a:pPr lvl="1"/>
            <a:r>
              <a:rPr lang="en-US" dirty="0"/>
              <a:t>Develop formulas for measuring the outcomes of actions</a:t>
            </a:r>
          </a:p>
          <a:p>
            <a:pPr lvl="1"/>
            <a:r>
              <a:rPr lang="en-US" dirty="0"/>
              <a:t>Utilitarianism seeks to benefit the greatest amount of people </a:t>
            </a:r>
          </a:p>
          <a:p>
            <a:pPr lvl="1"/>
            <a:r>
              <a:rPr lang="en-US" dirty="0"/>
              <a:t>“The end justifies the means”</a:t>
            </a:r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/>
              <a:t>Known ethicists</a:t>
            </a:r>
          </a:p>
          <a:p>
            <a:pPr lvl="1"/>
            <a:r>
              <a:rPr lang="en-US" dirty="0" smtClean="0"/>
              <a:t>Epicurus</a:t>
            </a:r>
            <a:endParaRPr lang="en-US" dirty="0"/>
          </a:p>
          <a:p>
            <a:pPr lvl="1"/>
            <a:r>
              <a:rPr lang="en-US" dirty="0"/>
              <a:t>Thomas Hobbes</a:t>
            </a:r>
          </a:p>
          <a:p>
            <a:pPr lvl="1"/>
            <a:r>
              <a:rPr lang="en-US" dirty="0"/>
              <a:t>Jeremy Bentham</a:t>
            </a:r>
          </a:p>
          <a:p>
            <a:pPr lvl="1"/>
            <a:r>
              <a:rPr lang="en-US" dirty="0"/>
              <a:t>John Stuart Mill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48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8635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4 Requirements for Ethical Decision Making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190012"/>
            <a:ext cx="7886700" cy="4351338"/>
          </a:xfrm>
        </p:spPr>
        <p:txBody>
          <a:bodyPr/>
          <a:lstStyle/>
          <a:p>
            <a:r>
              <a:rPr lang="en-US" dirty="0"/>
              <a:t>Moral Awareness</a:t>
            </a:r>
          </a:p>
          <a:p>
            <a:pPr lvl="1"/>
            <a:r>
              <a:rPr lang="en-US" dirty="0"/>
              <a:t>Do I understand the full situation and impact to others?</a:t>
            </a:r>
          </a:p>
          <a:p>
            <a:r>
              <a:rPr lang="en-US" dirty="0"/>
              <a:t>Moral Reasoning</a:t>
            </a:r>
          </a:p>
          <a:p>
            <a:pPr lvl="1"/>
            <a:r>
              <a:rPr lang="en-US" dirty="0"/>
              <a:t>Am I rationally and critically thinking through the situation?</a:t>
            </a:r>
          </a:p>
          <a:p>
            <a:r>
              <a:rPr lang="en-US" dirty="0"/>
              <a:t>Moral Courage</a:t>
            </a:r>
          </a:p>
          <a:p>
            <a:pPr lvl="1"/>
            <a:r>
              <a:rPr lang="en-US" dirty="0"/>
              <a:t>Will my decision be based on my values and beliefs?</a:t>
            </a:r>
          </a:p>
          <a:p>
            <a:r>
              <a:rPr lang="en-US" dirty="0"/>
              <a:t>Moral Effectiveness</a:t>
            </a:r>
          </a:p>
          <a:p>
            <a:pPr lvl="1"/>
            <a:r>
              <a:rPr lang="en-US" dirty="0"/>
              <a:t>Will the outcome result in what is best for others?</a:t>
            </a:r>
          </a:p>
        </p:txBody>
      </p:sp>
    </p:spTree>
    <p:extLst>
      <p:ext uri="{BB962C8B-B14F-4D97-AF65-F5344CB8AC3E}">
        <p14:creationId xmlns:p14="http://schemas.microsoft.com/office/powerpoint/2010/main" val="3207405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253617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Making Ethical Decisions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123106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from Cambridge Dictionary of Philosophy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/>
              <a:t>Just cause</a:t>
            </a:r>
          </a:p>
          <a:p>
            <a:pPr lvl="1"/>
            <a:r>
              <a:rPr lang="en-US" dirty="0"/>
              <a:t>Is there actual or imminent threat, wrong done, protection of innocents, defend human rights</a:t>
            </a:r>
          </a:p>
          <a:p>
            <a:r>
              <a:rPr lang="en-US" dirty="0"/>
              <a:t>Right Intention</a:t>
            </a:r>
          </a:p>
          <a:p>
            <a:pPr lvl="1"/>
            <a:r>
              <a:rPr lang="en-US" dirty="0"/>
              <a:t>Aiming at ultimate peace</a:t>
            </a:r>
          </a:p>
          <a:p>
            <a:r>
              <a:rPr lang="en-US" dirty="0"/>
              <a:t>Good Outcome</a:t>
            </a:r>
          </a:p>
          <a:p>
            <a:pPr lvl="1"/>
            <a:r>
              <a:rPr lang="en-US" dirty="0"/>
              <a:t>Good must outweigh the bad</a:t>
            </a:r>
          </a:p>
          <a:p>
            <a:r>
              <a:rPr lang="en-US" dirty="0"/>
              <a:t>Probability of Success</a:t>
            </a:r>
          </a:p>
          <a:p>
            <a:pPr lvl="1"/>
            <a:r>
              <a:rPr lang="en-US" dirty="0"/>
              <a:t>Reasonable prospect that the effect will bringing about an acceptable 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75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Ethical Decision Making Process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 wrap="square" anchor="t">
            <a:noAutofit/>
          </a:bodyPr>
          <a:lstStyle/>
          <a:p>
            <a:r>
              <a:rPr lang="en-US" dirty="0"/>
              <a:t>Get the Facts</a:t>
            </a:r>
          </a:p>
          <a:p>
            <a:r>
              <a:rPr lang="en-US" dirty="0"/>
              <a:t>Define the Problem</a:t>
            </a:r>
          </a:p>
          <a:p>
            <a:r>
              <a:rPr lang="en-US" dirty="0"/>
              <a:t>Evaluate Alternatives</a:t>
            </a:r>
          </a:p>
          <a:p>
            <a:r>
              <a:rPr lang="en-US" dirty="0"/>
              <a:t>Choose and Act Responsibly</a:t>
            </a:r>
          </a:p>
          <a:p>
            <a:pPr lvl="1"/>
            <a:r>
              <a:rPr lang="en-US" dirty="0"/>
              <a:t>Action must have intention for good consequences</a:t>
            </a:r>
          </a:p>
          <a:p>
            <a:pPr lvl="1"/>
            <a:r>
              <a:rPr lang="en-US" dirty="0"/>
              <a:t>Bad effects are unintended</a:t>
            </a:r>
          </a:p>
          <a:p>
            <a:pPr lvl="1"/>
            <a:r>
              <a:rPr lang="en-US" dirty="0"/>
              <a:t>Good consequences of action outweigh the damages done</a:t>
            </a:r>
          </a:p>
          <a:p>
            <a:pPr marL="342900" lvl="1" indent="0">
              <a:buNone/>
            </a:pPr>
            <a:endParaRPr lang="en-US" i="1" dirty="0"/>
          </a:p>
        </p:txBody>
      </p:sp>
      <p:pic>
        <p:nvPicPr>
          <p:cNvPr id="2" name="Picture 1" descr="Diagram, text&#10;&#10;Description automatically generated">
            <a:extLst>
              <a:ext uri="{FF2B5EF4-FFF2-40B4-BE49-F238E27FC236}">
                <a16:creationId xmlns:a16="http://schemas.microsoft.com/office/drawing/2014/main" id="{6222D47F-2260-2FBE-9D8A-F60321901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515427"/>
            <a:ext cx="4952663" cy="37144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822582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20331</TotalTime>
  <Words>882</Words>
  <Application>Microsoft Office PowerPoint</Application>
  <PresentationFormat>On-screen Show (4:3)</PresentationFormat>
  <Paragraphs>132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PP_C5Modules_CC_License_standard</vt:lpstr>
      <vt:lpstr>  Professionalism &amp; Soft Skills Development</vt:lpstr>
      <vt:lpstr>Learning Outcomes</vt:lpstr>
      <vt:lpstr>Ethics</vt:lpstr>
      <vt:lpstr>Approaches to Ethics</vt:lpstr>
      <vt:lpstr>Approaches to Ethics</vt:lpstr>
      <vt:lpstr>Approaches to Ethics</vt:lpstr>
      <vt:lpstr>4 Requirements for Ethical Decision Making</vt:lpstr>
      <vt:lpstr>Making Ethical Decisions</vt:lpstr>
      <vt:lpstr>Ethical Decision Making Process</vt:lpstr>
      <vt:lpstr>Ethics in Profession</vt:lpstr>
      <vt:lpstr>Discussion &amp; Reflection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Thomas Hill</cp:lastModifiedBy>
  <cp:revision>231</cp:revision>
  <cp:lastPrinted>2016-07-18T16:40:10Z</cp:lastPrinted>
  <dcterms:created xsi:type="dcterms:W3CDTF">2016-07-03T20:12:42Z</dcterms:created>
  <dcterms:modified xsi:type="dcterms:W3CDTF">2023-05-22T07:09:23Z</dcterms:modified>
</cp:coreProperties>
</file>