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6"/>
  </p:notesMasterIdLst>
  <p:sldIdLst>
    <p:sldId id="256" r:id="rId2"/>
    <p:sldId id="303" r:id="rId3"/>
    <p:sldId id="311" r:id="rId4"/>
    <p:sldId id="316" r:id="rId5"/>
    <p:sldId id="317" r:id="rId6"/>
    <p:sldId id="312" r:id="rId7"/>
    <p:sldId id="318" r:id="rId8"/>
    <p:sldId id="321" r:id="rId9"/>
    <p:sldId id="322" r:id="rId10"/>
    <p:sldId id="323" r:id="rId11"/>
    <p:sldId id="319" r:id="rId12"/>
    <p:sldId id="320" r:id="rId13"/>
    <p:sldId id="306" r:id="rId14"/>
    <p:sldId id="309" r:id="rId15"/>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51" autoAdjust="0"/>
    <p:restoredTop sz="92967" autoAdjust="0"/>
  </p:normalViewPr>
  <p:slideViewPr>
    <p:cSldViewPr snapToGrid="0" snapToObjects="1">
      <p:cViewPr varScale="1">
        <p:scale>
          <a:sx n="78" d="100"/>
          <a:sy n="78" d="100"/>
        </p:scale>
        <p:origin x="1147"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5/22/2023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10</a:t>
            </a:fld>
            <a:endParaRPr lang="en-US">
              <a:cs typeface="Arial" charset="0"/>
            </a:endParaRPr>
          </a:p>
        </p:txBody>
      </p:sp>
    </p:spTree>
    <p:extLst>
      <p:ext uri="{BB962C8B-B14F-4D97-AF65-F5344CB8AC3E}">
        <p14:creationId xmlns:p14="http://schemas.microsoft.com/office/powerpoint/2010/main" val="529985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11</a:t>
            </a:fld>
            <a:endParaRPr lang="en-US">
              <a:cs typeface="Arial" charset="0"/>
            </a:endParaRPr>
          </a:p>
        </p:txBody>
      </p:sp>
    </p:spTree>
    <p:extLst>
      <p:ext uri="{BB962C8B-B14F-4D97-AF65-F5344CB8AC3E}">
        <p14:creationId xmlns:p14="http://schemas.microsoft.com/office/powerpoint/2010/main" val="2098948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12</a:t>
            </a:fld>
            <a:endParaRPr lang="en-US">
              <a:cs typeface="Arial" charset="0"/>
            </a:endParaRPr>
          </a:p>
        </p:txBody>
      </p:sp>
    </p:spTree>
    <p:extLst>
      <p:ext uri="{BB962C8B-B14F-4D97-AF65-F5344CB8AC3E}">
        <p14:creationId xmlns:p14="http://schemas.microsoft.com/office/powerpoint/2010/main" val="3997928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13</a:t>
            </a:fld>
            <a:endParaRPr lang="en-US">
              <a:cs typeface="Arial" charset="0"/>
            </a:endParaRPr>
          </a:p>
        </p:txBody>
      </p:sp>
    </p:spTree>
    <p:extLst>
      <p:ext uri="{BB962C8B-B14F-4D97-AF65-F5344CB8AC3E}">
        <p14:creationId xmlns:p14="http://schemas.microsoft.com/office/powerpoint/2010/main" val="797264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1922152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3160765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1517839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1589428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260071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852825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285246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4974644" cy="277812"/>
          </a:xfrm>
        </p:spPr>
        <p:txBody>
          <a:bodyPr/>
          <a:lstStyle/>
          <a:p>
            <a:pPr eaLnBrk="1" hangingPunct="1"/>
            <a:r>
              <a:rPr lang="en-US" sz="2000" b="1" dirty="0">
                <a:solidFill>
                  <a:srgbClr val="2F5597"/>
                </a:solidFill>
              </a:rPr>
              <a:t>Lesson Number 6: Communication &amp; Listening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 Phone Communication</a:t>
            </a:r>
          </a:p>
        </p:txBody>
      </p:sp>
      <p:sp>
        <p:nvSpPr>
          <p:cNvPr id="14338" name="Content Placeholder 2"/>
          <p:cNvSpPr>
            <a:spLocks noGrp="1"/>
          </p:cNvSpPr>
          <p:nvPr>
            <p:ph idx="1"/>
          </p:nvPr>
        </p:nvSpPr>
        <p:spPr>
          <a:xfrm>
            <a:off x="628649" y="1758717"/>
            <a:ext cx="8180813" cy="4351338"/>
          </a:xfrm>
        </p:spPr>
        <p:txBody>
          <a:bodyPr/>
          <a:lstStyle/>
          <a:p>
            <a:pPr>
              <a:buClr>
                <a:srgbClr val="7030A0"/>
              </a:buClr>
              <a:buSzPct val="90000"/>
            </a:pPr>
            <a:r>
              <a:rPr lang="en-US" dirty="0"/>
              <a:t>Identify yourself clearly and pleasantly in humble tones</a:t>
            </a:r>
          </a:p>
          <a:p>
            <a:pPr>
              <a:buClr>
                <a:srgbClr val="7030A0"/>
              </a:buClr>
              <a:buSzPct val="90000"/>
            </a:pPr>
            <a:r>
              <a:rPr lang="en-US" dirty="0"/>
              <a:t>Be patient, speak slowly, clearly, and loudly</a:t>
            </a:r>
          </a:p>
          <a:p>
            <a:pPr>
              <a:buClr>
                <a:srgbClr val="7030A0"/>
              </a:buClr>
              <a:buSzPct val="90000"/>
            </a:pPr>
            <a:r>
              <a:rPr lang="en-US" dirty="0"/>
              <a:t>Use active listening skills; avoid doing other tasks</a:t>
            </a:r>
          </a:p>
          <a:p>
            <a:pPr>
              <a:buClr>
                <a:srgbClr val="7030A0"/>
              </a:buClr>
              <a:buSzPct val="90000"/>
            </a:pPr>
            <a:r>
              <a:rPr lang="en-US" dirty="0"/>
              <a:t>Avoid using acronyms and technical jargon</a:t>
            </a:r>
          </a:p>
          <a:p>
            <a:pPr>
              <a:buClr>
                <a:srgbClr val="7030A0"/>
              </a:buClr>
              <a:buSzPct val="90000"/>
            </a:pPr>
            <a:r>
              <a:rPr lang="en-US" dirty="0"/>
              <a:t>Avoid being accusatory or threatening</a:t>
            </a:r>
          </a:p>
          <a:p>
            <a:pPr>
              <a:buClr>
                <a:srgbClr val="7030A0"/>
              </a:buClr>
              <a:buSzPct val="90000"/>
            </a:pPr>
            <a:r>
              <a:rPr lang="en-US" dirty="0"/>
              <a:t>Always remain calm even with someone who is irate</a:t>
            </a:r>
          </a:p>
          <a:p>
            <a:pPr>
              <a:buClr>
                <a:srgbClr val="7030A0"/>
              </a:buClr>
              <a:buSzPct val="90000"/>
            </a:pPr>
            <a:r>
              <a:rPr lang="en-US" dirty="0"/>
              <a:t>Escalate the problem if it is beyond your skill level; do not waste time</a:t>
            </a:r>
          </a:p>
          <a:p>
            <a:pPr>
              <a:buClr>
                <a:srgbClr val="7030A0"/>
              </a:buClr>
              <a:buSzPct val="90000"/>
            </a:pPr>
            <a:r>
              <a:rPr lang="en-US" dirty="0"/>
              <a:t>Do not leave people on hold for extended periods without checking in</a:t>
            </a:r>
          </a:p>
          <a:p>
            <a:pPr>
              <a:buClr>
                <a:srgbClr val="7030A0"/>
              </a:buClr>
              <a:buSzPct val="90000"/>
            </a:pPr>
            <a:r>
              <a:rPr lang="en-US" dirty="0"/>
              <a:t>Avoid having a headset microphone pulled away so it is hard to hear</a:t>
            </a:r>
          </a:p>
          <a:p>
            <a:pPr>
              <a:buClr>
                <a:srgbClr val="7030A0"/>
              </a:buClr>
              <a:buSzPct val="90000"/>
            </a:pPr>
            <a:r>
              <a:rPr lang="en-US" dirty="0"/>
              <a:t>Avoid eating, drinking, chewing, or making irritating/clicking noises</a:t>
            </a:r>
          </a:p>
        </p:txBody>
      </p:sp>
    </p:spTree>
    <p:extLst>
      <p:ext uri="{BB962C8B-B14F-4D97-AF65-F5344CB8AC3E}">
        <p14:creationId xmlns:p14="http://schemas.microsoft.com/office/powerpoint/2010/main" val="1176591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Difficult Communication</a:t>
            </a:r>
          </a:p>
        </p:txBody>
      </p:sp>
      <p:sp>
        <p:nvSpPr>
          <p:cNvPr id="14338" name="Content Placeholder 2"/>
          <p:cNvSpPr>
            <a:spLocks noGrp="1"/>
          </p:cNvSpPr>
          <p:nvPr>
            <p:ph idx="1"/>
          </p:nvPr>
        </p:nvSpPr>
        <p:spPr>
          <a:xfrm>
            <a:off x="628649" y="1557997"/>
            <a:ext cx="8046999" cy="4351338"/>
          </a:xfrm>
        </p:spPr>
        <p:txBody>
          <a:bodyPr/>
          <a:lstStyle/>
          <a:p>
            <a:r>
              <a:rPr lang="en-US" dirty="0"/>
              <a:t>Dealing with irate people is a skill you should develop</a:t>
            </a:r>
          </a:p>
          <a:p>
            <a:r>
              <a:rPr lang="en-US" dirty="0"/>
              <a:t>Do not argue or be defensive, you don’t know the situation of the person whose temper or emotion is flaring up</a:t>
            </a:r>
          </a:p>
          <a:p>
            <a:r>
              <a:rPr lang="en-US" dirty="0"/>
              <a:t>Avoid passive behavior, you don’t need to let others dominate you or express yourself apologetically</a:t>
            </a:r>
          </a:p>
          <a:p>
            <a:r>
              <a:rPr lang="en-US" dirty="0"/>
              <a:t>Practice assertive behavior by being respectful not allowing them to take advantage or dominate the conversation</a:t>
            </a:r>
          </a:p>
          <a:p>
            <a:r>
              <a:rPr lang="en-US" dirty="0"/>
              <a:t>Avoid being judgmental, you have probably acted the same way before</a:t>
            </a:r>
          </a:p>
          <a:p>
            <a:r>
              <a:rPr lang="en-US" dirty="0"/>
              <a:t>Consider other people’s point of view</a:t>
            </a:r>
          </a:p>
        </p:txBody>
      </p:sp>
    </p:spTree>
    <p:extLst>
      <p:ext uri="{BB962C8B-B14F-4D97-AF65-F5344CB8AC3E}">
        <p14:creationId xmlns:p14="http://schemas.microsoft.com/office/powerpoint/2010/main" val="3784080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Difficult Communication</a:t>
            </a:r>
          </a:p>
        </p:txBody>
      </p:sp>
      <p:sp>
        <p:nvSpPr>
          <p:cNvPr id="14338" name="Content Placeholder 2"/>
          <p:cNvSpPr>
            <a:spLocks noGrp="1"/>
          </p:cNvSpPr>
          <p:nvPr>
            <p:ph idx="1"/>
          </p:nvPr>
        </p:nvSpPr>
        <p:spPr>
          <a:xfrm>
            <a:off x="628649" y="1557997"/>
            <a:ext cx="8046999" cy="4351338"/>
          </a:xfrm>
        </p:spPr>
        <p:txBody>
          <a:bodyPr/>
          <a:lstStyle/>
          <a:p>
            <a:r>
              <a:rPr lang="en-US" dirty="0"/>
              <a:t>Clarify their statements, make sure they know you are listening and care about what they are saying</a:t>
            </a:r>
          </a:p>
          <a:p>
            <a:r>
              <a:rPr lang="en-US" dirty="0"/>
              <a:t>Ask open-ended questions to narrow the scope, this helps to bring the conversation down to a level where dialogue can begin</a:t>
            </a:r>
          </a:p>
          <a:p>
            <a:r>
              <a:rPr lang="en-US" dirty="0"/>
              <a:t>Restate the issue, helps them know they are being heard</a:t>
            </a:r>
          </a:p>
          <a:p>
            <a:r>
              <a:rPr lang="en-US" dirty="0"/>
              <a:t>Ask questions to verify understanding</a:t>
            </a:r>
          </a:p>
          <a:p>
            <a:r>
              <a:rPr lang="en-US" dirty="0"/>
              <a:t>Do not disclose these conversations/experiences via social media</a:t>
            </a:r>
          </a:p>
          <a:p>
            <a:r>
              <a:rPr lang="en-US" dirty="0"/>
              <a:t>Be professional! </a:t>
            </a:r>
            <a:endParaRPr lang="en-US" strike="sngStrike" dirty="0"/>
          </a:p>
        </p:txBody>
      </p:sp>
      <p:sp>
        <p:nvSpPr>
          <p:cNvPr id="2" name="TextBox 1"/>
          <p:cNvSpPr txBox="1"/>
          <p:nvPr/>
        </p:nvSpPr>
        <p:spPr>
          <a:xfrm>
            <a:off x="1460090" y="4768645"/>
            <a:ext cx="6223820" cy="646331"/>
          </a:xfrm>
          <a:prstGeom prst="rect">
            <a:avLst/>
          </a:prstGeom>
          <a:noFill/>
        </p:spPr>
        <p:txBody>
          <a:bodyPr wrap="square" rtlCol="0">
            <a:spAutoFit/>
          </a:bodyPr>
          <a:lstStyle/>
          <a:p>
            <a:pPr algn="ctr"/>
            <a:r>
              <a:rPr lang="en-US" dirty="0"/>
              <a:t>"Communication is not just the words we say, but also how we say them</a:t>
            </a:r>
            <a:r>
              <a:rPr lang="en-US" dirty="0" smtClean="0"/>
              <a:t>.”</a:t>
            </a:r>
            <a:endParaRPr lang="en-US" dirty="0"/>
          </a:p>
        </p:txBody>
      </p:sp>
    </p:spTree>
    <p:extLst>
      <p:ext uri="{BB962C8B-B14F-4D97-AF65-F5344CB8AC3E}">
        <p14:creationId xmlns:p14="http://schemas.microsoft.com/office/powerpoint/2010/main" val="1425101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p:txBody>
          <a:bodyPr/>
          <a:lstStyle/>
          <a:p>
            <a:pPr eaLnBrk="1" hangingPunct="1"/>
            <a:r>
              <a:rPr lang="en-US" dirty="0"/>
              <a:t>In what ways can you be an active listener?</a:t>
            </a:r>
          </a:p>
          <a:p>
            <a:pPr eaLnBrk="1" hangingPunct="1"/>
            <a:r>
              <a:rPr lang="en-US" dirty="0"/>
              <a:t>How will these practices help in your current communication experiences?</a:t>
            </a:r>
          </a:p>
          <a:p>
            <a:pPr eaLnBrk="1" hangingPunct="1"/>
            <a:r>
              <a:rPr lang="en-US" dirty="0"/>
              <a:t>What aspects of your attitude do you need to improve?</a:t>
            </a:r>
          </a:p>
          <a:p>
            <a:pPr eaLnBrk="1" hangingPunct="1"/>
            <a:r>
              <a:rPr lang="en-US" dirty="0"/>
              <a:t>What was your last difficult conversation and what could you have done differently to de-escalate the situation to have a beneficial outcome?</a:t>
            </a:r>
          </a:p>
        </p:txBody>
      </p:sp>
    </p:spTree>
    <p:extLst>
      <p:ext uri="{BB962C8B-B14F-4D97-AF65-F5344CB8AC3E}">
        <p14:creationId xmlns:p14="http://schemas.microsoft.com/office/powerpoint/2010/main" val="2310571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a:xfrm>
            <a:off x="628650" y="41743"/>
            <a:ext cx="7886700" cy="1325563"/>
          </a:xfrm>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088407"/>
            <a:ext cx="8274050" cy="4351338"/>
          </a:xfrm>
        </p:spPr>
        <p:txBody>
          <a:bodyPr/>
          <a:lstStyle/>
          <a:p>
            <a:r>
              <a:rPr lang="en-US" dirty="0"/>
              <a:t>Read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Who Can be Helpful to You?</a:t>
            </a:r>
            <a:r>
              <a:rPr lang="en-US" dirty="0"/>
              <a:t>” from the LYC textbook Step 2</a:t>
            </a:r>
          </a:p>
          <a:p>
            <a:r>
              <a:rPr lang="en-US" dirty="0"/>
              <a:t>Complete the worksheets from the LYC Workbook Step 2 for at least 5 contacts separated by organization</a:t>
            </a:r>
          </a:p>
          <a:p>
            <a:r>
              <a:rPr lang="en-US" dirty="0"/>
              <a:t>Interview 1 employee in your area about their career path; or interview someone you meet at a conference about their career path (make sure to get their business card)</a:t>
            </a:r>
          </a:p>
          <a:p>
            <a:pPr lvl="1"/>
            <a:r>
              <a:rPr lang="en-US" dirty="0"/>
              <a:t>Make sure you have enough questions to have at least a 30 minute conversation. (use the Information Interview Questions sheet provided)</a:t>
            </a:r>
          </a:p>
          <a:p>
            <a:pPr lvl="1"/>
            <a:r>
              <a:rPr lang="en-US" dirty="0"/>
              <a:t>Provide your instructor with their contact so they can send them a survey to get results on how well you did (use “Interviewee Survey” provided)</a:t>
            </a:r>
          </a:p>
          <a:p>
            <a:pPr lvl="1"/>
            <a:r>
              <a:rPr lang="en-US" dirty="0"/>
              <a:t>Write a professional "thank you" email to the person you interviewed. Ensure the email follows these points:</a:t>
            </a:r>
          </a:p>
          <a:p>
            <a:pPr lvl="2"/>
            <a:r>
              <a:rPr lang="en-US" sz="1600" dirty="0"/>
              <a:t>Professional email format, punctuation, grammar, and length</a:t>
            </a:r>
          </a:p>
          <a:p>
            <a:pPr lvl="2"/>
            <a:r>
              <a:rPr lang="en-US" sz="1600" dirty="0"/>
              <a:t>What you appreciated about the time they spent with you</a:t>
            </a:r>
          </a:p>
          <a:p>
            <a:pPr lvl="2"/>
            <a:r>
              <a:rPr lang="en-US" sz="1600" dirty="0"/>
              <a:t>What you learned from the experience</a:t>
            </a:r>
          </a:p>
          <a:p>
            <a:pPr lvl="2"/>
            <a:r>
              <a:rPr lang="en-US" sz="1600" dirty="0"/>
              <a:t>How their time with you is going to help you with your future career decisions </a:t>
            </a:r>
          </a:p>
          <a:p>
            <a:pPr lvl="1"/>
            <a:r>
              <a:rPr lang="en-US" dirty="0"/>
              <a:t>The email should be no more than 300 words, so write it in a WORD document for editing and checking before sending it.</a:t>
            </a:r>
          </a:p>
          <a:p>
            <a:endParaRPr lang="en-US" dirty="0"/>
          </a:p>
        </p:txBody>
      </p:sp>
    </p:spTree>
    <p:extLst>
      <p:ext uri="{BB962C8B-B14F-4D97-AF65-F5344CB8AC3E}">
        <p14:creationId xmlns:p14="http://schemas.microsoft.com/office/powerpoint/2010/main" val="174923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Create and foster influential relationships to build upon students’ aspirations and goals through connections with others that help increase knowledge about careers and fields, develop networks and external relationships, and build social capital based on authentic relationships.</a:t>
            </a:r>
          </a:p>
          <a:p>
            <a:pPr lvl="1" eaLnBrk="1" hangingPunct="1"/>
            <a:r>
              <a:rPr lang="en-US" dirty="0"/>
              <a:t>Apply &amp; Analyze</a:t>
            </a:r>
            <a:endParaRPr lang="en-US" sz="2000" dirty="0"/>
          </a:p>
          <a:p>
            <a:pPr lvl="2" eaLnBrk="1" hangingPunct="1"/>
            <a:r>
              <a:rPr lang="en-US" sz="1600" dirty="0"/>
              <a:t>Articulate which communication skills are essential for professional conversations</a:t>
            </a:r>
          </a:p>
          <a:p>
            <a:pPr lvl="2" eaLnBrk="1" hangingPunct="1"/>
            <a:r>
              <a:rPr lang="en-US" sz="1600" dirty="0"/>
              <a:t>Build an understanding of important listening skills</a:t>
            </a:r>
          </a:p>
          <a:p>
            <a:pPr lvl="2" eaLnBrk="1" hangingPunct="1"/>
            <a:r>
              <a:rPr lang="en-US" sz="1600" dirty="0"/>
              <a:t>Demonstrate the ability to apply communication and listening skills in a professional interview situation</a:t>
            </a:r>
          </a:p>
          <a:p>
            <a:pPr lvl="2" eaLnBrk="1" hangingPunct="1"/>
            <a:r>
              <a:rPr lang="en-US" sz="1600" dirty="0"/>
              <a:t>Distinguish between logical dialogue with a conclusion and conversation that suffers from meaning and flow</a:t>
            </a:r>
          </a:p>
          <a:p>
            <a:pPr lvl="2" eaLnBrk="1" hangingPunct="1"/>
            <a:r>
              <a:rPr lang="en-US" sz="1600" dirty="0"/>
              <a:t>Organize professional conversations around informational interview opportunities</a:t>
            </a:r>
          </a:p>
          <a:p>
            <a:pPr lvl="2" eaLnBrk="1" hangingPunct="1"/>
            <a:r>
              <a:rPr lang="en-US" sz="1600" dirty="0"/>
              <a:t>Plan a conversation question answer session with an industry professional</a:t>
            </a:r>
          </a:p>
          <a:p>
            <a:pPr lvl="2" eaLnBrk="1" hangingPunct="1"/>
            <a:r>
              <a:rPr lang="en-US" sz="1600" dirty="0"/>
              <a:t>Schedule time with an industry professional for an informational interview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Communication Starts With Listening</a:t>
            </a:r>
          </a:p>
        </p:txBody>
      </p:sp>
      <p:sp>
        <p:nvSpPr>
          <p:cNvPr id="14338" name="Content Placeholder 2"/>
          <p:cNvSpPr>
            <a:spLocks noGrp="1"/>
          </p:cNvSpPr>
          <p:nvPr>
            <p:ph idx="1"/>
          </p:nvPr>
        </p:nvSpPr>
        <p:spPr>
          <a:xfrm>
            <a:off x="628650" y="1792172"/>
            <a:ext cx="8225418" cy="4351338"/>
          </a:xfrm>
        </p:spPr>
        <p:txBody>
          <a:bodyPr/>
          <a:lstStyle/>
          <a:p>
            <a:pPr lvl="0"/>
            <a:r>
              <a:rPr lang="en-US" dirty="0"/>
              <a:t>Demonstrate Active Listening</a:t>
            </a:r>
          </a:p>
          <a:p>
            <a:pPr lvl="1"/>
            <a:r>
              <a:rPr lang="en-US" dirty="0"/>
              <a:t>Listen carefully to the other person </a:t>
            </a:r>
            <a:endParaRPr lang="en-US" dirty="0" smtClean="0"/>
          </a:p>
          <a:p>
            <a:pPr lvl="1"/>
            <a:r>
              <a:rPr lang="en-US" dirty="0" smtClean="0"/>
              <a:t>Make </a:t>
            </a:r>
            <a:r>
              <a:rPr lang="en-US" dirty="0"/>
              <a:t>good eye contact</a:t>
            </a:r>
            <a:endParaRPr lang="en-US" sz="2400" dirty="0"/>
          </a:p>
          <a:p>
            <a:pPr lvl="1"/>
            <a:r>
              <a:rPr lang="en-US" dirty="0"/>
              <a:t>Show you are following the conversation and avoiding distractions </a:t>
            </a:r>
            <a:endParaRPr lang="en-US" sz="2400" dirty="0"/>
          </a:p>
          <a:p>
            <a:pPr lvl="1"/>
            <a:r>
              <a:rPr lang="en-US" dirty="0"/>
              <a:t>Clarify statements by asking related questions</a:t>
            </a:r>
            <a:endParaRPr lang="en-US" sz="2400" dirty="0"/>
          </a:p>
          <a:p>
            <a:pPr lvl="1"/>
            <a:r>
              <a:rPr lang="en-US" dirty="0"/>
              <a:t>Avoid interrupting</a:t>
            </a:r>
            <a:endParaRPr lang="en-US" sz="2400" dirty="0"/>
          </a:p>
          <a:p>
            <a:pPr lvl="1"/>
            <a:r>
              <a:rPr lang="en-US" dirty="0"/>
              <a:t>Avoid condescending behavior</a:t>
            </a:r>
            <a:endParaRPr lang="en-US" sz="2400" dirty="0"/>
          </a:p>
          <a:p>
            <a:pPr lvl="1"/>
            <a:r>
              <a:rPr lang="en-US" dirty="0"/>
              <a:t>Ask open-ended questions</a:t>
            </a:r>
            <a:endParaRPr lang="en-US" sz="2000" dirty="0"/>
          </a:p>
        </p:txBody>
      </p:sp>
      <p:sp>
        <p:nvSpPr>
          <p:cNvPr id="4" name="Content Placeholder 2"/>
          <p:cNvSpPr txBox="1">
            <a:spLocks/>
          </p:cNvSpPr>
          <p:nvPr/>
        </p:nvSpPr>
        <p:spPr bwMode="auto">
          <a:xfrm>
            <a:off x="628650" y="5189679"/>
            <a:ext cx="7143750" cy="4343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t>"Listening is the beginning of all communication</a:t>
            </a:r>
            <a:r>
              <a:rPr lang="en-US" dirty="0" smtClean="0"/>
              <a:t>.“ - Unknown</a:t>
            </a:r>
            <a:endParaRPr lang="en-US" sz="2000" dirty="0"/>
          </a:p>
        </p:txBody>
      </p:sp>
    </p:spTree>
    <p:extLst>
      <p:ext uri="{BB962C8B-B14F-4D97-AF65-F5344CB8AC3E}">
        <p14:creationId xmlns:p14="http://schemas.microsoft.com/office/powerpoint/2010/main" val="317494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Active Listening Helps With</a:t>
            </a:r>
          </a:p>
        </p:txBody>
      </p:sp>
      <p:sp>
        <p:nvSpPr>
          <p:cNvPr id="14338" name="Content Placeholder 2"/>
          <p:cNvSpPr>
            <a:spLocks noGrp="1"/>
          </p:cNvSpPr>
          <p:nvPr>
            <p:ph idx="1"/>
          </p:nvPr>
        </p:nvSpPr>
        <p:spPr/>
        <p:txBody>
          <a:bodyPr/>
          <a:lstStyle/>
          <a:p>
            <a:pPr lvl="0"/>
            <a:r>
              <a:rPr lang="en-US" dirty="0"/>
              <a:t>Understanding the situation and concern/issues quickly</a:t>
            </a:r>
          </a:p>
          <a:p>
            <a:pPr lvl="0"/>
            <a:r>
              <a:rPr lang="en-US" dirty="0"/>
              <a:t>Building relationships with others</a:t>
            </a:r>
          </a:p>
          <a:p>
            <a:pPr lvl="0"/>
            <a:r>
              <a:rPr lang="en-US" dirty="0"/>
              <a:t>Improved understanding of situational awareness </a:t>
            </a:r>
          </a:p>
          <a:p>
            <a:pPr lvl="0"/>
            <a:r>
              <a:rPr lang="en-US" dirty="0"/>
              <a:t>Understanding the dialogue between you and others</a:t>
            </a:r>
          </a:p>
          <a:p>
            <a:pPr lvl="0"/>
            <a:r>
              <a:rPr lang="en-US" dirty="0"/>
              <a:t>Focusing your attention on them not you</a:t>
            </a:r>
          </a:p>
          <a:p>
            <a:pPr lvl="0"/>
            <a:r>
              <a:rPr lang="en-US" dirty="0"/>
              <a:t>Receiving more relevant information</a:t>
            </a:r>
          </a:p>
          <a:p>
            <a:pPr lvl="0"/>
            <a:r>
              <a:rPr lang="en-US" dirty="0"/>
              <a:t>Speaking with relevance</a:t>
            </a:r>
          </a:p>
        </p:txBody>
      </p:sp>
    </p:spTree>
    <p:extLst>
      <p:ext uri="{BB962C8B-B14F-4D97-AF65-F5344CB8AC3E}">
        <p14:creationId xmlns:p14="http://schemas.microsoft.com/office/powerpoint/2010/main" val="1199880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Communication Also Starts With Attitude</a:t>
            </a:r>
          </a:p>
        </p:txBody>
      </p:sp>
      <p:sp>
        <p:nvSpPr>
          <p:cNvPr id="14338" name="Content Placeholder 2"/>
          <p:cNvSpPr>
            <a:spLocks noGrp="1"/>
          </p:cNvSpPr>
          <p:nvPr>
            <p:ph idx="1"/>
          </p:nvPr>
        </p:nvSpPr>
        <p:spPr>
          <a:xfrm>
            <a:off x="628650" y="1792172"/>
            <a:ext cx="8225418" cy="4351338"/>
          </a:xfrm>
        </p:spPr>
        <p:txBody>
          <a:bodyPr/>
          <a:lstStyle/>
          <a:p>
            <a:pPr lvl="0"/>
            <a:r>
              <a:rPr lang="en-US" dirty="0"/>
              <a:t>See every issue as an opportunity to help; be your best</a:t>
            </a:r>
          </a:p>
          <a:p>
            <a:pPr lvl="0"/>
            <a:r>
              <a:rPr lang="en-US" dirty="0"/>
              <a:t>Be sensitive to other cultures and perspectives</a:t>
            </a:r>
          </a:p>
          <a:p>
            <a:pPr lvl="0"/>
            <a:r>
              <a:rPr lang="en-US" dirty="0"/>
              <a:t>Take the time to listen to the entire sentence/point</a:t>
            </a:r>
          </a:p>
          <a:p>
            <a:pPr lvl="0"/>
            <a:r>
              <a:rPr lang="en-US" dirty="0"/>
              <a:t>Avoid blaming/judging others</a:t>
            </a:r>
          </a:p>
          <a:p>
            <a:pPr lvl="0"/>
            <a:r>
              <a:rPr lang="en-US" dirty="0"/>
              <a:t>Do your best with every opportunity</a:t>
            </a:r>
          </a:p>
          <a:p>
            <a:pPr lvl="0"/>
            <a:r>
              <a:rPr lang="en-US" dirty="0"/>
              <a:t>Some consider having a good attitude as simply being positive, this is not the entire picture.  Someone with a good attitude has the following traits:</a:t>
            </a:r>
          </a:p>
          <a:p>
            <a:pPr lvl="1"/>
            <a:r>
              <a:rPr lang="en-US" dirty="0"/>
              <a:t>Is proactive, not reactive</a:t>
            </a:r>
          </a:p>
          <a:p>
            <a:pPr lvl="1"/>
            <a:r>
              <a:rPr lang="en-US" dirty="0">
                <a:ea typeface="Times New Roman" charset="0"/>
                <a:cs typeface="Times New Roman" charset="0"/>
              </a:rPr>
              <a:t>Projects confidence</a:t>
            </a:r>
          </a:p>
          <a:p>
            <a:pPr lvl="1"/>
            <a:r>
              <a:rPr lang="en-US" dirty="0">
                <a:ea typeface="Times New Roman" charset="0"/>
                <a:cs typeface="Times New Roman" charset="0"/>
              </a:rPr>
              <a:t>Accepts responsibility for actions taken</a:t>
            </a:r>
            <a:endParaRPr lang="en-US" dirty="0"/>
          </a:p>
          <a:p>
            <a:pPr lvl="0"/>
            <a:endParaRPr lang="en-US" dirty="0"/>
          </a:p>
        </p:txBody>
      </p:sp>
    </p:spTree>
    <p:extLst>
      <p:ext uri="{BB962C8B-B14F-4D97-AF65-F5344CB8AC3E}">
        <p14:creationId xmlns:p14="http://schemas.microsoft.com/office/powerpoint/2010/main" val="4156937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Attitude Determines Direction</a:t>
            </a:r>
          </a:p>
        </p:txBody>
      </p:sp>
      <p:sp>
        <p:nvSpPr>
          <p:cNvPr id="14338" name="Content Placeholder 2"/>
          <p:cNvSpPr>
            <a:spLocks noGrp="1"/>
          </p:cNvSpPr>
          <p:nvPr>
            <p:ph idx="1"/>
          </p:nvPr>
        </p:nvSpPr>
        <p:spPr>
          <a:xfrm>
            <a:off x="628650" y="1557997"/>
            <a:ext cx="7886700" cy="4351338"/>
          </a:xfrm>
        </p:spPr>
        <p:txBody>
          <a:bodyPr/>
          <a:lstStyle/>
          <a:p>
            <a:r>
              <a:rPr lang="en-US" dirty="0"/>
              <a:t>Deal with changes professionally</a:t>
            </a:r>
          </a:p>
          <a:p>
            <a:r>
              <a:rPr lang="en-US" dirty="0"/>
              <a:t>Cooperate and enjoy working/talking with others</a:t>
            </a:r>
          </a:p>
          <a:p>
            <a:r>
              <a:rPr lang="en-US" dirty="0"/>
              <a:t>Embrace problems as challenges to learn and develop skills</a:t>
            </a:r>
          </a:p>
          <a:p>
            <a:r>
              <a:rPr lang="en-US" dirty="0"/>
              <a:t>Maintain professionalism even when working with others who are unethical, un-professional, or uncooperative</a:t>
            </a:r>
          </a:p>
        </p:txBody>
      </p:sp>
    </p:spTree>
    <p:extLst>
      <p:ext uri="{BB962C8B-B14F-4D97-AF65-F5344CB8AC3E}">
        <p14:creationId xmlns:p14="http://schemas.microsoft.com/office/powerpoint/2010/main" val="2126677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 Communication</a:t>
            </a:r>
          </a:p>
        </p:txBody>
      </p:sp>
      <p:sp>
        <p:nvSpPr>
          <p:cNvPr id="14338" name="Content Placeholder 2"/>
          <p:cNvSpPr>
            <a:spLocks noGrp="1"/>
          </p:cNvSpPr>
          <p:nvPr>
            <p:ph idx="1"/>
          </p:nvPr>
        </p:nvSpPr>
        <p:spPr>
          <a:xfrm>
            <a:off x="628650" y="1557997"/>
            <a:ext cx="7886700" cy="4351338"/>
          </a:xfrm>
        </p:spPr>
        <p:txBody>
          <a:bodyPr/>
          <a:lstStyle/>
          <a:p>
            <a:r>
              <a:rPr lang="en-US" dirty="0"/>
              <a:t>Avoid colloquialisms, jargon, and slang in both verbal and written communications with professionals</a:t>
            </a:r>
          </a:p>
          <a:p>
            <a:r>
              <a:rPr lang="en-US" dirty="0"/>
              <a:t>Use professional communication methods (email, telephone)</a:t>
            </a:r>
          </a:p>
          <a:p>
            <a:r>
              <a:rPr lang="en-US" dirty="0"/>
              <a:t>Choose the right communication for the situation</a:t>
            </a:r>
          </a:p>
          <a:p>
            <a:pPr lvl="1"/>
            <a:r>
              <a:rPr lang="en-US" dirty="0"/>
              <a:t>Face to face avoids most miscommunication</a:t>
            </a:r>
          </a:p>
          <a:p>
            <a:pPr lvl="1"/>
            <a:r>
              <a:rPr lang="en-US" dirty="0"/>
              <a:t>Email vs phone call</a:t>
            </a:r>
          </a:p>
          <a:p>
            <a:r>
              <a:rPr lang="en-US" dirty="0"/>
              <a:t>Be culturally aware and use appropriate titles</a:t>
            </a:r>
          </a:p>
          <a:p>
            <a:pPr lvl="1"/>
            <a:r>
              <a:rPr lang="en-US" dirty="0"/>
              <a:t>Address people by their title (Dr., Mr., Professor, Ms.)</a:t>
            </a:r>
          </a:p>
          <a:p>
            <a:pPr lvl="1"/>
            <a:r>
              <a:rPr lang="en-US" dirty="0"/>
              <a:t>Respond to with “sir” or “ma’am” unless the person says otherwise</a:t>
            </a:r>
          </a:p>
          <a:p>
            <a:r>
              <a:rPr lang="en-US" dirty="0"/>
              <a:t>Avoid distractions, maintain eye contact</a:t>
            </a:r>
          </a:p>
          <a:p>
            <a:pPr lvl="1"/>
            <a:r>
              <a:rPr lang="en-US" dirty="0"/>
              <a:t>Personal calls, texting, social media sites, talking to another while interacting with someone, personal interruptions</a:t>
            </a:r>
          </a:p>
          <a:p>
            <a:r>
              <a:rPr lang="en-US" dirty="0"/>
              <a:t>Deal appropriately with confidentiality and privacy, guard your mouth</a:t>
            </a:r>
          </a:p>
        </p:txBody>
      </p:sp>
    </p:spTree>
    <p:extLst>
      <p:ext uri="{BB962C8B-B14F-4D97-AF65-F5344CB8AC3E}">
        <p14:creationId xmlns:p14="http://schemas.microsoft.com/office/powerpoint/2010/main" val="320471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 Communication</a:t>
            </a:r>
          </a:p>
        </p:txBody>
      </p:sp>
      <p:sp>
        <p:nvSpPr>
          <p:cNvPr id="14338" name="Content Placeholder 2"/>
          <p:cNvSpPr>
            <a:spLocks noGrp="1"/>
          </p:cNvSpPr>
          <p:nvPr>
            <p:ph idx="1"/>
          </p:nvPr>
        </p:nvSpPr>
        <p:spPr>
          <a:xfrm>
            <a:off x="628650" y="1557997"/>
            <a:ext cx="7886700" cy="4351338"/>
          </a:xfrm>
        </p:spPr>
        <p:txBody>
          <a:bodyPr/>
          <a:lstStyle/>
          <a:p>
            <a:r>
              <a:rPr lang="en-US" dirty="0"/>
              <a:t>Be clear in what you are saying, think it through and make sure your statements have a logical flow</a:t>
            </a:r>
          </a:p>
          <a:p>
            <a:r>
              <a:rPr lang="en-US" dirty="0"/>
              <a:t>Be concise, ensure your comments have a point and an ending; do not ramble until your talking in circles</a:t>
            </a:r>
          </a:p>
          <a:p>
            <a:r>
              <a:rPr lang="en-US" dirty="0"/>
              <a:t>Friendliness is important, nobody appreciates a loudmouth</a:t>
            </a:r>
          </a:p>
          <a:p>
            <a:r>
              <a:rPr lang="en-US" dirty="0"/>
              <a:t>Empathy in your responses shows you not only care but are willing to help and take action</a:t>
            </a:r>
          </a:p>
          <a:p>
            <a:r>
              <a:rPr lang="en-US" dirty="0"/>
              <a:t>Open minded people are active listeners, they have opinions but realize they don’t know it all; be willing to learn something new or at least hear another point of view</a:t>
            </a:r>
          </a:p>
          <a:p>
            <a:r>
              <a:rPr lang="en-US" dirty="0"/>
              <a:t>Diversity is normal, not everyone thinks like you, acts like you, desires the same outcome you do; therefore, collaborate don’t dominate </a:t>
            </a:r>
            <a:br>
              <a:rPr lang="en-US" dirty="0"/>
            </a:br>
            <a:endParaRPr lang="en-US" strike="sngStrike" dirty="0"/>
          </a:p>
        </p:txBody>
      </p:sp>
    </p:spTree>
    <p:extLst>
      <p:ext uri="{BB962C8B-B14F-4D97-AF65-F5344CB8AC3E}">
        <p14:creationId xmlns:p14="http://schemas.microsoft.com/office/powerpoint/2010/main" val="1558394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Professional Written Communication</a:t>
            </a:r>
          </a:p>
        </p:txBody>
      </p:sp>
      <p:sp>
        <p:nvSpPr>
          <p:cNvPr id="14338" name="Content Placeholder 2"/>
          <p:cNvSpPr>
            <a:spLocks noGrp="1"/>
          </p:cNvSpPr>
          <p:nvPr>
            <p:ph idx="1"/>
          </p:nvPr>
        </p:nvSpPr>
        <p:spPr>
          <a:xfrm>
            <a:off x="628649" y="1557997"/>
            <a:ext cx="8180813" cy="4351338"/>
          </a:xfrm>
        </p:spPr>
        <p:txBody>
          <a:bodyPr/>
          <a:lstStyle/>
          <a:p>
            <a:r>
              <a:rPr lang="en-US" dirty="0">
                <a:ea typeface="Times New Roman" charset="0"/>
                <a:cs typeface="Times New Roman" charset="0"/>
              </a:rPr>
              <a:t>Avoid spelling, grammar, capitalization, and punctuation errors</a:t>
            </a:r>
          </a:p>
          <a:p>
            <a:r>
              <a:rPr lang="en-US" dirty="0">
                <a:ea typeface="Times New Roman" charset="0"/>
                <a:cs typeface="Times New Roman" charset="0"/>
              </a:rPr>
              <a:t>Do not write short choppy sentences using technical jargon or slang</a:t>
            </a:r>
          </a:p>
          <a:p>
            <a:r>
              <a:rPr lang="en-US" dirty="0">
                <a:ea typeface="Times New Roman" charset="0"/>
                <a:cs typeface="Times New Roman" charset="0"/>
              </a:rPr>
              <a:t>Include a short description of the topic at the beginning</a:t>
            </a:r>
          </a:p>
          <a:p>
            <a:r>
              <a:rPr lang="en-US" dirty="0">
                <a:ea typeface="Times New Roman" charset="0"/>
                <a:cs typeface="Times New Roman" charset="0"/>
              </a:rPr>
              <a:t>Do not write or respond to an email when you are angry</a:t>
            </a:r>
          </a:p>
          <a:p>
            <a:r>
              <a:rPr lang="en-US" dirty="0">
                <a:ea typeface="Times New Roman" charset="0"/>
                <a:cs typeface="Times New Roman" charset="0"/>
              </a:rPr>
              <a:t>Send email only to the appropriate people; do not copy others/reply-all</a:t>
            </a:r>
          </a:p>
          <a:p>
            <a:r>
              <a:rPr lang="en-US" dirty="0">
                <a:ea typeface="Times New Roman" charset="0"/>
                <a:cs typeface="Times New Roman" charset="0"/>
              </a:rPr>
              <a:t>Stick to the point; do not digress</a:t>
            </a:r>
          </a:p>
          <a:p>
            <a:r>
              <a:rPr lang="en-US" dirty="0">
                <a:ea typeface="Times New Roman" charset="0"/>
                <a:cs typeface="Times New Roman" charset="0"/>
              </a:rPr>
              <a:t>Focus on the task at hand; read your note over out loud</a:t>
            </a:r>
          </a:p>
          <a:p>
            <a:r>
              <a:rPr lang="en-US" dirty="0">
                <a:ea typeface="Times New Roman" charset="0"/>
                <a:cs typeface="Times New Roman" charset="0"/>
              </a:rPr>
              <a:t>Write each email as if you were putting the message on a billboard; you never know how the content might be used or who might see it</a:t>
            </a:r>
          </a:p>
        </p:txBody>
      </p:sp>
    </p:spTree>
    <p:extLst>
      <p:ext uri="{BB962C8B-B14F-4D97-AF65-F5344CB8AC3E}">
        <p14:creationId xmlns:p14="http://schemas.microsoft.com/office/powerpoint/2010/main" val="144844468"/>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14769</TotalTime>
  <Words>1216</Words>
  <Application>Microsoft Office PowerPoint</Application>
  <PresentationFormat>On-screen Show (4:3)</PresentationFormat>
  <Paragraphs>130</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Times New Roman</vt:lpstr>
      <vt:lpstr>Verdana</vt:lpstr>
      <vt:lpstr>PP_C5Modules_CC_License_standard</vt:lpstr>
      <vt:lpstr>  Professionalism &amp; Soft Skills Development</vt:lpstr>
      <vt:lpstr>Learning Outcomes</vt:lpstr>
      <vt:lpstr>Communication Starts With Listening</vt:lpstr>
      <vt:lpstr>Active Listening Helps With</vt:lpstr>
      <vt:lpstr>Communication Also Starts With Attitude</vt:lpstr>
      <vt:lpstr>Attitude Determines Direction</vt:lpstr>
      <vt:lpstr>Professional Communication</vt:lpstr>
      <vt:lpstr>Professional Communication</vt:lpstr>
      <vt:lpstr>Professional Written Communication</vt:lpstr>
      <vt:lpstr>Professional Phone Communication</vt:lpstr>
      <vt:lpstr>Difficult Communication</vt:lpstr>
      <vt:lpstr>Difficult Communication</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Thomas Hill</cp:lastModifiedBy>
  <cp:revision>228</cp:revision>
  <cp:lastPrinted>2016-07-18T16:40:10Z</cp:lastPrinted>
  <dcterms:created xsi:type="dcterms:W3CDTF">2016-07-03T20:12:42Z</dcterms:created>
  <dcterms:modified xsi:type="dcterms:W3CDTF">2023-05-22T06:49:07Z</dcterms:modified>
</cp:coreProperties>
</file>