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13"/>
  </p:notesMasterIdLst>
  <p:sldIdLst>
    <p:sldId id="256" r:id="rId2"/>
    <p:sldId id="303" r:id="rId3"/>
    <p:sldId id="310" r:id="rId4"/>
    <p:sldId id="304" r:id="rId5"/>
    <p:sldId id="311" r:id="rId6"/>
    <p:sldId id="312" r:id="rId7"/>
    <p:sldId id="314" r:id="rId8"/>
    <p:sldId id="306" r:id="rId9"/>
    <p:sldId id="315" r:id="rId10"/>
    <p:sldId id="316" r:id="rId11"/>
    <p:sldId id="309" r:id="rId12"/>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16" autoAdjust="0"/>
    <p:restoredTop sz="92967" autoAdjust="0"/>
  </p:normalViewPr>
  <p:slideViewPr>
    <p:cSldViewPr snapToGrid="0" snapToObjects="1">
      <p:cViewPr varScale="1">
        <p:scale>
          <a:sx n="78" d="100"/>
          <a:sy n="78" d="100"/>
        </p:scale>
        <p:origin x="1142"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5/22/2023</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10</a:t>
            </a:fld>
            <a:endParaRPr lang="en-US">
              <a:cs typeface="Arial" charset="0"/>
            </a:endParaRPr>
          </a:p>
        </p:txBody>
      </p:sp>
    </p:spTree>
    <p:extLst>
      <p:ext uri="{BB962C8B-B14F-4D97-AF65-F5344CB8AC3E}">
        <p14:creationId xmlns:p14="http://schemas.microsoft.com/office/powerpoint/2010/main" val="1675362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2</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a:cs typeface="Arial" charset="0"/>
            </a:endParaRPr>
          </a:p>
        </p:txBody>
      </p:sp>
    </p:spTree>
    <p:extLst>
      <p:ext uri="{BB962C8B-B14F-4D97-AF65-F5344CB8AC3E}">
        <p14:creationId xmlns:p14="http://schemas.microsoft.com/office/powerpoint/2010/main" val="1698344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4</a:t>
            </a:fld>
            <a:endParaRPr lang="en-US">
              <a:cs typeface="Arial" charset="0"/>
            </a:endParaRPr>
          </a:p>
        </p:txBody>
      </p:sp>
    </p:spTree>
    <p:extLst>
      <p:ext uri="{BB962C8B-B14F-4D97-AF65-F5344CB8AC3E}">
        <p14:creationId xmlns:p14="http://schemas.microsoft.com/office/powerpoint/2010/main" val="1864287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5</a:t>
            </a:fld>
            <a:endParaRPr lang="en-US">
              <a:cs typeface="Arial" charset="0"/>
            </a:endParaRPr>
          </a:p>
        </p:txBody>
      </p:sp>
    </p:spTree>
    <p:extLst>
      <p:ext uri="{BB962C8B-B14F-4D97-AF65-F5344CB8AC3E}">
        <p14:creationId xmlns:p14="http://schemas.microsoft.com/office/powerpoint/2010/main" val="1922152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6</a:t>
            </a:fld>
            <a:endParaRPr lang="en-US">
              <a:cs typeface="Arial" charset="0"/>
            </a:endParaRPr>
          </a:p>
        </p:txBody>
      </p:sp>
    </p:spTree>
    <p:extLst>
      <p:ext uri="{BB962C8B-B14F-4D97-AF65-F5344CB8AC3E}">
        <p14:creationId xmlns:p14="http://schemas.microsoft.com/office/powerpoint/2010/main" val="1589428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7</a:t>
            </a:fld>
            <a:endParaRPr lang="en-US">
              <a:cs typeface="Arial" charset="0"/>
            </a:endParaRPr>
          </a:p>
        </p:txBody>
      </p:sp>
    </p:spTree>
    <p:extLst>
      <p:ext uri="{BB962C8B-B14F-4D97-AF65-F5344CB8AC3E}">
        <p14:creationId xmlns:p14="http://schemas.microsoft.com/office/powerpoint/2010/main" val="16479707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8</a:t>
            </a:fld>
            <a:endParaRPr lang="en-US">
              <a:cs typeface="Arial" charset="0"/>
            </a:endParaRPr>
          </a:p>
        </p:txBody>
      </p:sp>
    </p:spTree>
    <p:extLst>
      <p:ext uri="{BB962C8B-B14F-4D97-AF65-F5344CB8AC3E}">
        <p14:creationId xmlns:p14="http://schemas.microsoft.com/office/powerpoint/2010/main" val="7972644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9</a:t>
            </a:fld>
            <a:endParaRPr lang="en-US">
              <a:cs typeface="Arial" charset="0"/>
            </a:endParaRPr>
          </a:p>
        </p:txBody>
      </p:sp>
    </p:spTree>
    <p:extLst>
      <p:ext uri="{BB962C8B-B14F-4D97-AF65-F5344CB8AC3E}">
        <p14:creationId xmlns:p14="http://schemas.microsoft.com/office/powerpoint/2010/main" val="125533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616325"/>
            <a:ext cx="4611687"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lang="en-US" sz="3300" dirty="0"/>
              <a:t>Professionalism &amp; Soft Skills Development</a:t>
            </a:r>
            <a:endParaRPr dirty="0"/>
          </a:p>
        </p:txBody>
      </p:sp>
      <p:sp>
        <p:nvSpPr>
          <p:cNvPr id="12290" name="Subtitle 2"/>
          <p:cNvSpPr>
            <a:spLocks noGrp="1"/>
          </p:cNvSpPr>
          <p:nvPr>
            <p:ph type="body" sz="quarter" idx="13"/>
          </p:nvPr>
        </p:nvSpPr>
        <p:spPr>
          <a:xfrm>
            <a:off x="2630488" y="4999038"/>
            <a:ext cx="4974644" cy="277812"/>
          </a:xfrm>
        </p:spPr>
        <p:txBody>
          <a:bodyPr/>
          <a:lstStyle/>
          <a:p>
            <a:pPr eaLnBrk="1" hangingPunct="1"/>
            <a:r>
              <a:rPr lang="en-US" sz="2000" b="1" dirty="0">
                <a:solidFill>
                  <a:srgbClr val="2F5597"/>
                </a:solidFill>
              </a:rPr>
              <a:t>Lesson Number 4: Procrastination vs Proactive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Lessons from Geese</a:t>
            </a:r>
          </a:p>
        </p:txBody>
      </p:sp>
      <p:sp>
        <p:nvSpPr>
          <p:cNvPr id="14338" name="Content Placeholder 2"/>
          <p:cNvSpPr>
            <a:spLocks noGrp="1"/>
          </p:cNvSpPr>
          <p:nvPr>
            <p:ph idx="1"/>
          </p:nvPr>
        </p:nvSpPr>
        <p:spPr/>
        <p:txBody>
          <a:bodyPr/>
          <a:lstStyle/>
          <a:p>
            <a:pPr eaLnBrk="1" hangingPunct="1"/>
            <a:r>
              <a:rPr lang="en-US" sz="1600" dirty="0"/>
              <a:t>Fact 4: The geese flying in formation honk to encourage those up front to keep up their speed. </a:t>
            </a:r>
          </a:p>
          <a:p>
            <a:pPr eaLnBrk="1" hangingPunct="1"/>
            <a:r>
              <a:rPr lang="en-US" sz="1600" dirty="0"/>
              <a:t>Lesson: We need to make sure our honking is encouraging. In groups where there is encouragement, the productivity is much greater. The power of encouragement (to stand by one’s heart or core values and encourage the heart and core of others) is the quality of honking we seek. </a:t>
            </a:r>
          </a:p>
          <a:p>
            <a:pPr eaLnBrk="1" hangingPunct="1"/>
            <a:r>
              <a:rPr lang="en-US" sz="1600" dirty="0"/>
              <a:t>Fact 5: When a goose gets sick, wounded or shot down, two geese drop out of formation and follow it down to help and protect it. They stay until it dies or can fly again. Then they launch out with another formation or catch up with the flock. </a:t>
            </a:r>
          </a:p>
          <a:p>
            <a:pPr eaLnBrk="1" hangingPunct="1"/>
            <a:r>
              <a:rPr lang="en-US" sz="1600" dirty="0"/>
              <a:t>Lesson: If we have as much sense as geese, we will stand by each other in difficult times as well as when we are strong. </a:t>
            </a:r>
          </a:p>
          <a:p>
            <a:pPr eaLnBrk="1" hangingPunct="1"/>
            <a:r>
              <a:rPr lang="en-US" sz="1600" dirty="0"/>
              <a:t>“Lessons from Geese” was transcribed from a speech given by Angeles </a:t>
            </a:r>
            <a:r>
              <a:rPr lang="en-US" sz="1600" dirty="0" err="1"/>
              <a:t>Arrien</a:t>
            </a:r>
            <a:r>
              <a:rPr lang="en-US" sz="1600" dirty="0"/>
              <a:t> at the 1991 Organizational Development Network and is based on the work of Milton Olson.</a:t>
            </a:r>
          </a:p>
          <a:p>
            <a:pPr eaLnBrk="1" hangingPunct="1"/>
            <a:endParaRPr lang="en-US" sz="1600" dirty="0"/>
          </a:p>
          <a:p>
            <a:pPr marL="0" indent="0" eaLnBrk="1" hangingPunct="1">
              <a:buNone/>
            </a:pPr>
            <a:r>
              <a:rPr lang="en-US" sz="1200" dirty="0"/>
              <a:t>http://</a:t>
            </a:r>
            <a:r>
              <a:rPr lang="en-US" sz="1200" dirty="0" err="1"/>
              <a:t>med.fsu.edu</a:t>
            </a:r>
            <a:r>
              <a:rPr lang="en-US" sz="1200" dirty="0"/>
              <a:t>/uploads/files/</a:t>
            </a:r>
            <a:r>
              <a:rPr lang="en-US" sz="1200" dirty="0" err="1"/>
              <a:t>FacultyDevelopment_LessonsGeese.pdf</a:t>
            </a:r>
            <a:r>
              <a:rPr lang="en-US" sz="1200" dirty="0"/>
              <a:t> </a:t>
            </a:r>
          </a:p>
        </p:txBody>
      </p:sp>
      <p:pic>
        <p:nvPicPr>
          <p:cNvPr id="4" name="Picture 3">
            <a:extLst>
              <a:ext uri="{FF2B5EF4-FFF2-40B4-BE49-F238E27FC236}">
                <a16:creationId xmlns:a16="http://schemas.microsoft.com/office/drawing/2014/main" id="{9B1BB527-8673-F805-444D-C32A8A0D7D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4973" y="94632"/>
            <a:ext cx="2397512" cy="1481613"/>
          </a:xfrm>
          <a:prstGeom prst="rect">
            <a:avLst/>
          </a:prstGeom>
        </p:spPr>
      </p:pic>
    </p:spTree>
    <p:extLst>
      <p:ext uri="{BB962C8B-B14F-4D97-AF65-F5344CB8AC3E}">
        <p14:creationId xmlns:p14="http://schemas.microsoft.com/office/powerpoint/2010/main" val="17020275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B1956-D21D-479F-2056-E86C46942A21}"/>
              </a:ext>
            </a:extLst>
          </p:cNvPr>
          <p:cNvSpPr>
            <a:spLocks noGrp="1"/>
          </p:cNvSpPr>
          <p:nvPr>
            <p:ph type="title"/>
          </p:nvPr>
        </p:nvSpPr>
        <p:spPr/>
        <p:txBody>
          <a:bodyPr/>
          <a:lstStyle/>
          <a:p>
            <a:r>
              <a:rPr lang="en-US" dirty="0"/>
              <a:t>Assignments </a:t>
            </a:r>
          </a:p>
        </p:txBody>
      </p:sp>
      <p:sp>
        <p:nvSpPr>
          <p:cNvPr id="3" name="Content Placeholder 2">
            <a:extLst>
              <a:ext uri="{FF2B5EF4-FFF2-40B4-BE49-F238E27FC236}">
                <a16:creationId xmlns:a16="http://schemas.microsoft.com/office/drawing/2014/main" id="{750AB101-B0B6-D08A-EA65-E131D2A97DE8}"/>
              </a:ext>
            </a:extLst>
          </p:cNvPr>
          <p:cNvSpPr>
            <a:spLocks noGrp="1"/>
          </p:cNvSpPr>
          <p:nvPr>
            <p:ph idx="1"/>
          </p:nvPr>
        </p:nvSpPr>
        <p:spPr>
          <a:xfrm>
            <a:off x="628650" y="1724025"/>
            <a:ext cx="8274050" cy="4351338"/>
          </a:xfrm>
        </p:spPr>
        <p:txBody>
          <a:bodyPr/>
          <a:lstStyle/>
          <a:p>
            <a:r>
              <a:rPr lang="en-US" dirty="0"/>
              <a:t>Read Textbook: Launch Your Career (LYC) – Part 2, Step 1 Discernment</a:t>
            </a:r>
          </a:p>
          <a:p>
            <a:r>
              <a:rPr lang="en-US" dirty="0"/>
              <a:t>Build a Community</a:t>
            </a:r>
          </a:p>
          <a:p>
            <a:pPr lvl="1"/>
            <a:r>
              <a:rPr lang="en-US" dirty="0"/>
              <a:t>Trustworthy, honest, accountable, dependable, not just peers/friends (remember, Lessons from Geese)</a:t>
            </a:r>
          </a:p>
          <a:p>
            <a:pPr lvl="1"/>
            <a:r>
              <a:rPr lang="en-US" dirty="0"/>
              <a:t>Find an accountability partner, a mentor, a study buddy, etc. and meet on a periodic schedule</a:t>
            </a:r>
          </a:p>
          <a:p>
            <a:pPr lvl="1"/>
            <a:r>
              <a:rPr lang="en-US" dirty="0"/>
              <a:t>Be ready to discuss in class next week your community and partner/mentor/buddy</a:t>
            </a:r>
          </a:p>
          <a:p>
            <a:r>
              <a:rPr lang="en-US" dirty="0"/>
              <a:t>Read LYC Workbook Step 1, Complete worksheets from LYC Step 1</a:t>
            </a:r>
          </a:p>
          <a:p>
            <a:pPr lvl="1"/>
            <a:r>
              <a:rPr lang="en-US" dirty="0"/>
              <a:t>Consider answering the question, “What do you want to do with your career?” as you fill out the worksheet pages.</a:t>
            </a:r>
          </a:p>
          <a:p>
            <a:endParaRPr lang="en-US" dirty="0"/>
          </a:p>
        </p:txBody>
      </p:sp>
    </p:spTree>
    <p:extLst>
      <p:ext uri="{BB962C8B-B14F-4D97-AF65-F5344CB8AC3E}">
        <p14:creationId xmlns:p14="http://schemas.microsoft.com/office/powerpoint/2010/main" val="1749234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a:t>
            </a:r>
          </a:p>
        </p:txBody>
      </p:sp>
      <p:sp>
        <p:nvSpPr>
          <p:cNvPr id="14338" name="Content Placeholder 2"/>
          <p:cNvSpPr>
            <a:spLocks noGrp="1"/>
          </p:cNvSpPr>
          <p:nvPr>
            <p:ph idx="1"/>
          </p:nvPr>
        </p:nvSpPr>
        <p:spPr/>
        <p:txBody>
          <a:bodyPr/>
          <a:lstStyle/>
          <a:p>
            <a:pPr marL="0" indent="0" eaLnBrk="1" hangingPunct="1">
              <a:buFont typeface="Arial" charset="0"/>
              <a:buNone/>
            </a:pPr>
            <a:r>
              <a:rPr lang="en-US" dirty="0"/>
              <a:t>Upon completion of this lesson, students will be able to:</a:t>
            </a:r>
          </a:p>
          <a:p>
            <a:pPr lvl="1" eaLnBrk="1" hangingPunct="1"/>
            <a:r>
              <a:rPr lang="en-US" dirty="0"/>
              <a:t>Clearly express their strengths and career aspirations with self-awareness. They will confidently answer questions such as “Who am I?” “What </a:t>
            </a:r>
            <a:r>
              <a:rPr lang="en-US" dirty="0" smtClean="0"/>
              <a:t>do I bring?” </a:t>
            </a:r>
            <a:r>
              <a:rPr lang="en-US" dirty="0"/>
              <a:t>and “How can I be authentic?” Through assessments such as the Clifton StrengthsFinder and Strong Interest Inventory (SII), students will be able to understand how their unique set of strengths and other characteristics can be applied to their chosen work.</a:t>
            </a:r>
          </a:p>
          <a:p>
            <a:pPr lvl="1" eaLnBrk="1" hangingPunct="1"/>
            <a:r>
              <a:rPr lang="en-US" dirty="0"/>
              <a:t>Apply &amp; Analyze</a:t>
            </a:r>
          </a:p>
          <a:p>
            <a:pPr lvl="2" eaLnBrk="1" hangingPunct="1"/>
            <a:r>
              <a:rPr lang="en-US" dirty="0"/>
              <a:t>Define what is procrastination.</a:t>
            </a:r>
          </a:p>
          <a:p>
            <a:pPr lvl="2" eaLnBrk="1" hangingPunct="1"/>
            <a:r>
              <a:rPr lang="en-US" dirty="0"/>
              <a:t>Describe some effects it has on your life and productivity.</a:t>
            </a:r>
          </a:p>
          <a:p>
            <a:pPr lvl="2" eaLnBrk="1" hangingPunct="1"/>
            <a:r>
              <a:rPr lang="en-US" dirty="0"/>
              <a:t>Discuss your own level of procrastination.</a:t>
            </a:r>
          </a:p>
          <a:p>
            <a:pPr lvl="2" eaLnBrk="1" hangingPunct="1"/>
            <a:r>
              <a:rPr lang="en-US" dirty="0"/>
              <a:t>Explain methods of beating procrastination.</a:t>
            </a:r>
          </a:p>
          <a:p>
            <a:pPr lvl="2" eaLnBrk="1" hangingPunct="1"/>
            <a:r>
              <a:rPr lang="en-US" dirty="0"/>
              <a:t>Express some issues procrastination has led to in your life.</a:t>
            </a:r>
          </a:p>
          <a:p>
            <a:pPr lvl="2" eaLnBrk="1" hangingPunct="1"/>
            <a:r>
              <a:rPr lang="en-US" dirty="0"/>
              <a:t>Summarize what you can do about overcoming procrastination.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Procrastination</a:t>
            </a:r>
          </a:p>
        </p:txBody>
      </p:sp>
      <p:sp>
        <p:nvSpPr>
          <p:cNvPr id="14338" name="Content Placeholder 2"/>
          <p:cNvSpPr>
            <a:spLocks noGrp="1"/>
          </p:cNvSpPr>
          <p:nvPr>
            <p:ph idx="1"/>
          </p:nvPr>
        </p:nvSpPr>
        <p:spPr/>
        <p:txBody>
          <a:bodyPr/>
          <a:lstStyle/>
          <a:p>
            <a:pPr lvl="0"/>
            <a:r>
              <a:rPr lang="en-US" dirty="0"/>
              <a:t>We are ALL susceptible to Procrastination!</a:t>
            </a:r>
          </a:p>
          <a:p>
            <a:r>
              <a:rPr lang="en-US" dirty="0"/>
              <a:t>You’ve already had a long day of work and you have one more task to complete. Your head is tired, so “I’ll just jump on TikTok for a moment.” An hour later……</a:t>
            </a:r>
          </a:p>
          <a:p>
            <a:pPr marL="914400" lvl="1" indent="0">
              <a:buNone/>
            </a:pPr>
            <a:endParaRPr lang="en-US" i="1" dirty="0"/>
          </a:p>
          <a:p>
            <a:pPr marL="914400" lvl="1" indent="0">
              <a:buNone/>
            </a:pPr>
            <a:r>
              <a:rPr lang="en-US" i="1" dirty="0"/>
              <a:t>“We cannot control interruptions and crises imposed by others, BUT </a:t>
            </a:r>
            <a:r>
              <a:rPr lang="en-US" i="1" u="sng" dirty="0"/>
              <a:t>we often create our own interruptions</a:t>
            </a:r>
            <a:r>
              <a:rPr lang="en-US" i="1" dirty="0"/>
              <a:t>!”</a:t>
            </a:r>
            <a:endParaRPr lang="en-US" dirty="0"/>
          </a:p>
          <a:p>
            <a:pPr marL="1828800" lvl="2" indent="0">
              <a:buNone/>
            </a:pPr>
            <a:endParaRPr lang="en-US" dirty="0"/>
          </a:p>
          <a:p>
            <a:pPr marL="914400" lvl="1" indent="0" algn="ctr">
              <a:buNone/>
            </a:pPr>
            <a:r>
              <a:rPr lang="en-US" sz="1200" dirty="0"/>
              <a:t>Source: POWER Learning: Strategies for Success in College and Life. Robert S. Feldman</a:t>
            </a:r>
          </a:p>
          <a:p>
            <a:pPr marL="914400" lvl="1" indent="0" algn="ctr">
              <a:buNone/>
            </a:pPr>
            <a:endParaRPr lang="en-US" sz="1200" dirty="0"/>
          </a:p>
          <a:p>
            <a:pPr lvl="0"/>
            <a:r>
              <a:rPr lang="en-US" dirty="0"/>
              <a:t>Determine if you are a Procrastinator. Score yourself on the following slides – be honest.</a:t>
            </a:r>
          </a:p>
        </p:txBody>
      </p:sp>
    </p:spTree>
    <p:extLst>
      <p:ext uri="{BB962C8B-B14F-4D97-AF65-F5344CB8AC3E}">
        <p14:creationId xmlns:p14="http://schemas.microsoft.com/office/powerpoint/2010/main" val="752098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2">
            <a:extLst>
              <a:ext uri="{FF2B5EF4-FFF2-40B4-BE49-F238E27FC236}">
                <a16:creationId xmlns:a16="http://schemas.microsoft.com/office/drawing/2014/main" id="{F6D5E3C5-CAFC-6AEF-3968-1345A09F42FD}"/>
              </a:ext>
            </a:extLst>
          </p:cNvPr>
          <p:cNvGraphicFramePr>
            <a:graphicFrameLocks noGrp="1"/>
          </p:cNvGraphicFramePr>
          <p:nvPr>
            <p:extLst>
              <p:ext uri="{D42A27DB-BD31-4B8C-83A1-F6EECF244321}">
                <p14:modId xmlns:p14="http://schemas.microsoft.com/office/powerpoint/2010/main" val="2740848637"/>
              </p:ext>
            </p:extLst>
          </p:nvPr>
        </p:nvGraphicFramePr>
        <p:xfrm>
          <a:off x="144968" y="322358"/>
          <a:ext cx="8842920" cy="5827758"/>
        </p:xfrm>
        <a:graphic>
          <a:graphicData uri="http://schemas.openxmlformats.org/drawingml/2006/table">
            <a:tbl>
              <a:tblPr firstRow="1" bandRow="1">
                <a:tableStyleId>{5C22544A-7EE6-4342-B048-85BDC9FD1C3A}</a:tableStyleId>
              </a:tblPr>
              <a:tblGrid>
                <a:gridCol w="1473820">
                  <a:extLst>
                    <a:ext uri="{9D8B030D-6E8A-4147-A177-3AD203B41FA5}">
                      <a16:colId xmlns:a16="http://schemas.microsoft.com/office/drawing/2014/main" val="3988725562"/>
                    </a:ext>
                  </a:extLst>
                </a:gridCol>
                <a:gridCol w="1473820">
                  <a:extLst>
                    <a:ext uri="{9D8B030D-6E8A-4147-A177-3AD203B41FA5}">
                      <a16:colId xmlns:a16="http://schemas.microsoft.com/office/drawing/2014/main" val="3294878044"/>
                    </a:ext>
                  </a:extLst>
                </a:gridCol>
                <a:gridCol w="1473820">
                  <a:extLst>
                    <a:ext uri="{9D8B030D-6E8A-4147-A177-3AD203B41FA5}">
                      <a16:colId xmlns:a16="http://schemas.microsoft.com/office/drawing/2014/main" val="2683250722"/>
                    </a:ext>
                  </a:extLst>
                </a:gridCol>
                <a:gridCol w="1473820">
                  <a:extLst>
                    <a:ext uri="{9D8B030D-6E8A-4147-A177-3AD203B41FA5}">
                      <a16:colId xmlns:a16="http://schemas.microsoft.com/office/drawing/2014/main" val="1933793359"/>
                    </a:ext>
                  </a:extLst>
                </a:gridCol>
                <a:gridCol w="1473820">
                  <a:extLst>
                    <a:ext uri="{9D8B030D-6E8A-4147-A177-3AD203B41FA5}">
                      <a16:colId xmlns:a16="http://schemas.microsoft.com/office/drawing/2014/main" val="4139404283"/>
                    </a:ext>
                  </a:extLst>
                </a:gridCol>
                <a:gridCol w="1473820">
                  <a:extLst>
                    <a:ext uri="{9D8B030D-6E8A-4147-A177-3AD203B41FA5}">
                      <a16:colId xmlns:a16="http://schemas.microsoft.com/office/drawing/2014/main" val="4270412011"/>
                    </a:ext>
                  </a:extLst>
                </a:gridCol>
              </a:tblGrid>
              <a:tr h="211843">
                <a:tc>
                  <a:txBody>
                    <a:bodyPr/>
                    <a:lstStyle/>
                    <a:p>
                      <a:pPr algn="ctr"/>
                      <a:r>
                        <a:rPr lang="en-US" sz="1200" dirty="0"/>
                        <a:t>Strongly Agree</a:t>
                      </a:r>
                    </a:p>
                  </a:txBody>
                  <a:tcPr/>
                </a:tc>
                <a:tc>
                  <a:txBody>
                    <a:bodyPr/>
                    <a:lstStyle/>
                    <a:p>
                      <a:pPr algn="ctr"/>
                      <a:r>
                        <a:rPr lang="en-US" sz="1200" dirty="0"/>
                        <a:t>4</a:t>
                      </a:r>
                    </a:p>
                  </a:txBody>
                  <a:tcPr/>
                </a:tc>
                <a:tc>
                  <a:txBody>
                    <a:bodyPr/>
                    <a:lstStyle/>
                    <a:p>
                      <a:pPr algn="ctr"/>
                      <a:r>
                        <a:rPr lang="en-US" sz="1200" dirty="0"/>
                        <a:t>3</a:t>
                      </a:r>
                    </a:p>
                  </a:txBody>
                  <a:tcPr/>
                </a:tc>
                <a:tc>
                  <a:txBody>
                    <a:bodyPr/>
                    <a:lstStyle/>
                    <a:p>
                      <a:pPr algn="ctr"/>
                      <a:r>
                        <a:rPr lang="en-US" sz="1200" dirty="0"/>
                        <a:t>2</a:t>
                      </a:r>
                    </a:p>
                  </a:txBody>
                  <a:tcPr/>
                </a:tc>
                <a:tc>
                  <a:txBody>
                    <a:bodyPr/>
                    <a:lstStyle/>
                    <a:p>
                      <a:pPr algn="ctr"/>
                      <a:r>
                        <a:rPr lang="en-US" sz="1200" dirty="0"/>
                        <a:t>1</a:t>
                      </a:r>
                    </a:p>
                  </a:txBody>
                  <a:tcPr/>
                </a:tc>
                <a:tc>
                  <a:txBody>
                    <a:bodyPr/>
                    <a:lstStyle/>
                    <a:p>
                      <a:pPr algn="ctr"/>
                      <a:r>
                        <a:rPr lang="en-US" sz="1200" dirty="0"/>
                        <a:t>Strongly Disagree</a:t>
                      </a:r>
                    </a:p>
                  </a:txBody>
                  <a:tcPr/>
                </a:tc>
                <a:extLst>
                  <a:ext uri="{0D108BD9-81ED-4DB2-BD59-A6C34878D82A}">
                    <a16:rowId xmlns:a16="http://schemas.microsoft.com/office/drawing/2014/main" val="1528069857"/>
                  </a:ext>
                </a:extLst>
              </a:tr>
              <a:tr h="211843">
                <a:tc gridSpan="6">
                  <a:txBody>
                    <a:bodyPr/>
                    <a:lstStyle/>
                    <a:p>
                      <a:r>
                        <a:rPr lang="en-US" sz="1200" dirty="0"/>
                        <a:t>1. I invent reasons and look for excuses for not acting on a problem.</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4227839282"/>
                  </a:ext>
                </a:extLst>
              </a:tr>
              <a:tr h="341358">
                <a:tc>
                  <a:txBody>
                    <a:bodyPr/>
                    <a:lstStyle/>
                    <a:p>
                      <a:pPr algn="ctr"/>
                      <a:r>
                        <a:rPr lang="en-US" sz="1200" dirty="0"/>
                        <a:t>Strongly Agree</a:t>
                      </a:r>
                    </a:p>
                  </a:txBody>
                  <a:tcPr/>
                </a:tc>
                <a:tc>
                  <a:txBody>
                    <a:bodyPr/>
                    <a:lstStyle/>
                    <a:p>
                      <a:pPr algn="ctr"/>
                      <a:r>
                        <a:rPr lang="en-US" sz="1200" dirty="0"/>
                        <a:t>4</a:t>
                      </a:r>
                    </a:p>
                  </a:txBody>
                  <a:tcPr/>
                </a:tc>
                <a:tc>
                  <a:txBody>
                    <a:bodyPr/>
                    <a:lstStyle/>
                    <a:p>
                      <a:pPr algn="ctr"/>
                      <a:r>
                        <a:rPr lang="en-US" sz="1200" dirty="0"/>
                        <a:t>3</a:t>
                      </a:r>
                    </a:p>
                  </a:txBody>
                  <a:tcPr/>
                </a:tc>
                <a:tc>
                  <a:txBody>
                    <a:bodyPr/>
                    <a:lstStyle/>
                    <a:p>
                      <a:pPr algn="ctr"/>
                      <a:r>
                        <a:rPr lang="en-US" sz="1200" dirty="0"/>
                        <a:t>2</a:t>
                      </a:r>
                    </a:p>
                  </a:txBody>
                  <a:tcPr/>
                </a:tc>
                <a:tc>
                  <a:txBody>
                    <a:bodyPr/>
                    <a:lstStyle/>
                    <a:p>
                      <a:pPr algn="ctr"/>
                      <a:r>
                        <a:rPr lang="en-US" sz="1200" dirty="0"/>
                        <a:t>1</a:t>
                      </a:r>
                    </a:p>
                  </a:txBody>
                  <a:tcPr/>
                </a:tc>
                <a:tc>
                  <a:txBody>
                    <a:bodyPr/>
                    <a:lstStyle/>
                    <a:p>
                      <a:pPr algn="ctr"/>
                      <a:r>
                        <a:rPr lang="en-US" sz="1200" dirty="0"/>
                        <a:t>Strongly Disagree</a:t>
                      </a:r>
                    </a:p>
                  </a:txBody>
                  <a:tcPr/>
                </a:tc>
                <a:extLst>
                  <a:ext uri="{0D108BD9-81ED-4DB2-BD59-A6C34878D82A}">
                    <a16:rowId xmlns:a16="http://schemas.microsoft.com/office/drawing/2014/main" val="579867321"/>
                  </a:ext>
                </a:extLst>
              </a:tr>
              <a:tr h="211843">
                <a:tc gridSpan="6">
                  <a:txBody>
                    <a:bodyPr/>
                    <a:lstStyle/>
                    <a:p>
                      <a:r>
                        <a:rPr lang="en-US" sz="1200" dirty="0"/>
                        <a:t>2. It takes pressure to get me to work on difficult assignments. </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382807779"/>
                  </a:ext>
                </a:extLst>
              </a:tr>
              <a:tr h="211843">
                <a:tc>
                  <a:txBody>
                    <a:bodyPr/>
                    <a:lstStyle/>
                    <a:p>
                      <a:pPr algn="ctr"/>
                      <a:r>
                        <a:rPr lang="en-US" sz="1200" dirty="0"/>
                        <a:t>Strongly Agree</a:t>
                      </a:r>
                    </a:p>
                  </a:txBody>
                  <a:tcPr/>
                </a:tc>
                <a:tc>
                  <a:txBody>
                    <a:bodyPr/>
                    <a:lstStyle/>
                    <a:p>
                      <a:pPr algn="ctr"/>
                      <a:r>
                        <a:rPr lang="en-US" sz="1200" dirty="0"/>
                        <a:t>4</a:t>
                      </a:r>
                    </a:p>
                  </a:txBody>
                  <a:tcPr/>
                </a:tc>
                <a:tc>
                  <a:txBody>
                    <a:bodyPr/>
                    <a:lstStyle/>
                    <a:p>
                      <a:pPr algn="ctr"/>
                      <a:r>
                        <a:rPr lang="en-US" sz="1200" dirty="0"/>
                        <a:t>3</a:t>
                      </a:r>
                    </a:p>
                  </a:txBody>
                  <a:tcPr/>
                </a:tc>
                <a:tc>
                  <a:txBody>
                    <a:bodyPr/>
                    <a:lstStyle/>
                    <a:p>
                      <a:pPr algn="ctr"/>
                      <a:r>
                        <a:rPr lang="en-US" sz="1200" dirty="0"/>
                        <a:t>2</a:t>
                      </a:r>
                    </a:p>
                  </a:txBody>
                  <a:tcPr/>
                </a:tc>
                <a:tc>
                  <a:txBody>
                    <a:bodyPr/>
                    <a:lstStyle/>
                    <a:p>
                      <a:pPr algn="ctr"/>
                      <a:r>
                        <a:rPr lang="en-US" sz="1200" dirty="0"/>
                        <a:t>1</a:t>
                      </a:r>
                    </a:p>
                  </a:txBody>
                  <a:tcPr/>
                </a:tc>
                <a:tc>
                  <a:txBody>
                    <a:bodyPr/>
                    <a:lstStyle/>
                    <a:p>
                      <a:pPr algn="ctr"/>
                      <a:r>
                        <a:rPr lang="en-US" sz="1200" dirty="0"/>
                        <a:t>Strongly Disagree</a:t>
                      </a:r>
                    </a:p>
                  </a:txBody>
                  <a:tcPr/>
                </a:tc>
                <a:extLst>
                  <a:ext uri="{0D108BD9-81ED-4DB2-BD59-A6C34878D82A}">
                    <a16:rowId xmlns:a16="http://schemas.microsoft.com/office/drawing/2014/main" val="3392243395"/>
                  </a:ext>
                </a:extLst>
              </a:tr>
              <a:tr h="211843">
                <a:tc gridSpan="6">
                  <a:txBody>
                    <a:bodyPr/>
                    <a:lstStyle/>
                    <a:p>
                      <a:r>
                        <a:rPr lang="en-US" sz="1200" dirty="0"/>
                        <a:t>3. I take half measures that will avoid or delay unpleasant or difficult tasks.</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058425375"/>
                  </a:ext>
                </a:extLst>
              </a:tr>
              <a:tr h="211843">
                <a:tc>
                  <a:txBody>
                    <a:bodyPr/>
                    <a:lstStyle/>
                    <a:p>
                      <a:pPr algn="ctr"/>
                      <a:r>
                        <a:rPr lang="en-US" sz="1200" dirty="0"/>
                        <a:t>Strongly Agree</a:t>
                      </a:r>
                    </a:p>
                  </a:txBody>
                  <a:tcPr/>
                </a:tc>
                <a:tc>
                  <a:txBody>
                    <a:bodyPr/>
                    <a:lstStyle/>
                    <a:p>
                      <a:pPr algn="ctr"/>
                      <a:r>
                        <a:rPr lang="en-US" sz="1200" dirty="0"/>
                        <a:t>4</a:t>
                      </a:r>
                    </a:p>
                  </a:txBody>
                  <a:tcPr/>
                </a:tc>
                <a:tc>
                  <a:txBody>
                    <a:bodyPr/>
                    <a:lstStyle/>
                    <a:p>
                      <a:pPr algn="ctr"/>
                      <a:r>
                        <a:rPr lang="en-US" sz="1200" dirty="0"/>
                        <a:t>3</a:t>
                      </a:r>
                    </a:p>
                  </a:txBody>
                  <a:tcPr/>
                </a:tc>
                <a:tc>
                  <a:txBody>
                    <a:bodyPr/>
                    <a:lstStyle/>
                    <a:p>
                      <a:pPr algn="ctr"/>
                      <a:r>
                        <a:rPr lang="en-US" sz="1200" dirty="0"/>
                        <a:t>2</a:t>
                      </a:r>
                    </a:p>
                  </a:txBody>
                  <a:tcPr/>
                </a:tc>
                <a:tc>
                  <a:txBody>
                    <a:bodyPr/>
                    <a:lstStyle/>
                    <a:p>
                      <a:pPr algn="ctr"/>
                      <a:r>
                        <a:rPr lang="en-US" sz="1200" dirty="0"/>
                        <a:t>1</a:t>
                      </a:r>
                    </a:p>
                  </a:txBody>
                  <a:tcPr/>
                </a:tc>
                <a:tc>
                  <a:txBody>
                    <a:bodyPr/>
                    <a:lstStyle/>
                    <a:p>
                      <a:pPr algn="ctr"/>
                      <a:r>
                        <a:rPr lang="en-US" sz="1200" dirty="0"/>
                        <a:t>Strongly Disagree</a:t>
                      </a:r>
                    </a:p>
                  </a:txBody>
                  <a:tcPr/>
                </a:tc>
                <a:extLst>
                  <a:ext uri="{0D108BD9-81ED-4DB2-BD59-A6C34878D82A}">
                    <a16:rowId xmlns:a16="http://schemas.microsoft.com/office/drawing/2014/main" val="4237611283"/>
                  </a:ext>
                </a:extLst>
              </a:tr>
              <a:tr h="211843">
                <a:tc gridSpan="6">
                  <a:txBody>
                    <a:bodyPr/>
                    <a:lstStyle/>
                    <a:p>
                      <a:r>
                        <a:rPr lang="en-US" sz="1200" dirty="0"/>
                        <a:t>4. I face too many interruptions and crisis that interfere with accomplishing my major goals.</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732696765"/>
                  </a:ext>
                </a:extLst>
              </a:tr>
              <a:tr h="211843">
                <a:tc>
                  <a:txBody>
                    <a:bodyPr/>
                    <a:lstStyle/>
                    <a:p>
                      <a:pPr algn="ctr"/>
                      <a:r>
                        <a:rPr lang="en-US" sz="1200" dirty="0"/>
                        <a:t>Strongly Agree</a:t>
                      </a:r>
                    </a:p>
                  </a:txBody>
                  <a:tcPr/>
                </a:tc>
                <a:tc>
                  <a:txBody>
                    <a:bodyPr/>
                    <a:lstStyle/>
                    <a:p>
                      <a:pPr algn="ctr"/>
                      <a:r>
                        <a:rPr lang="en-US" sz="1200" dirty="0"/>
                        <a:t>4</a:t>
                      </a:r>
                    </a:p>
                  </a:txBody>
                  <a:tcPr/>
                </a:tc>
                <a:tc>
                  <a:txBody>
                    <a:bodyPr/>
                    <a:lstStyle/>
                    <a:p>
                      <a:pPr algn="ctr"/>
                      <a:r>
                        <a:rPr lang="en-US" sz="1200" dirty="0"/>
                        <a:t>3</a:t>
                      </a:r>
                    </a:p>
                  </a:txBody>
                  <a:tcPr/>
                </a:tc>
                <a:tc>
                  <a:txBody>
                    <a:bodyPr/>
                    <a:lstStyle/>
                    <a:p>
                      <a:pPr algn="ctr"/>
                      <a:r>
                        <a:rPr lang="en-US" sz="1200" dirty="0"/>
                        <a:t>2</a:t>
                      </a:r>
                    </a:p>
                  </a:txBody>
                  <a:tcPr/>
                </a:tc>
                <a:tc>
                  <a:txBody>
                    <a:bodyPr/>
                    <a:lstStyle/>
                    <a:p>
                      <a:pPr algn="ctr"/>
                      <a:r>
                        <a:rPr lang="en-US" sz="1200" dirty="0"/>
                        <a:t>1</a:t>
                      </a:r>
                    </a:p>
                  </a:txBody>
                  <a:tcPr/>
                </a:tc>
                <a:tc>
                  <a:txBody>
                    <a:bodyPr/>
                    <a:lstStyle/>
                    <a:p>
                      <a:pPr algn="ctr"/>
                      <a:r>
                        <a:rPr lang="en-US" sz="1200" dirty="0"/>
                        <a:t>Strongly Disagree</a:t>
                      </a:r>
                    </a:p>
                  </a:txBody>
                  <a:tcPr/>
                </a:tc>
                <a:extLst>
                  <a:ext uri="{0D108BD9-81ED-4DB2-BD59-A6C34878D82A}">
                    <a16:rowId xmlns:a16="http://schemas.microsoft.com/office/drawing/2014/main" val="3500184856"/>
                  </a:ext>
                </a:extLst>
              </a:tr>
              <a:tr h="211843">
                <a:tc gridSpan="6">
                  <a:txBody>
                    <a:bodyPr/>
                    <a:lstStyle/>
                    <a:p>
                      <a:r>
                        <a:rPr lang="en-US" sz="1200" dirty="0"/>
                        <a:t>5. I sometimes neglect to carry out important tasks.</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4267068833"/>
                  </a:ext>
                </a:extLst>
              </a:tr>
              <a:tr h="211843">
                <a:tc>
                  <a:txBody>
                    <a:bodyPr/>
                    <a:lstStyle/>
                    <a:p>
                      <a:pPr algn="ctr"/>
                      <a:r>
                        <a:rPr lang="en-US" sz="1200" dirty="0"/>
                        <a:t>Strongly Agree</a:t>
                      </a:r>
                    </a:p>
                  </a:txBody>
                  <a:tcPr/>
                </a:tc>
                <a:tc>
                  <a:txBody>
                    <a:bodyPr/>
                    <a:lstStyle/>
                    <a:p>
                      <a:pPr algn="ctr"/>
                      <a:r>
                        <a:rPr lang="en-US" sz="1200" dirty="0"/>
                        <a:t>4</a:t>
                      </a:r>
                    </a:p>
                  </a:txBody>
                  <a:tcPr/>
                </a:tc>
                <a:tc>
                  <a:txBody>
                    <a:bodyPr/>
                    <a:lstStyle/>
                    <a:p>
                      <a:pPr algn="ctr"/>
                      <a:r>
                        <a:rPr lang="en-US" sz="1200" dirty="0"/>
                        <a:t>3</a:t>
                      </a:r>
                    </a:p>
                  </a:txBody>
                  <a:tcPr/>
                </a:tc>
                <a:tc>
                  <a:txBody>
                    <a:bodyPr/>
                    <a:lstStyle/>
                    <a:p>
                      <a:pPr algn="ctr"/>
                      <a:r>
                        <a:rPr lang="en-US" sz="1200" dirty="0"/>
                        <a:t>2</a:t>
                      </a:r>
                    </a:p>
                  </a:txBody>
                  <a:tcPr/>
                </a:tc>
                <a:tc>
                  <a:txBody>
                    <a:bodyPr/>
                    <a:lstStyle/>
                    <a:p>
                      <a:pPr algn="ctr"/>
                      <a:r>
                        <a:rPr lang="en-US" sz="1200" dirty="0"/>
                        <a:t>1</a:t>
                      </a:r>
                    </a:p>
                  </a:txBody>
                  <a:tcPr/>
                </a:tc>
                <a:tc>
                  <a:txBody>
                    <a:bodyPr/>
                    <a:lstStyle/>
                    <a:p>
                      <a:pPr algn="ctr"/>
                      <a:r>
                        <a:rPr lang="en-US" sz="1200" dirty="0"/>
                        <a:t>Strongly Disagree</a:t>
                      </a:r>
                    </a:p>
                  </a:txBody>
                  <a:tcPr/>
                </a:tc>
                <a:extLst>
                  <a:ext uri="{0D108BD9-81ED-4DB2-BD59-A6C34878D82A}">
                    <a16:rowId xmlns:a16="http://schemas.microsoft.com/office/drawing/2014/main" val="3021529635"/>
                  </a:ext>
                </a:extLst>
              </a:tr>
              <a:tr h="211843">
                <a:tc gridSpan="6">
                  <a:txBody>
                    <a:bodyPr/>
                    <a:lstStyle/>
                    <a:p>
                      <a:r>
                        <a:rPr lang="en-US" sz="1200" dirty="0"/>
                        <a:t>6. I schedule big assignments too late to get them done as well as I know I could.</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648530691"/>
                  </a:ext>
                </a:extLst>
              </a:tr>
              <a:tr h="211843">
                <a:tc>
                  <a:txBody>
                    <a:bodyPr/>
                    <a:lstStyle/>
                    <a:p>
                      <a:pPr algn="ctr"/>
                      <a:r>
                        <a:rPr lang="en-US" sz="1200" dirty="0"/>
                        <a:t>Strongly Agree</a:t>
                      </a:r>
                    </a:p>
                  </a:txBody>
                  <a:tcPr/>
                </a:tc>
                <a:tc>
                  <a:txBody>
                    <a:bodyPr/>
                    <a:lstStyle/>
                    <a:p>
                      <a:pPr algn="ctr"/>
                      <a:r>
                        <a:rPr lang="en-US" sz="1200" dirty="0"/>
                        <a:t>4</a:t>
                      </a:r>
                    </a:p>
                  </a:txBody>
                  <a:tcPr/>
                </a:tc>
                <a:tc>
                  <a:txBody>
                    <a:bodyPr/>
                    <a:lstStyle/>
                    <a:p>
                      <a:pPr algn="ctr"/>
                      <a:r>
                        <a:rPr lang="en-US" sz="1200" dirty="0"/>
                        <a:t>3</a:t>
                      </a:r>
                    </a:p>
                  </a:txBody>
                  <a:tcPr/>
                </a:tc>
                <a:tc>
                  <a:txBody>
                    <a:bodyPr/>
                    <a:lstStyle/>
                    <a:p>
                      <a:pPr algn="ctr"/>
                      <a:r>
                        <a:rPr lang="en-US" sz="1200" dirty="0"/>
                        <a:t>2</a:t>
                      </a:r>
                    </a:p>
                  </a:txBody>
                  <a:tcPr/>
                </a:tc>
                <a:tc>
                  <a:txBody>
                    <a:bodyPr/>
                    <a:lstStyle/>
                    <a:p>
                      <a:pPr algn="ctr"/>
                      <a:r>
                        <a:rPr lang="en-US" sz="1200" dirty="0"/>
                        <a:t>1</a:t>
                      </a:r>
                    </a:p>
                  </a:txBody>
                  <a:tcPr/>
                </a:tc>
                <a:tc>
                  <a:txBody>
                    <a:bodyPr/>
                    <a:lstStyle/>
                    <a:p>
                      <a:pPr algn="ctr"/>
                      <a:r>
                        <a:rPr lang="en-US" sz="1200" dirty="0"/>
                        <a:t>Strongly Disagree</a:t>
                      </a:r>
                    </a:p>
                  </a:txBody>
                  <a:tcPr/>
                </a:tc>
                <a:extLst>
                  <a:ext uri="{0D108BD9-81ED-4DB2-BD59-A6C34878D82A}">
                    <a16:rowId xmlns:a16="http://schemas.microsoft.com/office/drawing/2014/main" val="2350975024"/>
                  </a:ext>
                </a:extLst>
              </a:tr>
              <a:tr h="211843">
                <a:tc gridSpan="6">
                  <a:txBody>
                    <a:bodyPr/>
                    <a:lstStyle/>
                    <a:p>
                      <a:r>
                        <a:rPr lang="en-US" sz="1200" dirty="0"/>
                        <a:t>7. I’m sometimes too tired to do the work I need to do.</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000711557"/>
                  </a:ext>
                </a:extLst>
              </a:tr>
              <a:tr h="211843">
                <a:tc>
                  <a:txBody>
                    <a:bodyPr/>
                    <a:lstStyle/>
                    <a:p>
                      <a:pPr algn="ctr"/>
                      <a:r>
                        <a:rPr lang="en-US" sz="1200" dirty="0"/>
                        <a:t>Strongly Agree</a:t>
                      </a:r>
                    </a:p>
                  </a:txBody>
                  <a:tcPr/>
                </a:tc>
                <a:tc>
                  <a:txBody>
                    <a:bodyPr/>
                    <a:lstStyle/>
                    <a:p>
                      <a:pPr algn="ctr"/>
                      <a:r>
                        <a:rPr lang="en-US" sz="1200" dirty="0"/>
                        <a:t>4</a:t>
                      </a:r>
                    </a:p>
                  </a:txBody>
                  <a:tcPr/>
                </a:tc>
                <a:tc>
                  <a:txBody>
                    <a:bodyPr/>
                    <a:lstStyle/>
                    <a:p>
                      <a:pPr algn="ctr"/>
                      <a:r>
                        <a:rPr lang="en-US" sz="1200" dirty="0"/>
                        <a:t>3</a:t>
                      </a:r>
                    </a:p>
                  </a:txBody>
                  <a:tcPr/>
                </a:tc>
                <a:tc>
                  <a:txBody>
                    <a:bodyPr/>
                    <a:lstStyle/>
                    <a:p>
                      <a:pPr algn="ctr"/>
                      <a:r>
                        <a:rPr lang="en-US" sz="1200" dirty="0"/>
                        <a:t>2</a:t>
                      </a:r>
                    </a:p>
                  </a:txBody>
                  <a:tcPr/>
                </a:tc>
                <a:tc>
                  <a:txBody>
                    <a:bodyPr/>
                    <a:lstStyle/>
                    <a:p>
                      <a:pPr algn="ctr"/>
                      <a:r>
                        <a:rPr lang="en-US" sz="1200" dirty="0"/>
                        <a:t>1</a:t>
                      </a:r>
                    </a:p>
                  </a:txBody>
                  <a:tcPr/>
                </a:tc>
                <a:tc>
                  <a:txBody>
                    <a:bodyPr/>
                    <a:lstStyle/>
                    <a:p>
                      <a:pPr algn="ctr"/>
                      <a:r>
                        <a:rPr lang="en-US" sz="1200" dirty="0"/>
                        <a:t>Strongly Disagree</a:t>
                      </a:r>
                    </a:p>
                  </a:txBody>
                  <a:tcPr/>
                </a:tc>
                <a:extLst>
                  <a:ext uri="{0D108BD9-81ED-4DB2-BD59-A6C34878D82A}">
                    <a16:rowId xmlns:a16="http://schemas.microsoft.com/office/drawing/2014/main" val="463610446"/>
                  </a:ext>
                </a:extLst>
              </a:tr>
              <a:tr h="211843">
                <a:tc gridSpan="6">
                  <a:txBody>
                    <a:bodyPr/>
                    <a:lstStyle/>
                    <a:p>
                      <a:r>
                        <a:rPr lang="en-US" sz="1200" dirty="0"/>
                        <a:t>8. I start new tasks before I finish old ones.</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874601493"/>
                  </a:ext>
                </a:extLst>
              </a:tr>
              <a:tr h="211843">
                <a:tc>
                  <a:txBody>
                    <a:bodyPr/>
                    <a:lstStyle/>
                    <a:p>
                      <a:pPr algn="ctr"/>
                      <a:r>
                        <a:rPr lang="en-US" sz="1200" dirty="0"/>
                        <a:t>Strongly Agree</a:t>
                      </a:r>
                    </a:p>
                  </a:txBody>
                  <a:tcPr/>
                </a:tc>
                <a:tc>
                  <a:txBody>
                    <a:bodyPr/>
                    <a:lstStyle/>
                    <a:p>
                      <a:pPr algn="ctr"/>
                      <a:r>
                        <a:rPr lang="en-US" sz="1200" dirty="0"/>
                        <a:t>4</a:t>
                      </a:r>
                    </a:p>
                  </a:txBody>
                  <a:tcPr/>
                </a:tc>
                <a:tc>
                  <a:txBody>
                    <a:bodyPr/>
                    <a:lstStyle/>
                    <a:p>
                      <a:pPr algn="ctr"/>
                      <a:r>
                        <a:rPr lang="en-US" sz="1200" dirty="0"/>
                        <a:t>3</a:t>
                      </a:r>
                    </a:p>
                  </a:txBody>
                  <a:tcPr/>
                </a:tc>
                <a:tc>
                  <a:txBody>
                    <a:bodyPr/>
                    <a:lstStyle/>
                    <a:p>
                      <a:pPr algn="ctr"/>
                      <a:r>
                        <a:rPr lang="en-US" sz="1200" dirty="0"/>
                        <a:t>2</a:t>
                      </a:r>
                    </a:p>
                  </a:txBody>
                  <a:tcPr/>
                </a:tc>
                <a:tc>
                  <a:txBody>
                    <a:bodyPr/>
                    <a:lstStyle/>
                    <a:p>
                      <a:pPr algn="ctr"/>
                      <a:r>
                        <a:rPr lang="en-US" sz="1200" dirty="0"/>
                        <a:t>1</a:t>
                      </a:r>
                    </a:p>
                  </a:txBody>
                  <a:tcPr/>
                </a:tc>
                <a:tc>
                  <a:txBody>
                    <a:bodyPr/>
                    <a:lstStyle/>
                    <a:p>
                      <a:pPr algn="ctr"/>
                      <a:r>
                        <a:rPr lang="en-US" sz="1200" dirty="0"/>
                        <a:t>Strongly Disagree</a:t>
                      </a:r>
                    </a:p>
                  </a:txBody>
                  <a:tcPr/>
                </a:tc>
                <a:extLst>
                  <a:ext uri="{0D108BD9-81ED-4DB2-BD59-A6C34878D82A}">
                    <a16:rowId xmlns:a16="http://schemas.microsoft.com/office/drawing/2014/main" val="3493768666"/>
                  </a:ext>
                </a:extLst>
              </a:tr>
              <a:tr h="211843">
                <a:tc gridSpan="6">
                  <a:txBody>
                    <a:bodyPr/>
                    <a:lstStyle/>
                    <a:p>
                      <a:r>
                        <a:rPr lang="en-US" sz="1200" dirty="0"/>
                        <a:t>9. When I work in groups, I try to get other people to finish what I don’t. </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913397465"/>
                  </a:ext>
                </a:extLst>
              </a:tr>
              <a:tr h="211843">
                <a:tc>
                  <a:txBody>
                    <a:bodyPr/>
                    <a:lstStyle/>
                    <a:p>
                      <a:pPr algn="ctr"/>
                      <a:r>
                        <a:rPr lang="en-US" sz="1200" dirty="0"/>
                        <a:t>Strongly Agree</a:t>
                      </a:r>
                    </a:p>
                  </a:txBody>
                  <a:tcPr/>
                </a:tc>
                <a:tc>
                  <a:txBody>
                    <a:bodyPr/>
                    <a:lstStyle/>
                    <a:p>
                      <a:pPr algn="ctr"/>
                      <a:r>
                        <a:rPr lang="en-US" sz="1200" dirty="0"/>
                        <a:t>4</a:t>
                      </a:r>
                    </a:p>
                  </a:txBody>
                  <a:tcPr/>
                </a:tc>
                <a:tc>
                  <a:txBody>
                    <a:bodyPr/>
                    <a:lstStyle/>
                    <a:p>
                      <a:pPr algn="ctr"/>
                      <a:r>
                        <a:rPr lang="en-US" sz="1200" dirty="0"/>
                        <a:t>3</a:t>
                      </a:r>
                    </a:p>
                  </a:txBody>
                  <a:tcPr/>
                </a:tc>
                <a:tc>
                  <a:txBody>
                    <a:bodyPr/>
                    <a:lstStyle/>
                    <a:p>
                      <a:pPr algn="ctr"/>
                      <a:r>
                        <a:rPr lang="en-US" sz="1200" dirty="0"/>
                        <a:t>2</a:t>
                      </a:r>
                    </a:p>
                  </a:txBody>
                  <a:tcPr/>
                </a:tc>
                <a:tc>
                  <a:txBody>
                    <a:bodyPr/>
                    <a:lstStyle/>
                    <a:p>
                      <a:pPr algn="ctr"/>
                      <a:r>
                        <a:rPr lang="en-US" sz="1200" dirty="0"/>
                        <a:t>1</a:t>
                      </a:r>
                    </a:p>
                  </a:txBody>
                  <a:tcPr/>
                </a:tc>
                <a:tc>
                  <a:txBody>
                    <a:bodyPr/>
                    <a:lstStyle/>
                    <a:p>
                      <a:pPr algn="ctr"/>
                      <a:r>
                        <a:rPr lang="en-US" sz="1200" dirty="0"/>
                        <a:t>Strongly Disagree</a:t>
                      </a:r>
                    </a:p>
                  </a:txBody>
                  <a:tcPr/>
                </a:tc>
                <a:extLst>
                  <a:ext uri="{0D108BD9-81ED-4DB2-BD59-A6C34878D82A}">
                    <a16:rowId xmlns:a16="http://schemas.microsoft.com/office/drawing/2014/main" val="1877239556"/>
                  </a:ext>
                </a:extLst>
              </a:tr>
              <a:tr h="211843">
                <a:tc gridSpan="6">
                  <a:txBody>
                    <a:bodyPr/>
                    <a:lstStyle/>
                    <a:p>
                      <a:r>
                        <a:rPr lang="en-US" sz="1200" dirty="0"/>
                        <a:t>10. I put off tasks that I really don’t want to do but know that I must do. </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948860083"/>
                  </a:ext>
                </a:extLst>
              </a:tr>
              <a:tr h="211843">
                <a:tc>
                  <a:txBody>
                    <a:bodyPr/>
                    <a:lstStyle/>
                    <a:p>
                      <a:pPr algn="ctr"/>
                      <a:r>
                        <a:rPr lang="en-US" sz="1200" dirty="0"/>
                        <a:t>Strongly Agree</a:t>
                      </a:r>
                    </a:p>
                  </a:txBody>
                  <a:tcPr/>
                </a:tc>
                <a:tc>
                  <a:txBody>
                    <a:bodyPr/>
                    <a:lstStyle/>
                    <a:p>
                      <a:pPr algn="ctr"/>
                      <a:r>
                        <a:rPr lang="en-US" sz="1200" dirty="0"/>
                        <a:t>4</a:t>
                      </a:r>
                    </a:p>
                  </a:txBody>
                  <a:tcPr/>
                </a:tc>
                <a:tc>
                  <a:txBody>
                    <a:bodyPr/>
                    <a:lstStyle/>
                    <a:p>
                      <a:pPr algn="ctr"/>
                      <a:r>
                        <a:rPr lang="en-US" sz="1200" dirty="0"/>
                        <a:t>3</a:t>
                      </a:r>
                    </a:p>
                  </a:txBody>
                  <a:tcPr/>
                </a:tc>
                <a:tc>
                  <a:txBody>
                    <a:bodyPr/>
                    <a:lstStyle/>
                    <a:p>
                      <a:pPr algn="ctr"/>
                      <a:r>
                        <a:rPr lang="en-US" sz="1200" dirty="0"/>
                        <a:t>2</a:t>
                      </a:r>
                    </a:p>
                  </a:txBody>
                  <a:tcPr/>
                </a:tc>
                <a:tc>
                  <a:txBody>
                    <a:bodyPr/>
                    <a:lstStyle/>
                    <a:p>
                      <a:pPr algn="ctr"/>
                      <a:r>
                        <a:rPr lang="en-US" sz="1200" dirty="0"/>
                        <a:t>1</a:t>
                      </a:r>
                    </a:p>
                  </a:txBody>
                  <a:tcPr/>
                </a:tc>
                <a:tc>
                  <a:txBody>
                    <a:bodyPr/>
                    <a:lstStyle/>
                    <a:p>
                      <a:pPr algn="ctr"/>
                      <a:r>
                        <a:rPr lang="en-US" sz="1200" dirty="0"/>
                        <a:t>Strongly Disagree</a:t>
                      </a:r>
                    </a:p>
                  </a:txBody>
                  <a:tcPr/>
                </a:tc>
                <a:extLst>
                  <a:ext uri="{0D108BD9-81ED-4DB2-BD59-A6C34878D82A}">
                    <a16:rowId xmlns:a16="http://schemas.microsoft.com/office/drawing/2014/main" val="1162193076"/>
                  </a:ext>
                </a:extLst>
              </a:tr>
            </a:tbl>
          </a:graphicData>
        </a:graphic>
      </p:graphicFrame>
    </p:spTree>
    <p:extLst>
      <p:ext uri="{BB962C8B-B14F-4D97-AF65-F5344CB8AC3E}">
        <p14:creationId xmlns:p14="http://schemas.microsoft.com/office/powerpoint/2010/main" val="2552526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Procrastination Quotient</a:t>
            </a:r>
          </a:p>
        </p:txBody>
      </p:sp>
      <p:sp>
        <p:nvSpPr>
          <p:cNvPr id="14338" name="Content Placeholder 2"/>
          <p:cNvSpPr>
            <a:spLocks noGrp="1"/>
          </p:cNvSpPr>
          <p:nvPr>
            <p:ph idx="1"/>
          </p:nvPr>
        </p:nvSpPr>
        <p:spPr/>
        <p:txBody>
          <a:bodyPr/>
          <a:lstStyle/>
          <a:p>
            <a:pPr lvl="0"/>
            <a:endParaRPr lang="en-US" dirty="0"/>
          </a:p>
          <a:p>
            <a:pPr lvl="0"/>
            <a:r>
              <a:rPr lang="en-US" dirty="0"/>
              <a:t>Scoring:  Total the numbers you have circled</a:t>
            </a:r>
          </a:p>
          <a:p>
            <a:pPr lvl="1"/>
            <a:r>
              <a:rPr lang="en-US" dirty="0"/>
              <a:t>Below 15: Not a chronic procrastinator, only an occasional problem</a:t>
            </a:r>
          </a:p>
          <a:p>
            <a:pPr lvl="1"/>
            <a:r>
              <a:rPr lang="en-US" dirty="0"/>
              <a:t>16-25: Minor problem with procrastination</a:t>
            </a:r>
          </a:p>
          <a:p>
            <a:pPr lvl="1"/>
            <a:r>
              <a:rPr lang="en-US" u="sng" dirty="0"/>
              <a:t>25+: Procrastination PROBLEM</a:t>
            </a:r>
          </a:p>
          <a:p>
            <a:pPr marL="914400" lvl="1" indent="0">
              <a:buNone/>
            </a:pPr>
            <a:endParaRPr lang="en-US" dirty="0"/>
          </a:p>
          <a:p>
            <a:pPr lvl="1"/>
            <a:r>
              <a:rPr lang="en-US" dirty="0"/>
              <a:t>If you procrastinate often, why do you think you do it?</a:t>
            </a:r>
          </a:p>
          <a:p>
            <a:pPr lvl="1"/>
            <a:r>
              <a:rPr lang="en-US" dirty="0"/>
              <a:t>Are there particular tasks that you are more likely to procrastinate on? Why?</a:t>
            </a:r>
          </a:p>
          <a:p>
            <a:pPr lvl="1"/>
            <a:r>
              <a:rPr lang="en-US" dirty="0"/>
              <a:t>Is there something right now that you are putting off doing right now? How might you get started on it?</a:t>
            </a:r>
          </a:p>
          <a:p>
            <a:pPr marL="342900" lvl="1" indent="0">
              <a:buNone/>
            </a:pPr>
            <a:endParaRPr lang="en-US" dirty="0"/>
          </a:p>
          <a:p>
            <a:pPr marL="914400" lvl="1" indent="0" algn="ctr">
              <a:buNone/>
            </a:pPr>
            <a:r>
              <a:rPr lang="en-US" sz="1200" dirty="0"/>
              <a:t>Source: POWER Learning: Strategies for Success in College and Life. Robert S. Feldman</a:t>
            </a:r>
          </a:p>
        </p:txBody>
      </p:sp>
    </p:spTree>
    <p:extLst>
      <p:ext uri="{BB962C8B-B14F-4D97-AF65-F5344CB8AC3E}">
        <p14:creationId xmlns:p14="http://schemas.microsoft.com/office/powerpoint/2010/main" val="317494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Steps to Beat Procrastination</a:t>
            </a:r>
          </a:p>
        </p:txBody>
      </p:sp>
      <p:sp>
        <p:nvSpPr>
          <p:cNvPr id="14338" name="Content Placeholder 2"/>
          <p:cNvSpPr>
            <a:spLocks noGrp="1"/>
          </p:cNvSpPr>
          <p:nvPr>
            <p:ph idx="1"/>
          </p:nvPr>
        </p:nvSpPr>
        <p:spPr>
          <a:xfrm>
            <a:off x="628650" y="1557997"/>
            <a:ext cx="7886700" cy="4351338"/>
          </a:xfrm>
        </p:spPr>
        <p:txBody>
          <a:bodyPr/>
          <a:lstStyle/>
          <a:p>
            <a:r>
              <a:rPr lang="en-US" dirty="0"/>
              <a:t>Eliminate Distractions! (Notifications on phone)</a:t>
            </a:r>
          </a:p>
          <a:p>
            <a:r>
              <a:rPr lang="en-US" dirty="0"/>
              <a:t>Break Large Tasks into Small Ones</a:t>
            </a:r>
          </a:p>
          <a:p>
            <a:pPr lvl="1"/>
            <a:r>
              <a:rPr lang="en-US" dirty="0"/>
              <a:t>We often procrastinate because tasks are overwhelming</a:t>
            </a:r>
          </a:p>
          <a:p>
            <a:pPr lvl="1"/>
            <a:r>
              <a:rPr lang="en-US" dirty="0"/>
              <a:t>Break large tasks into smaller tasks to get it done</a:t>
            </a:r>
          </a:p>
          <a:p>
            <a:r>
              <a:rPr lang="en-US" dirty="0"/>
              <a:t>Start with the easiest and simplest part of a task, and then do the harder parts.</a:t>
            </a:r>
          </a:p>
          <a:p>
            <a:pPr lvl="1"/>
            <a:r>
              <a:rPr lang="en-US" dirty="0"/>
              <a:t>Small accomplishments build into large accomplishments</a:t>
            </a:r>
          </a:p>
          <a:p>
            <a:r>
              <a:rPr lang="en-US" dirty="0"/>
              <a:t>Or, start with the hardest parts first</a:t>
            </a:r>
          </a:p>
          <a:p>
            <a:pPr lvl="1"/>
            <a:r>
              <a:rPr lang="en-US" dirty="0"/>
              <a:t>Sometimes it’s easiest to do the hardest task first to get it out of the way</a:t>
            </a:r>
          </a:p>
          <a:p>
            <a:r>
              <a:rPr lang="en-US" dirty="0"/>
              <a:t>Just begin!</a:t>
            </a:r>
          </a:p>
          <a:p>
            <a:pPr lvl="1"/>
            <a:r>
              <a:rPr lang="en-US" dirty="0"/>
              <a:t>Just do it…and then the motivation will follow</a:t>
            </a:r>
          </a:p>
          <a:p>
            <a:r>
              <a:rPr lang="en-US" dirty="0"/>
              <a:t>Work with others</a:t>
            </a:r>
          </a:p>
          <a:p>
            <a:pPr lvl="1"/>
            <a:r>
              <a:rPr lang="en-US" dirty="0"/>
              <a:t>Sometimes just sitting in the same room as someone else can stir motivation</a:t>
            </a:r>
          </a:p>
          <a:p>
            <a:pPr marL="1485900" lvl="1" indent="0" algn="ctr">
              <a:buNone/>
            </a:pPr>
            <a:endParaRPr lang="en-US" sz="1200" dirty="0"/>
          </a:p>
          <a:p>
            <a:pPr marL="1485900" lvl="1" indent="0" algn="ctr">
              <a:buNone/>
            </a:pPr>
            <a:r>
              <a:rPr lang="en-US" sz="1200" dirty="0"/>
              <a:t>Source: POWER Learning: Strategies for Success in College and Life. Robert S. Feldman</a:t>
            </a:r>
          </a:p>
        </p:txBody>
      </p:sp>
    </p:spTree>
    <p:extLst>
      <p:ext uri="{BB962C8B-B14F-4D97-AF65-F5344CB8AC3E}">
        <p14:creationId xmlns:p14="http://schemas.microsoft.com/office/powerpoint/2010/main" val="2126677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wrap="square" anchor="ctr">
            <a:normAutofit/>
          </a:bodyPr>
          <a:lstStyle/>
          <a:p>
            <a:pPr eaLnBrk="1" hangingPunct="1"/>
            <a:r>
              <a:rPr lang="en-US" dirty="0"/>
              <a:t>Steps to Beat Procrastination Discouragement</a:t>
            </a:r>
          </a:p>
        </p:txBody>
      </p:sp>
      <p:sp>
        <p:nvSpPr>
          <p:cNvPr id="14338" name="Content Placeholder 2"/>
          <p:cNvSpPr>
            <a:spLocks noGrp="1"/>
          </p:cNvSpPr>
          <p:nvPr>
            <p:ph sz="half" idx="1"/>
          </p:nvPr>
        </p:nvSpPr>
        <p:spPr>
          <a:xfrm>
            <a:off x="628650" y="1825625"/>
            <a:ext cx="7600950" cy="4351338"/>
          </a:xfrm>
        </p:spPr>
        <p:txBody>
          <a:bodyPr wrap="square" anchor="t">
            <a:normAutofit/>
          </a:bodyPr>
          <a:lstStyle/>
          <a:p>
            <a:r>
              <a:rPr lang="en-US" dirty="0"/>
              <a:t>Understand that false starts are part of the learning process</a:t>
            </a:r>
          </a:p>
          <a:p>
            <a:pPr lvl="1"/>
            <a:r>
              <a:rPr lang="en-US" dirty="0"/>
              <a:t>Accept that sometimes you will go in the wrong direction when working on a project.</a:t>
            </a:r>
          </a:p>
          <a:p>
            <a:pPr lvl="1"/>
            <a:r>
              <a:rPr lang="en-US" dirty="0"/>
              <a:t>Don’t let fear of mistakes or failure keep you from starting.</a:t>
            </a:r>
          </a:p>
          <a:p>
            <a:pPr lvl="1"/>
            <a:r>
              <a:rPr lang="en-US" dirty="0"/>
              <a:t>False starts are how we learn</a:t>
            </a:r>
          </a:p>
          <a:p>
            <a:endParaRPr lang="en-US" dirty="0"/>
          </a:p>
          <a:p>
            <a:r>
              <a:rPr lang="en-US" dirty="0"/>
              <a:t>Keep the cost of procrastination in mind</a:t>
            </a:r>
          </a:p>
          <a:p>
            <a:pPr lvl="1"/>
            <a:r>
              <a:rPr lang="en-US" dirty="0"/>
              <a:t>Makes tasks/goals harder			</a:t>
            </a:r>
            <a:r>
              <a:rPr lang="en-US" dirty="0">
                <a:solidFill>
                  <a:srgbClr val="FF0000"/>
                </a:solidFill>
              </a:rPr>
              <a:t>ANXIETY</a:t>
            </a:r>
          </a:p>
          <a:p>
            <a:pPr lvl="1"/>
            <a:r>
              <a:rPr lang="en-US" dirty="0"/>
              <a:t>You will have less time 				</a:t>
            </a:r>
            <a:r>
              <a:rPr lang="en-US" dirty="0">
                <a:solidFill>
                  <a:srgbClr val="FF0000"/>
                </a:solidFill>
              </a:rPr>
              <a:t>DEPRESSION</a:t>
            </a:r>
            <a:r>
              <a:rPr lang="en-US" dirty="0"/>
              <a:t> </a:t>
            </a:r>
          </a:p>
          <a:p>
            <a:pPr lvl="1"/>
            <a:r>
              <a:rPr lang="en-US" dirty="0"/>
              <a:t>Diminish the quality or not finish		</a:t>
            </a:r>
            <a:r>
              <a:rPr lang="en-US" dirty="0">
                <a:solidFill>
                  <a:srgbClr val="FF0000"/>
                </a:solidFill>
              </a:rPr>
              <a:t>FEAR</a:t>
            </a:r>
          </a:p>
          <a:p>
            <a:pPr lvl="1"/>
            <a:r>
              <a:rPr lang="en-US" dirty="0"/>
              <a:t>Increases worry					</a:t>
            </a:r>
            <a:r>
              <a:rPr lang="en-US" dirty="0">
                <a:solidFill>
                  <a:srgbClr val="FF0000"/>
                </a:solidFill>
              </a:rPr>
              <a:t>STRESS</a:t>
            </a:r>
          </a:p>
          <a:p>
            <a:pPr lvl="1"/>
            <a:endParaRPr lang="en-US" dirty="0"/>
          </a:p>
          <a:p>
            <a:pPr marL="571500" indent="0" algn="ctr">
              <a:buNone/>
            </a:pPr>
            <a:r>
              <a:rPr lang="en-US" sz="1200" dirty="0"/>
              <a:t>Source: POWER Learning: Strategies for Success in College and Life. Robert S. Feldman</a:t>
            </a:r>
          </a:p>
        </p:txBody>
      </p:sp>
      <p:sp>
        <p:nvSpPr>
          <p:cNvPr id="2" name="Chevron 1">
            <a:extLst>
              <a:ext uri="{FF2B5EF4-FFF2-40B4-BE49-F238E27FC236}">
                <a16:creationId xmlns:a16="http://schemas.microsoft.com/office/drawing/2014/main" id="{EE315340-350C-82E4-9A26-034138D3AB00}"/>
              </a:ext>
            </a:extLst>
          </p:cNvPr>
          <p:cNvSpPr/>
          <p:nvPr/>
        </p:nvSpPr>
        <p:spPr>
          <a:xfrm>
            <a:off x="4572000" y="4125951"/>
            <a:ext cx="591014" cy="1159727"/>
          </a:xfrm>
          <a:prstGeom prst="chevron">
            <a:avLst>
              <a:gd name="adj" fmla="val 78301"/>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39025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Discussion &amp; Reflection</a:t>
            </a:r>
          </a:p>
        </p:txBody>
      </p:sp>
      <p:sp>
        <p:nvSpPr>
          <p:cNvPr id="14338" name="Content Placeholder 2"/>
          <p:cNvSpPr>
            <a:spLocks noGrp="1"/>
          </p:cNvSpPr>
          <p:nvPr>
            <p:ph idx="1"/>
          </p:nvPr>
        </p:nvSpPr>
        <p:spPr/>
        <p:txBody>
          <a:bodyPr/>
          <a:lstStyle/>
          <a:p>
            <a:pPr eaLnBrk="1" hangingPunct="1"/>
            <a:r>
              <a:rPr lang="en-US" dirty="0"/>
              <a:t>Express some issues procrastination has led to in your life.</a:t>
            </a:r>
          </a:p>
          <a:p>
            <a:pPr eaLnBrk="1" hangingPunct="1"/>
            <a:r>
              <a:rPr lang="en-US" dirty="0"/>
              <a:t>Summarize what you can do about overcoming procrastination.</a:t>
            </a:r>
          </a:p>
        </p:txBody>
      </p:sp>
    </p:spTree>
    <p:extLst>
      <p:ext uri="{BB962C8B-B14F-4D97-AF65-F5344CB8AC3E}">
        <p14:creationId xmlns:p14="http://schemas.microsoft.com/office/powerpoint/2010/main" val="2310571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ACA9AC8-66D6-6853-519A-093EF35045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1520" y="5196847"/>
            <a:ext cx="2397512" cy="1481613"/>
          </a:xfrm>
          <a:prstGeom prst="rect">
            <a:avLst/>
          </a:prstGeom>
        </p:spPr>
      </p:pic>
      <p:sp>
        <p:nvSpPr>
          <p:cNvPr id="14337" name="Title 1"/>
          <p:cNvSpPr>
            <a:spLocks noGrp="1"/>
          </p:cNvSpPr>
          <p:nvPr>
            <p:ph type="title"/>
          </p:nvPr>
        </p:nvSpPr>
        <p:spPr>
          <a:xfrm>
            <a:off x="628650" y="365125"/>
            <a:ext cx="7886700" cy="1325563"/>
          </a:xfrm>
        </p:spPr>
        <p:txBody>
          <a:bodyPr/>
          <a:lstStyle/>
          <a:p>
            <a:pPr eaLnBrk="1" hangingPunct="1"/>
            <a:r>
              <a:rPr lang="en-US" dirty="0"/>
              <a:t>Lessons from Geese – Build a Community</a:t>
            </a:r>
          </a:p>
        </p:txBody>
      </p:sp>
      <p:sp>
        <p:nvSpPr>
          <p:cNvPr id="5" name="Content Placeholder 2">
            <a:extLst>
              <a:ext uri="{FF2B5EF4-FFF2-40B4-BE49-F238E27FC236}">
                <a16:creationId xmlns:a16="http://schemas.microsoft.com/office/drawing/2014/main" id="{E417B18B-49A0-B89E-EF36-77B159C24E62}"/>
              </a:ext>
            </a:extLst>
          </p:cNvPr>
          <p:cNvSpPr>
            <a:spLocks noGrp="1"/>
          </p:cNvSpPr>
          <p:nvPr>
            <p:ph idx="1"/>
          </p:nvPr>
        </p:nvSpPr>
        <p:spPr>
          <a:xfrm>
            <a:off x="628650" y="1424182"/>
            <a:ext cx="7886700" cy="4351338"/>
          </a:xfrm>
        </p:spPr>
        <p:txBody>
          <a:bodyPr/>
          <a:lstStyle/>
          <a:p>
            <a:pPr eaLnBrk="1" hangingPunct="1"/>
            <a:r>
              <a:rPr lang="en-US" sz="1600" dirty="0"/>
              <a:t>Fact 1: As each goose flap its wings it creates an “uplift” for the birds that follow. By flying in a “V” formation, the whole flock adds 71% greater range than if each bird flew alone. </a:t>
            </a:r>
          </a:p>
          <a:p>
            <a:pPr eaLnBrk="1" hangingPunct="1"/>
            <a:r>
              <a:rPr lang="en-US" sz="1600" dirty="0"/>
              <a:t>Lesson: People who share a common sense of direction and community can get where they are going quicker and easier because they are traveling on the thrust of one another – synergy.</a:t>
            </a:r>
          </a:p>
          <a:p>
            <a:pPr eaLnBrk="1" hangingPunct="1"/>
            <a:r>
              <a:rPr lang="en-US" sz="1600" dirty="0"/>
              <a:t>Fact 2: When a goose falls out of formation, it suddenly feels the drag and resistance of flying alone. It quickly moves back into formation to take advantage of the lifting power of the bird immediately in front of it. </a:t>
            </a:r>
          </a:p>
          <a:p>
            <a:pPr eaLnBrk="1" hangingPunct="1"/>
            <a:r>
              <a:rPr lang="en-US" sz="1600" dirty="0"/>
              <a:t>Lesson: If we have as much sense as a goose, we stay in formation with those headed where we want to go. We are willing to accept their help and give our help to others. </a:t>
            </a:r>
          </a:p>
          <a:p>
            <a:pPr eaLnBrk="1" hangingPunct="1"/>
            <a:r>
              <a:rPr lang="en-US" sz="1600" dirty="0"/>
              <a:t>Fact 3: When the lead goose tires, it rotates back into the formation and another goose flies to the point position. </a:t>
            </a:r>
          </a:p>
          <a:p>
            <a:pPr eaLnBrk="1" hangingPunct="1"/>
            <a:r>
              <a:rPr lang="en-US" sz="1600" dirty="0"/>
              <a:t>Lesson: It pays to take turns doing the hard tasks and sharing leadership, as with geese, people are interdependent on each other’s skill, capabilities and unique arrangement of gifts, talents or resources. </a:t>
            </a:r>
          </a:p>
          <a:p>
            <a:pPr eaLnBrk="1" hangingPunct="1"/>
            <a:endParaRPr lang="en-US" sz="1600" dirty="0"/>
          </a:p>
          <a:p>
            <a:pPr marL="0" indent="0" eaLnBrk="1" hangingPunct="1">
              <a:buNone/>
            </a:pPr>
            <a:r>
              <a:rPr lang="en-US" sz="1200" dirty="0"/>
              <a:t>http://</a:t>
            </a:r>
            <a:r>
              <a:rPr lang="en-US" sz="1200" dirty="0" err="1"/>
              <a:t>med.fsu.edu</a:t>
            </a:r>
            <a:r>
              <a:rPr lang="en-US" sz="1200" dirty="0"/>
              <a:t>/uploads/files/</a:t>
            </a:r>
            <a:r>
              <a:rPr lang="en-US" sz="1200" dirty="0" err="1"/>
              <a:t>FacultyDevelopment_LessonsGeese.pdf</a:t>
            </a:r>
            <a:r>
              <a:rPr lang="en-US" sz="1200" dirty="0"/>
              <a:t> </a:t>
            </a:r>
          </a:p>
          <a:p>
            <a:pPr eaLnBrk="1" hangingPunct="1"/>
            <a:endParaRPr lang="en-US" sz="1600" dirty="0"/>
          </a:p>
          <a:p>
            <a:pPr eaLnBrk="1" hangingPunct="1"/>
            <a:endParaRPr lang="en-US" sz="1600" dirty="0"/>
          </a:p>
          <a:p>
            <a:pPr eaLnBrk="1" hangingPunct="1"/>
            <a:endParaRPr lang="en-US" sz="1600" dirty="0"/>
          </a:p>
          <a:p>
            <a:pPr eaLnBrk="1" hangingPunct="1"/>
            <a:endParaRPr lang="en-US" sz="1600" dirty="0"/>
          </a:p>
        </p:txBody>
      </p:sp>
    </p:spTree>
    <p:extLst>
      <p:ext uri="{BB962C8B-B14F-4D97-AF65-F5344CB8AC3E}">
        <p14:creationId xmlns:p14="http://schemas.microsoft.com/office/powerpoint/2010/main" val="2538267549"/>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4563</TotalTime>
  <Words>1344</Words>
  <Application>Microsoft Office PowerPoint</Application>
  <PresentationFormat>On-screen Show (4:3)</PresentationFormat>
  <Paragraphs>177</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PP_C5Modules_CC_License_standard</vt:lpstr>
      <vt:lpstr>  Professionalism &amp; Soft Skills Development</vt:lpstr>
      <vt:lpstr>Learning Outcomes</vt:lpstr>
      <vt:lpstr>Procrastination</vt:lpstr>
      <vt:lpstr>PowerPoint Presentation</vt:lpstr>
      <vt:lpstr>Procrastination Quotient</vt:lpstr>
      <vt:lpstr>Steps to Beat Procrastination</vt:lpstr>
      <vt:lpstr>Steps to Beat Procrastination Discouragement</vt:lpstr>
      <vt:lpstr>Discussion &amp; Reflection</vt:lpstr>
      <vt:lpstr>Lessons from Geese – Build a Community</vt:lpstr>
      <vt:lpstr>Lessons from Geese</vt:lpstr>
      <vt:lpstr>Assignments </vt:lpstr>
    </vt:vector>
  </TitlesOfParts>
  <Company>University of California at Davis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Thomas Hill</cp:lastModifiedBy>
  <cp:revision>205</cp:revision>
  <cp:lastPrinted>2016-07-18T16:40:10Z</cp:lastPrinted>
  <dcterms:created xsi:type="dcterms:W3CDTF">2016-07-03T20:12:42Z</dcterms:created>
  <dcterms:modified xsi:type="dcterms:W3CDTF">2023-05-22T06:46:23Z</dcterms:modified>
</cp:coreProperties>
</file>