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1"/>
  </p:sldMasterIdLst>
  <p:notesMasterIdLst>
    <p:notesMasterId r:id="rId13"/>
  </p:notesMasterIdLst>
  <p:sldIdLst>
    <p:sldId id="256" r:id="rId2"/>
    <p:sldId id="303" r:id="rId3"/>
    <p:sldId id="304" r:id="rId4"/>
    <p:sldId id="307" r:id="rId5"/>
    <p:sldId id="308" r:id="rId6"/>
    <p:sldId id="305" r:id="rId7"/>
    <p:sldId id="310" r:id="rId8"/>
    <p:sldId id="311" r:id="rId9"/>
    <p:sldId id="312" r:id="rId10"/>
    <p:sldId id="306" r:id="rId11"/>
    <p:sldId id="309" r:id="rId12"/>
  </p:sldIdLst>
  <p:sldSz cx="9144000" cy="6858000" type="screen4x3"/>
  <p:notesSz cx="7315200" cy="96012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homas Hill" initials="TH" lastIdx="1" clrIdx="0">
    <p:extLst>
      <p:ext uri="{19B8F6BF-5375-455C-9EA6-DF929625EA0E}">
        <p15:presenceInfo xmlns:p15="http://schemas.microsoft.com/office/powerpoint/2012/main" userId="Thomas Hill"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022" autoAdjust="0"/>
    <p:restoredTop sz="81972" autoAdjust="0"/>
  </p:normalViewPr>
  <p:slideViewPr>
    <p:cSldViewPr snapToGrid="0" snapToObjects="1">
      <p:cViewPr varScale="1">
        <p:scale>
          <a:sx n="68" d="100"/>
          <a:sy n="68" d="100"/>
        </p:scale>
        <p:origin x="1512" y="67"/>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fontAlgn="auto">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6661" tIns="48331" rIns="96661" bIns="48331" rtlCol="0"/>
          <a:lstStyle>
            <a:lvl1pPr algn="r" fontAlgn="auto">
              <a:spcBef>
                <a:spcPts val="0"/>
              </a:spcBef>
              <a:spcAft>
                <a:spcPts val="0"/>
              </a:spcAft>
              <a:defRPr sz="1300">
                <a:latin typeface="+mn-lt"/>
                <a:cs typeface="+mn-cs"/>
              </a:defRPr>
            </a:lvl1pPr>
          </a:lstStyle>
          <a:p>
            <a:pPr>
              <a:defRPr/>
            </a:pPr>
            <a:fld id="{CD208448-EA90-48C3-9EBA-9752339ACEF4}" type="datetimeFigureOut">
              <a:rPr lang="en-US"/>
              <a:pPr>
                <a:defRPr/>
              </a:pPr>
              <a:t>5/22/2023</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61" tIns="48331" rIns="96661" bIns="48331"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fontAlgn="auto">
              <a:spcBef>
                <a:spcPts val="0"/>
              </a:spcBef>
              <a:spcAft>
                <a:spcPts val="0"/>
              </a:spcAft>
              <a:defRPr sz="13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6661" tIns="48331" rIns="96661" bIns="48331" rtlCol="0" anchor="b"/>
          <a:lstStyle>
            <a:lvl1pPr algn="r" fontAlgn="auto">
              <a:spcBef>
                <a:spcPts val="0"/>
              </a:spcBef>
              <a:spcAft>
                <a:spcPts val="0"/>
              </a:spcAft>
              <a:defRPr sz="1300">
                <a:latin typeface="+mn-lt"/>
                <a:cs typeface="+mn-cs"/>
              </a:defRPr>
            </a:lvl1pPr>
          </a:lstStyle>
          <a:p>
            <a:pPr>
              <a:defRPr/>
            </a:pPr>
            <a:fld id="{ABC2C3F8-920C-4239-9891-79F2271E803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33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3F77F84-EBF5-4DC2-873D-49BD8B121CCF}" type="slidenum">
              <a:rPr lang="en-US">
                <a:cs typeface="Arial" charset="0"/>
              </a:rPr>
              <a:pPr fontAlgn="base">
                <a:spcBef>
                  <a:spcPct val="0"/>
                </a:spcBef>
                <a:spcAft>
                  <a:spcPct val="0"/>
                </a:spcAft>
                <a:defRPr/>
              </a:pPr>
              <a:t>1</a:t>
            </a:fld>
            <a:endParaRPr lang="en-US">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10</a:t>
            </a:fld>
            <a:endParaRPr lang="en-US">
              <a:cs typeface="Arial" charset="0"/>
            </a:endParaRPr>
          </a:p>
        </p:txBody>
      </p:sp>
    </p:spTree>
    <p:extLst>
      <p:ext uri="{BB962C8B-B14F-4D97-AF65-F5344CB8AC3E}">
        <p14:creationId xmlns:p14="http://schemas.microsoft.com/office/powerpoint/2010/main" val="7972644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2</a:t>
            </a:fld>
            <a:endParaRPr lang="en-US">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3</a:t>
            </a:fld>
            <a:endParaRPr lang="en-US">
              <a:cs typeface="Arial" charset="0"/>
            </a:endParaRPr>
          </a:p>
        </p:txBody>
      </p:sp>
    </p:spTree>
    <p:extLst>
      <p:ext uri="{BB962C8B-B14F-4D97-AF65-F5344CB8AC3E}">
        <p14:creationId xmlns:p14="http://schemas.microsoft.com/office/powerpoint/2010/main" val="18642879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4</a:t>
            </a:fld>
            <a:endParaRPr lang="en-US">
              <a:cs typeface="Arial" charset="0"/>
            </a:endParaRPr>
          </a:p>
        </p:txBody>
      </p:sp>
    </p:spTree>
    <p:extLst>
      <p:ext uri="{BB962C8B-B14F-4D97-AF65-F5344CB8AC3E}">
        <p14:creationId xmlns:p14="http://schemas.microsoft.com/office/powerpoint/2010/main" val="6063338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5</a:t>
            </a:fld>
            <a:endParaRPr lang="en-US">
              <a:cs typeface="Arial" charset="0"/>
            </a:endParaRPr>
          </a:p>
        </p:txBody>
      </p:sp>
    </p:spTree>
    <p:extLst>
      <p:ext uri="{BB962C8B-B14F-4D97-AF65-F5344CB8AC3E}">
        <p14:creationId xmlns:p14="http://schemas.microsoft.com/office/powerpoint/2010/main" val="25080384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6</a:t>
            </a:fld>
            <a:endParaRPr lang="en-US">
              <a:cs typeface="Arial" charset="0"/>
            </a:endParaRPr>
          </a:p>
        </p:txBody>
      </p:sp>
    </p:spTree>
    <p:extLst>
      <p:ext uri="{BB962C8B-B14F-4D97-AF65-F5344CB8AC3E}">
        <p14:creationId xmlns:p14="http://schemas.microsoft.com/office/powerpoint/2010/main" val="29535066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err="1" smtClean="0"/>
              <a:t>Ikigai</a:t>
            </a:r>
            <a:r>
              <a:rPr lang="en-US" dirty="0" smtClean="0"/>
              <a:t> is great and I think</a:t>
            </a:r>
            <a:r>
              <a:rPr lang="en-US" baseline="0" dirty="0" smtClean="0"/>
              <a:t> it applies even to non-believers</a:t>
            </a: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7</a:t>
            </a:fld>
            <a:endParaRPr lang="en-US">
              <a:cs typeface="Arial" charset="0"/>
            </a:endParaRPr>
          </a:p>
        </p:txBody>
      </p:sp>
    </p:spTree>
    <p:extLst>
      <p:ext uri="{BB962C8B-B14F-4D97-AF65-F5344CB8AC3E}">
        <p14:creationId xmlns:p14="http://schemas.microsoft.com/office/powerpoint/2010/main" val="4659754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8</a:t>
            </a:fld>
            <a:endParaRPr lang="en-US">
              <a:cs typeface="Arial" charset="0"/>
            </a:endParaRPr>
          </a:p>
        </p:txBody>
      </p:sp>
    </p:spTree>
    <p:extLst>
      <p:ext uri="{BB962C8B-B14F-4D97-AF65-F5344CB8AC3E}">
        <p14:creationId xmlns:p14="http://schemas.microsoft.com/office/powerpoint/2010/main" val="1112186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9</a:t>
            </a:fld>
            <a:endParaRPr lang="en-US">
              <a:cs typeface="Arial" charset="0"/>
            </a:endParaRPr>
          </a:p>
        </p:txBody>
      </p:sp>
    </p:spTree>
    <p:extLst>
      <p:ext uri="{BB962C8B-B14F-4D97-AF65-F5344CB8AC3E}">
        <p14:creationId xmlns:p14="http://schemas.microsoft.com/office/powerpoint/2010/main" val="18142803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4" name="Group 9"/>
          <p:cNvGrpSpPr>
            <a:grpSpLocks/>
          </p:cNvGrpSpPr>
          <p:nvPr/>
        </p:nvGrpSpPr>
        <p:grpSpPr bwMode="auto">
          <a:xfrm>
            <a:off x="2249488" y="3402013"/>
            <a:ext cx="5372100" cy="2058987"/>
            <a:chOff x="914400" y="3657600"/>
            <a:chExt cx="7162800" cy="2059641"/>
          </a:xfrm>
        </p:grpSpPr>
        <p:sp>
          <p:nvSpPr>
            <p:cNvPr id="5" name="Rectangle 10"/>
            <p:cNvSpPr/>
            <p:nvPr/>
          </p:nvSpPr>
          <p:spPr>
            <a:xfrm>
              <a:off x="914400" y="3657600"/>
              <a:ext cx="7162800" cy="1295811"/>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6" name="Rectangle 11"/>
            <p:cNvSpPr/>
            <p:nvPr/>
          </p:nvSpPr>
          <p:spPr>
            <a:xfrm>
              <a:off x="914400" y="5069335"/>
              <a:ext cx="7162800" cy="647906"/>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7" name="Rectangle 12"/>
            <p:cNvSpPr/>
            <p:nvPr/>
          </p:nvSpPr>
          <p:spPr>
            <a:xfrm>
              <a:off x="914400" y="3657600"/>
              <a:ext cx="228600" cy="1295811"/>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8" name="Rectangle 13"/>
            <p:cNvSpPr/>
            <p:nvPr/>
          </p:nvSpPr>
          <p:spPr>
            <a:xfrm>
              <a:off x="914400" y="5069335"/>
              <a:ext cx="228600" cy="647906"/>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grpSp>
      <p:sp>
        <p:nvSpPr>
          <p:cNvPr id="15" name="Title 1"/>
          <p:cNvSpPr>
            <a:spLocks noGrp="1"/>
          </p:cNvSpPr>
          <p:nvPr>
            <p:ph type="ctrTitle"/>
          </p:nvPr>
        </p:nvSpPr>
        <p:spPr>
          <a:xfrm>
            <a:off x="2629775" y="3616586"/>
            <a:ext cx="4611655" cy="803564"/>
          </a:xfrm>
          <a:prstGeom prst="rect">
            <a:avLst/>
          </a:prstGeom>
        </p:spPr>
        <p:txBody>
          <a:bodyPr anchor="b">
            <a:noAutofit/>
          </a:bodyPr>
          <a:lstStyle>
            <a:lvl1pPr algn="l">
              <a:defRPr lang="en-US" sz="3000" b="1" kern="1200" baseline="0" dirty="0" smtClean="0">
                <a:solidFill>
                  <a:srgbClr val="2955A6"/>
                </a:solidFill>
                <a:latin typeface="+mj-lt"/>
                <a:ea typeface="+mj-ea"/>
                <a:cs typeface="+mj-cs"/>
              </a:defRPr>
            </a:lvl1pPr>
          </a:lstStyle>
          <a:p>
            <a:r>
              <a:rPr lang="en-US" dirty="0"/>
              <a:t>Click to edit Master title style</a:t>
            </a:r>
          </a:p>
        </p:txBody>
      </p:sp>
      <p:sp>
        <p:nvSpPr>
          <p:cNvPr id="20" name="Text Placeholder 19"/>
          <p:cNvSpPr>
            <a:spLocks noGrp="1"/>
          </p:cNvSpPr>
          <p:nvPr>
            <p:ph type="body" sz="quarter" idx="13"/>
          </p:nvPr>
        </p:nvSpPr>
        <p:spPr>
          <a:xfrm>
            <a:off x="2629775" y="4998325"/>
            <a:ext cx="4220429" cy="278892"/>
          </a:xfrm>
          <a:prstGeom prst="rect">
            <a:avLst/>
          </a:prstGeom>
        </p:spPr>
        <p:txBody>
          <a:bodyPr anchor="ctr"/>
          <a:lstStyle>
            <a:lvl1pPr marL="0" indent="0">
              <a:buNone/>
              <a:defRPr/>
            </a:lvl1pPr>
            <a:lvl3pPr marL="685800" indent="0">
              <a:buNone/>
              <a:defRPr/>
            </a:lvl3pPr>
            <a:lvl5pPr marL="1371600" indent="0" algn="l">
              <a:buNone/>
              <a:defRPr/>
            </a:lvl5pPr>
          </a:lstStyle>
          <a:p>
            <a:pPr lvl="0"/>
            <a:r>
              <a:rPr lang="en-US"/>
              <a:t>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a:lvl1pPr>
          </a:lstStyle>
          <a:p>
            <a:r>
              <a:rPr lang="en-US" dirty="0"/>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A722859C-89A0-4C1D-B3B9-DD0F9998A67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Slide Number Placeholder 5"/>
          <p:cNvSpPr>
            <a:spLocks noGrp="1"/>
          </p:cNvSpPr>
          <p:nvPr>
            <p:ph type="sldNum" sz="quarter" idx="10"/>
          </p:nvPr>
        </p:nvSpPr>
        <p:spPr/>
        <p:txBody>
          <a:bodyPr/>
          <a:lstStyle>
            <a:lvl1pPr>
              <a:defRPr/>
            </a:lvl1pPr>
          </a:lstStyle>
          <a:p>
            <a:pPr>
              <a:defRPr/>
            </a:pPr>
            <a:fld id="{4DC01FE8-1818-4A56-B30A-CCD984F456E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pPr>
              <a:defRPr/>
            </a:pPr>
            <a:fld id="{334CB3A4-4A00-44DB-9BF1-EB2CA51DEF9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p:txBody>
          <a:bodyPr/>
          <a:lstStyle>
            <a:lvl1pPr>
              <a:defRPr/>
            </a:lvl1pPr>
          </a:lstStyle>
          <a:p>
            <a:pPr>
              <a:defRPr/>
            </a:pPr>
            <a:fld id="{77754BC4-0553-463F-B622-46053397F1DF}"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01CD291-EBF4-47B8-BDB1-CD835FFC1B30}"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6E0CF714-F625-4053-9B06-9C6DF9A769BA}"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E79DFBFE-FF7D-4FA1-B21A-29DE5769919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a:fillRect/>
          </a:stretch>
        </p:blipFill>
        <p:spPr bwMode="auto">
          <a:xfrm>
            <a:off x="1792288" y="187325"/>
            <a:ext cx="5551487" cy="6670675"/>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hyperlink" Target="https://creativecommons.org/licenses/by/4.0/"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020050" y="6329363"/>
            <a:ext cx="4953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cs typeface="+mn-cs"/>
              </a:defRPr>
            </a:lvl1pPr>
          </a:lstStyle>
          <a:p>
            <a:pPr>
              <a:defRPr/>
            </a:pPr>
            <a:fld id="{FB267019-40B7-405C-98B7-75F3216AFF79}" type="slidenum">
              <a:rPr lang="en-US"/>
              <a:pPr>
                <a:defRPr/>
              </a:pPr>
              <a:t>‹#›</a:t>
            </a:fld>
            <a:endParaRPr lang="en-US" dirty="0"/>
          </a:p>
        </p:txBody>
      </p:sp>
      <p:sp>
        <p:nvSpPr>
          <p:cNvPr id="1027" name="Title Placeholder 6"/>
          <p:cNvSpPr>
            <a:spLocks noGrp="1"/>
          </p:cNvSpPr>
          <p:nvPr>
            <p:ph type="title"/>
          </p:nvPr>
        </p:nvSpPr>
        <p:spPr bwMode="auto">
          <a:xfrm>
            <a:off x="628650" y="457200"/>
            <a:ext cx="5686425" cy="1101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3"/>
          <p:cNvSpPr>
            <a:spLocks noGrp="1"/>
          </p:cNvSpPr>
          <p:nvPr>
            <p:ph type="body" idx="1"/>
          </p:nvPr>
        </p:nvSpPr>
        <p:spPr bwMode="auto">
          <a:xfrm>
            <a:off x="628650" y="1825625"/>
            <a:ext cx="7886700" cy="4483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t>
            </a:r>
          </a:p>
          <a:p>
            <a:pPr lvl="0"/>
            <a:r>
              <a:rPr lang="en-US"/>
              <a:t>aster text styles</a:t>
            </a:r>
          </a:p>
          <a:p>
            <a:pPr lvl="1"/>
            <a:r>
              <a:rPr lang="en-US"/>
              <a:t>Second levelThird level</a:t>
            </a:r>
          </a:p>
          <a:p>
            <a:pPr lvl="3"/>
            <a:r>
              <a:rPr lang="en-US"/>
              <a:t>Fourth level</a:t>
            </a:r>
          </a:p>
          <a:p>
            <a:pPr lvl="4"/>
            <a:r>
              <a:rPr lang="en-US"/>
              <a:t>Fifth level</a:t>
            </a:r>
          </a:p>
        </p:txBody>
      </p:sp>
      <p:sp>
        <p:nvSpPr>
          <p:cNvPr id="13" name="Rectangle 2"/>
          <p:cNvSpPr>
            <a:spLocks noChangeArrowheads="1"/>
          </p:cNvSpPr>
          <p:nvPr/>
        </p:nvSpPr>
        <p:spPr bwMode="auto">
          <a:xfrm>
            <a:off x="0" y="90488"/>
            <a:ext cx="138113" cy="276225"/>
          </a:xfrm>
          <a:prstGeom prst="rect">
            <a:avLst/>
          </a:prstGeom>
          <a:noFill/>
          <a:ln>
            <a:noFill/>
          </a:ln>
          <a:effectLst/>
        </p:spPr>
        <p:txBody>
          <a:bodyPr wrap="none" lIns="68580" tIns="34290" rIns="68580" bIns="34290" anchor="ctr">
            <a:spAutoFit/>
          </a:bodyPr>
          <a:lstStyle/>
          <a:p>
            <a:pPr fontAlgn="auto">
              <a:spcBef>
                <a:spcPts val="0"/>
              </a:spcBef>
              <a:spcAft>
                <a:spcPts val="0"/>
              </a:spcAft>
              <a:defRPr/>
            </a:pPr>
            <a:endParaRPr lang="en-US" sz="1350">
              <a:latin typeface="+mn-lt"/>
              <a:cs typeface="+mn-cs"/>
            </a:endParaRPr>
          </a:p>
        </p:txBody>
      </p:sp>
      <p:pic>
        <p:nvPicPr>
          <p:cNvPr id="1030" name="Picture 2" descr="reative Commons License"/>
          <p:cNvPicPr>
            <a:picLocks noChangeAspect="1" noChangeArrowheads="1"/>
          </p:cNvPicPr>
          <p:nvPr userDrawn="1"/>
        </p:nvPicPr>
        <p:blipFill>
          <a:blip r:embed="rId11"/>
          <a:srcRect/>
          <a:stretch>
            <a:fillRect/>
          </a:stretch>
        </p:blipFill>
        <p:spPr bwMode="auto">
          <a:xfrm>
            <a:off x="138113" y="6402388"/>
            <a:ext cx="838200" cy="292100"/>
          </a:xfrm>
          <a:prstGeom prst="rect">
            <a:avLst/>
          </a:prstGeom>
          <a:noFill/>
          <a:ln w="9525">
            <a:noFill/>
            <a:miter lim="800000"/>
            <a:headEnd/>
            <a:tailEnd/>
          </a:ln>
        </p:spPr>
      </p:pic>
      <p:sp>
        <p:nvSpPr>
          <p:cNvPr id="3" name="Rectangle 3"/>
          <p:cNvSpPr>
            <a:spLocks noChangeArrowheads="1"/>
          </p:cNvSpPr>
          <p:nvPr userDrawn="1"/>
        </p:nvSpPr>
        <p:spPr bwMode="auto">
          <a:xfrm>
            <a:off x="976313" y="6415088"/>
            <a:ext cx="5700712" cy="246062"/>
          </a:xfrm>
          <a:prstGeom prst="rect">
            <a:avLst/>
          </a:prstGeom>
          <a:noFill/>
          <a:ln>
            <a:noFill/>
          </a:ln>
          <a:effectLst/>
        </p:spPr>
        <p:txBody>
          <a:bodyPr wrap="none" anchor="ctr">
            <a:spAutoFit/>
          </a:bodyPr>
          <a:lstStyle/>
          <a:p>
            <a:pPr defTabSz="914400" eaLnBrk="0" hangingPunct="0">
              <a:defRPr/>
            </a:pPr>
            <a:r>
              <a:rPr lang="x-none" altLang="x-none" sz="1000" dirty="0">
                <a:cs typeface="+mn-cs"/>
              </a:rPr>
              <a:t>  This document is licensed with a </a:t>
            </a:r>
            <a:r>
              <a:rPr lang="x-none" altLang="x-none" sz="1000" dirty="0">
                <a:cs typeface="+mn-cs"/>
                <a:hlinkClick r:id="rId12"/>
              </a:rPr>
              <a:t>Creative Commons Attribution 4.0 International License</a:t>
            </a:r>
            <a:r>
              <a:rPr lang="x-none" altLang="x-none" sz="1000" dirty="0">
                <a:cs typeface="+mn-cs"/>
              </a:rPr>
              <a:t> ©2017 </a:t>
            </a:r>
          </a:p>
        </p:txBody>
      </p:sp>
    </p:spTree>
  </p:cSld>
  <p:clrMap bg1="lt1" tx1="dk1" bg2="lt2" tx2="dk2" accent1="accent1" accent2="accent2" accent3="accent3" accent4="accent4" accent5="accent5" accent6="accent6" hlink="hlink" folHlink="folHlink"/>
  <p:sldLayoutIdLst>
    <p:sldLayoutId id="2147483696" r:id="rId1"/>
    <p:sldLayoutId id="2147483689" r:id="rId2"/>
    <p:sldLayoutId id="2147483690" r:id="rId3"/>
    <p:sldLayoutId id="2147483691" r:id="rId4"/>
    <p:sldLayoutId id="2147483692" r:id="rId5"/>
    <p:sldLayoutId id="2147483693" r:id="rId6"/>
    <p:sldLayoutId id="2147483694" r:id="rId7"/>
    <p:sldLayoutId id="2147483695" r:id="rId8"/>
    <p:sldLayoutId id="2147483697" r:id="rId9"/>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defRPr>
      </a:lvl6pPr>
      <a:lvl7pPr marL="914400" algn="l" defTabSz="685800" rtl="0" fontAlgn="base">
        <a:lnSpc>
          <a:spcPct val="90000"/>
        </a:lnSpc>
        <a:spcBef>
          <a:spcPct val="0"/>
        </a:spcBef>
        <a:spcAft>
          <a:spcPct val="0"/>
        </a:spcAft>
        <a:defRPr sz="3300">
          <a:solidFill>
            <a:schemeClr val="tx1"/>
          </a:solidFill>
          <a:latin typeface="Calibri Light" pitchFamily="34" charset="0"/>
        </a:defRPr>
      </a:lvl7pPr>
      <a:lvl8pPr marL="1371600" algn="l" defTabSz="685800" rtl="0" fontAlgn="base">
        <a:lnSpc>
          <a:spcPct val="90000"/>
        </a:lnSpc>
        <a:spcBef>
          <a:spcPct val="0"/>
        </a:spcBef>
        <a:spcAft>
          <a:spcPct val="0"/>
        </a:spcAft>
        <a:defRPr sz="3300">
          <a:solidFill>
            <a:schemeClr val="tx1"/>
          </a:solidFill>
          <a:latin typeface="Calibri Light" pitchFamily="34" charset="0"/>
        </a:defRPr>
      </a:lvl8pPr>
      <a:lvl9pPr marL="1828800" algn="l" defTabSz="685800" rtl="0" fontAlgn="base">
        <a:lnSpc>
          <a:spcPct val="90000"/>
        </a:lnSpc>
        <a:spcBef>
          <a:spcPct val="0"/>
        </a:spcBef>
        <a:spcAft>
          <a:spcPct val="0"/>
        </a:spcAft>
        <a:defRPr sz="3300">
          <a:solidFill>
            <a:schemeClr val="tx1"/>
          </a:solidFill>
          <a:latin typeface="Calibri Light" pitchFamily="34" charset="0"/>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assets.website-files.com/5e61c61d7b1e830be9d1c47a/5f6d8ebab07a96ab7f5feebf_Growth%20vs%20Fixed%20Mindset%20Infographic.png"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30488" y="3616325"/>
            <a:ext cx="4611687" cy="803275"/>
          </a:xfrm>
        </p:spPr>
        <p:txBody>
          <a:bodyPr rtlCol="0">
            <a:normAutofit fontScale="90000"/>
          </a:bodyPr>
          <a:lstStyle/>
          <a:p>
            <a:pPr eaLnBrk="1" fontAlgn="auto" hangingPunct="1">
              <a:spcAft>
                <a:spcPts val="0"/>
              </a:spcAft>
              <a:defRPr/>
            </a:pPr>
            <a:r>
              <a:rPr sz="3300" dirty="0"/>
              <a:t/>
            </a:r>
            <a:br>
              <a:rPr sz="3300" dirty="0"/>
            </a:br>
            <a:r>
              <a:rPr sz="3300" dirty="0"/>
              <a:t/>
            </a:r>
            <a:br>
              <a:rPr sz="3300" dirty="0"/>
            </a:br>
            <a:r>
              <a:rPr lang="en-US" sz="3300" dirty="0"/>
              <a:t>Professionalism &amp; Soft Skills Development</a:t>
            </a:r>
            <a:endParaRPr dirty="0"/>
          </a:p>
        </p:txBody>
      </p:sp>
      <p:sp>
        <p:nvSpPr>
          <p:cNvPr id="12290" name="Subtitle 2"/>
          <p:cNvSpPr>
            <a:spLocks noGrp="1"/>
          </p:cNvSpPr>
          <p:nvPr>
            <p:ph type="body" sz="quarter" idx="13"/>
          </p:nvPr>
        </p:nvSpPr>
        <p:spPr>
          <a:xfrm>
            <a:off x="2630488" y="4999038"/>
            <a:ext cx="4219575" cy="277812"/>
          </a:xfrm>
        </p:spPr>
        <p:txBody>
          <a:bodyPr/>
          <a:lstStyle/>
          <a:p>
            <a:pPr eaLnBrk="1" hangingPunct="1"/>
            <a:r>
              <a:rPr lang="en-US" sz="2000" b="1" dirty="0">
                <a:solidFill>
                  <a:srgbClr val="2F5597"/>
                </a:solidFill>
              </a:rPr>
              <a:t>Lesson Number 1: Lifelong Learning</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Discussion &amp; Reflection</a:t>
            </a:r>
          </a:p>
        </p:txBody>
      </p:sp>
      <p:sp>
        <p:nvSpPr>
          <p:cNvPr id="14338" name="Content Placeholder 2"/>
          <p:cNvSpPr>
            <a:spLocks noGrp="1"/>
          </p:cNvSpPr>
          <p:nvPr>
            <p:ph idx="1"/>
          </p:nvPr>
        </p:nvSpPr>
        <p:spPr/>
        <p:txBody>
          <a:bodyPr/>
          <a:lstStyle/>
          <a:p>
            <a:pPr eaLnBrk="1" hangingPunct="1"/>
            <a:r>
              <a:rPr lang="en-US" dirty="0"/>
              <a:t>What are your fears, concerns, and anxieties regarding your career or future?</a:t>
            </a:r>
          </a:p>
          <a:p>
            <a:pPr eaLnBrk="1" hangingPunct="1"/>
            <a:r>
              <a:rPr lang="en-US" dirty="0"/>
              <a:t>What are your personal and career goals? </a:t>
            </a:r>
          </a:p>
          <a:p>
            <a:pPr eaLnBrk="1" hangingPunct="1"/>
            <a:r>
              <a:rPr lang="en-US" dirty="0"/>
              <a:t>Take a moment to write them down, then verbally articulate them to each other. Explain why these are your goals and how you plan to achieve them.</a:t>
            </a:r>
          </a:p>
        </p:txBody>
      </p:sp>
    </p:spTree>
    <p:extLst>
      <p:ext uri="{BB962C8B-B14F-4D97-AF65-F5344CB8AC3E}">
        <p14:creationId xmlns:p14="http://schemas.microsoft.com/office/powerpoint/2010/main" val="23105718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8B1956-D21D-479F-2056-E86C46942A21}"/>
              </a:ext>
            </a:extLst>
          </p:cNvPr>
          <p:cNvSpPr>
            <a:spLocks noGrp="1"/>
          </p:cNvSpPr>
          <p:nvPr>
            <p:ph type="title"/>
          </p:nvPr>
        </p:nvSpPr>
        <p:spPr/>
        <p:txBody>
          <a:bodyPr/>
          <a:lstStyle/>
          <a:p>
            <a:r>
              <a:rPr lang="en-US" dirty="0"/>
              <a:t>Assignments </a:t>
            </a:r>
          </a:p>
        </p:txBody>
      </p:sp>
      <p:sp>
        <p:nvSpPr>
          <p:cNvPr id="3" name="Content Placeholder 2">
            <a:extLst>
              <a:ext uri="{FF2B5EF4-FFF2-40B4-BE49-F238E27FC236}">
                <a16:creationId xmlns:a16="http://schemas.microsoft.com/office/drawing/2014/main" id="{750AB101-B0B6-D08A-EA65-E131D2A97DE8}"/>
              </a:ext>
            </a:extLst>
          </p:cNvPr>
          <p:cNvSpPr>
            <a:spLocks noGrp="1"/>
          </p:cNvSpPr>
          <p:nvPr>
            <p:ph idx="1"/>
          </p:nvPr>
        </p:nvSpPr>
        <p:spPr/>
        <p:txBody>
          <a:bodyPr/>
          <a:lstStyle/>
          <a:p>
            <a:r>
              <a:rPr lang="en-US" dirty="0"/>
              <a:t>Complete and submit your Strong Interest Inventory from Elevate - The Myers-Briggs Company. It should take about 20-30 minutes to complete: https://</a:t>
            </a:r>
            <a:r>
              <a:rPr lang="en-US" dirty="0" err="1"/>
              <a:t>Elevate.themyersbriggs.com</a:t>
            </a:r>
            <a:r>
              <a:rPr lang="en-US" dirty="0"/>
              <a:t>/ </a:t>
            </a:r>
          </a:p>
          <a:p>
            <a:r>
              <a:rPr lang="en-US" dirty="0"/>
              <a:t>Complete and submit your LYC assessment https://</a:t>
            </a:r>
            <a:r>
              <a:rPr lang="en-US" dirty="0" err="1"/>
              <a:t>go.careerlaunchassessment.com</a:t>
            </a:r>
            <a:r>
              <a:rPr lang="en-US" dirty="0"/>
              <a:t>/access/</a:t>
            </a:r>
          </a:p>
          <a:p>
            <a:r>
              <a:rPr lang="en-US" dirty="0"/>
              <a:t>Your career readiness specialist should review the results with you during an appointment.</a:t>
            </a:r>
          </a:p>
          <a:p>
            <a:r>
              <a:rPr lang="en-US" dirty="0"/>
              <a:t>Login and set up your </a:t>
            </a:r>
            <a:r>
              <a:rPr lang="en-US" dirty="0" err="1"/>
              <a:t>SkillsFirst</a:t>
            </a:r>
            <a:r>
              <a:rPr lang="en-US" dirty="0"/>
              <a:t> profile, watch the introduction and initial set-up video, upload and share a brief bio with your instructor https://skillsfirst.com/ </a:t>
            </a:r>
          </a:p>
          <a:p>
            <a:r>
              <a:rPr lang="en-US" dirty="0"/>
              <a:t>Read textbook Launch Your Career (LYC): Introduction, Chapter 1, and Chapter 2</a:t>
            </a:r>
          </a:p>
          <a:p>
            <a:endParaRPr lang="en-US" dirty="0"/>
          </a:p>
        </p:txBody>
      </p:sp>
    </p:spTree>
    <p:extLst>
      <p:ext uri="{BB962C8B-B14F-4D97-AF65-F5344CB8AC3E}">
        <p14:creationId xmlns:p14="http://schemas.microsoft.com/office/powerpoint/2010/main" val="17492343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Learning Outcomes</a:t>
            </a:r>
          </a:p>
        </p:txBody>
      </p:sp>
      <p:sp>
        <p:nvSpPr>
          <p:cNvPr id="14338" name="Content Placeholder 2"/>
          <p:cNvSpPr>
            <a:spLocks noGrp="1"/>
          </p:cNvSpPr>
          <p:nvPr>
            <p:ph idx="1"/>
          </p:nvPr>
        </p:nvSpPr>
        <p:spPr/>
        <p:txBody>
          <a:bodyPr/>
          <a:lstStyle/>
          <a:p>
            <a:pPr marL="0" indent="0" eaLnBrk="1" hangingPunct="1">
              <a:buFont typeface="Arial" charset="0"/>
              <a:buNone/>
            </a:pPr>
            <a:r>
              <a:rPr lang="en-US" dirty="0"/>
              <a:t>Upon completion of this lesson, students will be able to:</a:t>
            </a:r>
          </a:p>
          <a:p>
            <a:pPr lvl="1" eaLnBrk="1" hangingPunct="1"/>
            <a:r>
              <a:rPr lang="en-US" dirty="0"/>
              <a:t>Clearly express their strengths and career aspirations with self-awareness. They will confidently answer questions such as “Who am I?” “What </a:t>
            </a:r>
            <a:r>
              <a:rPr lang="en-US" dirty="0" smtClean="0"/>
              <a:t>do I bring?” </a:t>
            </a:r>
            <a:r>
              <a:rPr lang="en-US" dirty="0"/>
              <a:t>and “How can I be authentic?” Through assessments such as the Clifton StrengthsFinder and Strong Interest Inventory (SII), students will be able to understand how their unique set of strengths and other characteristics can be applied to their chosen work.</a:t>
            </a:r>
          </a:p>
          <a:p>
            <a:pPr lvl="1" eaLnBrk="1" hangingPunct="1"/>
            <a:r>
              <a:rPr lang="en-US" dirty="0"/>
              <a:t>Remember &amp; Understand</a:t>
            </a:r>
          </a:p>
          <a:p>
            <a:pPr lvl="2" eaLnBrk="1" hangingPunct="1"/>
            <a:r>
              <a:rPr lang="en-US" dirty="0"/>
              <a:t>Define the Growth Mindset vs. Fixed Mindset</a:t>
            </a:r>
          </a:p>
          <a:p>
            <a:pPr lvl="2" eaLnBrk="1" hangingPunct="1"/>
            <a:r>
              <a:rPr lang="en-US" dirty="0"/>
              <a:t>Describe Lifelong Learner concepts.</a:t>
            </a:r>
          </a:p>
          <a:p>
            <a:pPr lvl="2" eaLnBrk="1" hangingPunct="1"/>
            <a:r>
              <a:rPr lang="en-US" dirty="0"/>
              <a:t>Express what are your fears, concerns, and anxieties about your future.</a:t>
            </a:r>
          </a:p>
          <a:p>
            <a:pPr lvl="2" eaLnBrk="1" hangingPunct="1"/>
            <a:r>
              <a:rPr lang="en-US" dirty="0"/>
              <a:t>Summarize your personal and career goals.</a:t>
            </a:r>
          </a:p>
          <a:p>
            <a:pPr lvl="2" eaLnBrk="1" hangingPunct="1"/>
            <a:r>
              <a:rPr lang="en-US" dirty="0"/>
              <a:t>Explain why these are your goals and how you plan to achieve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Lifelong Learner Rationale</a:t>
            </a:r>
          </a:p>
        </p:txBody>
      </p:sp>
      <p:sp>
        <p:nvSpPr>
          <p:cNvPr id="14338" name="Content Placeholder 2"/>
          <p:cNvSpPr>
            <a:spLocks noGrp="1"/>
          </p:cNvSpPr>
          <p:nvPr>
            <p:ph idx="1"/>
          </p:nvPr>
        </p:nvSpPr>
        <p:spPr/>
        <p:txBody>
          <a:bodyPr/>
          <a:lstStyle/>
          <a:p>
            <a:pPr eaLnBrk="1" hangingPunct="1"/>
            <a:r>
              <a:rPr lang="en-US" dirty="0"/>
              <a:t>Lifelong learning involves learning “how to think, not what to think” and moving students to higher levels of learning. Many students lack the requisite skills to critically evaluate the issues within their course of study. Many students suffer a critical lack of curiosity about their place in the world. </a:t>
            </a:r>
          </a:p>
          <a:p>
            <a:pPr eaLnBrk="1" hangingPunct="1"/>
            <a:endParaRPr lang="en-US" dirty="0"/>
          </a:p>
        </p:txBody>
      </p:sp>
    </p:spTree>
    <p:extLst>
      <p:ext uri="{BB962C8B-B14F-4D97-AF65-F5344CB8AC3E}">
        <p14:creationId xmlns:p14="http://schemas.microsoft.com/office/powerpoint/2010/main" val="25525261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Lifelong Learner Vision</a:t>
            </a:r>
          </a:p>
        </p:txBody>
      </p:sp>
      <p:sp>
        <p:nvSpPr>
          <p:cNvPr id="14338" name="Content Placeholder 2"/>
          <p:cNvSpPr>
            <a:spLocks noGrp="1"/>
          </p:cNvSpPr>
          <p:nvPr>
            <p:ph idx="1"/>
          </p:nvPr>
        </p:nvSpPr>
        <p:spPr/>
        <p:txBody>
          <a:bodyPr/>
          <a:lstStyle/>
          <a:p>
            <a:r>
              <a:rPr lang="en-US" sz="2000" dirty="0"/>
              <a:t>Increased curiosity to identify a particular problem or area of interest within a discipline.</a:t>
            </a:r>
          </a:p>
          <a:p>
            <a:pPr lvl="0"/>
            <a:r>
              <a:rPr lang="en-US" sz="2000" dirty="0"/>
              <a:t>Connecting academic knowledge to identify real world problems and create alternative solutions. </a:t>
            </a:r>
          </a:p>
          <a:p>
            <a:pPr lvl="0"/>
            <a:r>
              <a:rPr lang="en-US" sz="2000" dirty="0"/>
              <a:t>Make connections to particular issues, or problems, in their subject areas based upon evidence acquired through research. </a:t>
            </a:r>
          </a:p>
          <a:p>
            <a:pPr lvl="0"/>
            <a:r>
              <a:rPr lang="en-US" sz="2000" dirty="0"/>
              <a:t>Analyzing assumptions, identifying key issues, evaluating evidence, and articulating logical arguments about important issues. </a:t>
            </a:r>
          </a:p>
          <a:p>
            <a:pPr lvl="0"/>
            <a:r>
              <a:rPr lang="en-US" sz="2000" dirty="0"/>
              <a:t>Learning to learn and learning to teach.</a:t>
            </a:r>
          </a:p>
          <a:p>
            <a:r>
              <a:rPr lang="en-US" sz="2000" dirty="0"/>
              <a:t>Upgrading student skills, so throughout their adult lives they are able to cope with modern life and continue to impact the world around them, both in their work and in their private lives. </a:t>
            </a:r>
          </a:p>
        </p:txBody>
      </p:sp>
    </p:spTree>
    <p:extLst>
      <p:ext uri="{BB962C8B-B14F-4D97-AF65-F5344CB8AC3E}">
        <p14:creationId xmlns:p14="http://schemas.microsoft.com/office/powerpoint/2010/main" val="33482234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Lifelong Learner Benefits</a:t>
            </a:r>
          </a:p>
        </p:txBody>
      </p:sp>
      <p:sp>
        <p:nvSpPr>
          <p:cNvPr id="14338" name="Content Placeholder 2"/>
          <p:cNvSpPr>
            <a:spLocks noGrp="1"/>
          </p:cNvSpPr>
          <p:nvPr>
            <p:ph idx="1"/>
          </p:nvPr>
        </p:nvSpPr>
        <p:spPr/>
        <p:txBody>
          <a:bodyPr/>
          <a:lstStyle/>
          <a:p>
            <a:pPr lvl="0"/>
            <a:r>
              <a:rPr lang="en-US" sz="2000" dirty="0"/>
              <a:t>Intellectual Inquiry – learning to ask questions that result in personal, academic, and professional growth</a:t>
            </a:r>
            <a:r>
              <a:rPr lang="en-US" sz="2000" dirty="0" smtClean="0"/>
              <a:t>.</a:t>
            </a:r>
          </a:p>
          <a:p>
            <a:pPr lvl="0"/>
            <a:r>
              <a:rPr lang="en-US" sz="2000" dirty="0" smtClean="0"/>
              <a:t>Stronger Foundation </a:t>
            </a:r>
            <a:r>
              <a:rPr lang="en-US" sz="2000" dirty="0" smtClean="0"/>
              <a:t>– learning that each individual has a purpose, curiosity, creativity, and meaning and with this perspective informs students of their ability to impact the future.</a:t>
            </a:r>
          </a:p>
          <a:p>
            <a:pPr lvl="0"/>
            <a:r>
              <a:rPr lang="en-US" sz="2000" dirty="0" smtClean="0"/>
              <a:t>Beyond Career – learning to contribute to fields of study, not just their chosen fields, which require new though and new questions each student uniquely brings</a:t>
            </a:r>
            <a:r>
              <a:rPr lang="en-US" sz="2000" dirty="0" smtClean="0"/>
              <a:t>.</a:t>
            </a:r>
            <a:endParaRPr lang="en-US" sz="2000" dirty="0"/>
          </a:p>
        </p:txBody>
      </p:sp>
    </p:spTree>
    <p:extLst>
      <p:ext uri="{BB962C8B-B14F-4D97-AF65-F5344CB8AC3E}">
        <p14:creationId xmlns:p14="http://schemas.microsoft.com/office/powerpoint/2010/main" val="21386794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wrap="square" anchor="ctr">
            <a:normAutofit/>
          </a:bodyPr>
          <a:lstStyle/>
          <a:p>
            <a:pPr eaLnBrk="1" hangingPunct="1"/>
            <a:r>
              <a:rPr lang="en-US" dirty="0"/>
              <a:t>Growth Mindset vs. Fixed Mindset</a:t>
            </a:r>
          </a:p>
        </p:txBody>
      </p:sp>
      <p:sp>
        <p:nvSpPr>
          <p:cNvPr id="14338" name="Content Placeholder 2"/>
          <p:cNvSpPr>
            <a:spLocks noGrp="1"/>
          </p:cNvSpPr>
          <p:nvPr>
            <p:ph sz="half" idx="1"/>
          </p:nvPr>
        </p:nvSpPr>
        <p:spPr>
          <a:xfrm>
            <a:off x="628650" y="1825625"/>
            <a:ext cx="3886200" cy="4351338"/>
          </a:xfrm>
        </p:spPr>
        <p:txBody>
          <a:bodyPr wrap="square" anchor="t">
            <a:normAutofit/>
          </a:bodyPr>
          <a:lstStyle/>
          <a:p>
            <a:pPr eaLnBrk="1" hangingPunct="1"/>
            <a:r>
              <a:rPr lang="en-US" dirty="0"/>
              <a:t>Review the following infographic </a:t>
            </a:r>
            <a:r>
              <a:rPr lang="en-US" dirty="0">
                <a:hlinkClick r:id="rId3"/>
              </a:rPr>
              <a:t>Growth Mindset vs. Fixed Mindset</a:t>
            </a:r>
            <a:endParaRPr lang="en-US" dirty="0"/>
          </a:p>
        </p:txBody>
      </p:sp>
      <p:pic>
        <p:nvPicPr>
          <p:cNvPr id="1028" name="Picture 4" descr="Application&#10;&#10;Description automatically generated with medium confidence">
            <a:extLst>
              <a:ext uri="{FF2B5EF4-FFF2-40B4-BE49-F238E27FC236}">
                <a16:creationId xmlns:a16="http://schemas.microsoft.com/office/drawing/2014/main" id="{66185345-BC4C-8D7C-1232-D1DDA706F79B}"/>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5098234" y="1825625"/>
            <a:ext cx="2948031" cy="4351338"/>
          </a:xfrm>
          <a:prstGeom prst="rect">
            <a:avLst/>
          </a:prstGeom>
          <a:solidFill>
            <a:srgbClr val="FFFFFF"/>
          </a:solidFill>
        </p:spPr>
      </p:pic>
      <p:sp>
        <p:nvSpPr>
          <p:cNvPr id="7" name="TextBox 6">
            <a:extLst>
              <a:ext uri="{FF2B5EF4-FFF2-40B4-BE49-F238E27FC236}">
                <a16:creationId xmlns:a16="http://schemas.microsoft.com/office/drawing/2014/main" id="{6F44851B-0F39-4BE3-CA1A-0DBD870DD19E}"/>
              </a:ext>
            </a:extLst>
          </p:cNvPr>
          <p:cNvSpPr txBox="1"/>
          <p:nvPr/>
        </p:nvSpPr>
        <p:spPr>
          <a:xfrm>
            <a:off x="472667" y="3046632"/>
            <a:ext cx="4198166" cy="2031325"/>
          </a:xfrm>
          <a:prstGeom prst="rect">
            <a:avLst/>
          </a:prstGeom>
          <a:noFill/>
        </p:spPr>
        <p:txBody>
          <a:bodyPr wrap="square">
            <a:spAutoFit/>
          </a:bodyPr>
          <a:lstStyle/>
          <a:p>
            <a:pPr algn="ctr"/>
            <a:r>
              <a:rPr lang="en-US" i="1" dirty="0">
                <a:latin typeface="system-ui"/>
              </a:rPr>
              <a:t>"You may encounter many defeats, but you must not be defeated. In fact, it may be necessary to encounter the defeats, so you can know who you are, what you can rise from, how you can still come out of it</a:t>
            </a:r>
            <a:r>
              <a:rPr lang="en-US" i="1" dirty="0" smtClean="0">
                <a:latin typeface="system-ui"/>
              </a:rPr>
              <a:t>.“</a:t>
            </a:r>
          </a:p>
          <a:p>
            <a:pPr algn="ctr"/>
            <a:r>
              <a:rPr lang="en-US" i="1" dirty="0" smtClean="0">
                <a:latin typeface="system-ui"/>
              </a:rPr>
              <a:t>- Maya Angelou</a:t>
            </a:r>
            <a:endParaRPr lang="en-US" i="1" dirty="0"/>
          </a:p>
        </p:txBody>
      </p:sp>
    </p:spTree>
    <p:extLst>
      <p:ext uri="{BB962C8B-B14F-4D97-AF65-F5344CB8AC3E}">
        <p14:creationId xmlns:p14="http://schemas.microsoft.com/office/powerpoint/2010/main" val="32090426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wrap="square" anchor="ctr">
            <a:normAutofit/>
          </a:bodyPr>
          <a:lstStyle/>
          <a:p>
            <a:pPr eaLnBrk="1" hangingPunct="1"/>
            <a:r>
              <a:rPr lang="en-US" dirty="0"/>
              <a:t>Seek Purpose</a:t>
            </a:r>
          </a:p>
        </p:txBody>
      </p:sp>
      <p:sp>
        <p:nvSpPr>
          <p:cNvPr id="14338" name="Content Placeholder 2"/>
          <p:cNvSpPr>
            <a:spLocks noGrp="1"/>
          </p:cNvSpPr>
          <p:nvPr>
            <p:ph sz="half" idx="1"/>
          </p:nvPr>
        </p:nvSpPr>
        <p:spPr>
          <a:xfrm>
            <a:off x="628650" y="1825625"/>
            <a:ext cx="3886200" cy="4351338"/>
          </a:xfrm>
        </p:spPr>
        <p:txBody>
          <a:bodyPr wrap="square" anchor="t">
            <a:normAutofit/>
          </a:bodyPr>
          <a:lstStyle/>
          <a:p>
            <a:pPr marL="0" lvl="0" indent="-228600" defTabSz="914400"/>
            <a:r>
              <a:rPr lang="en-US" sz="1900" dirty="0"/>
              <a:t>Your reason for being.</a:t>
            </a:r>
          </a:p>
          <a:p>
            <a:pPr marL="0" lvl="0" indent="-228600" defTabSz="914400"/>
            <a:r>
              <a:rPr lang="en-US" sz="1900" dirty="0"/>
              <a:t>What fulfills your life?</a:t>
            </a:r>
          </a:p>
          <a:p>
            <a:pPr marL="0" lvl="0" indent="-228600" defTabSz="914400"/>
            <a:r>
              <a:rPr lang="en-US" sz="1900" dirty="0"/>
              <a:t>The Japanese call it IKIGAI</a:t>
            </a:r>
          </a:p>
          <a:p>
            <a:pPr marL="0" lvl="0" indent="-228600" defTabSz="914400"/>
            <a:r>
              <a:rPr lang="en-US" sz="1900" dirty="0"/>
              <a:t>The intersection of 4 dimensions</a:t>
            </a:r>
          </a:p>
          <a:p>
            <a:pPr marL="685800" lvl="2" indent="-228600" defTabSz="914400"/>
            <a:r>
              <a:rPr lang="en-US" sz="1600" dirty="0"/>
              <a:t>Love</a:t>
            </a:r>
          </a:p>
          <a:p>
            <a:pPr marL="685800" lvl="2" indent="-228600" defTabSz="914400"/>
            <a:r>
              <a:rPr lang="en-US" sz="1600" dirty="0"/>
              <a:t>Talent/Gifted</a:t>
            </a:r>
          </a:p>
          <a:p>
            <a:pPr marL="685800" lvl="2" indent="-228600" defTabSz="914400"/>
            <a:r>
              <a:rPr lang="en-US" sz="1600" dirty="0"/>
              <a:t>Needed</a:t>
            </a:r>
          </a:p>
          <a:p>
            <a:pPr marL="685800" lvl="2" indent="-228600" defTabSz="914400"/>
            <a:r>
              <a:rPr lang="en-US" sz="1600" dirty="0"/>
              <a:t>Skill/Profession</a:t>
            </a:r>
          </a:p>
          <a:p>
            <a:pPr marL="0" lvl="0" indent="-228600" defTabSz="914400"/>
            <a:r>
              <a:rPr lang="en-US" sz="1900" dirty="0"/>
              <a:t>Note relationships</a:t>
            </a:r>
          </a:p>
          <a:p>
            <a:pPr marL="685800" lvl="2" indent="-228600" defTabSz="914400"/>
            <a:r>
              <a:rPr lang="en-US" sz="1600" dirty="0"/>
              <a:t>Love/Talent : Love/Need</a:t>
            </a:r>
          </a:p>
          <a:p>
            <a:pPr marL="685800" lvl="2" indent="-228600" defTabSz="914400"/>
            <a:r>
              <a:rPr lang="en-US" sz="1600" dirty="0"/>
              <a:t>Skill/Talent : Skill/Need</a:t>
            </a:r>
          </a:p>
          <a:p>
            <a:pPr marL="457200" lvl="2" indent="0" defTabSz="914400">
              <a:buNone/>
            </a:pPr>
            <a:endParaRPr lang="en-US" sz="1600" dirty="0"/>
          </a:p>
          <a:p>
            <a:pPr marL="0" lvl="0" indent="-228600" defTabSz="914400"/>
            <a:r>
              <a:rPr lang="en-US" sz="1900" dirty="0"/>
              <a:t>Avoid asking yourself, “what if … ?”</a:t>
            </a:r>
          </a:p>
        </p:txBody>
      </p:sp>
      <p:pic>
        <p:nvPicPr>
          <p:cNvPr id="5" name="Picture Placeholder 10" descr="Diagram, venn diagram&#10;&#10;Description automatically generated">
            <a:extLst>
              <a:ext uri="{FF2B5EF4-FFF2-40B4-BE49-F238E27FC236}">
                <a16:creationId xmlns:a16="http://schemas.microsoft.com/office/drawing/2014/main" id="{2AC6C199-279B-3D45-F6FB-3C0E81CA958D}"/>
              </a:ext>
            </a:extLst>
          </p:cNvPr>
          <p:cNvPicPr>
            <a:picLocks/>
          </p:cNvPicPr>
          <p:nvPr/>
        </p:nvPicPr>
        <p:blipFill rotWithShape="1">
          <a:blip r:embed="rId3"/>
          <a:srcRect l="23277" t="1" r="23119" b="-2"/>
          <a:stretch/>
        </p:blipFill>
        <p:spPr>
          <a:xfrm>
            <a:off x="4660900" y="1825625"/>
            <a:ext cx="4146550" cy="4351338"/>
          </a:xfrm>
          <a:prstGeom prst="rect">
            <a:avLst/>
          </a:prstGeom>
          <a:noFill/>
        </p:spPr>
      </p:pic>
    </p:spTree>
    <p:extLst>
      <p:ext uri="{BB962C8B-B14F-4D97-AF65-F5344CB8AC3E}">
        <p14:creationId xmlns:p14="http://schemas.microsoft.com/office/powerpoint/2010/main" val="37006661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wrap="square" anchor="ctr">
            <a:normAutofit/>
          </a:bodyPr>
          <a:lstStyle/>
          <a:p>
            <a:pPr eaLnBrk="1" hangingPunct="1"/>
            <a:r>
              <a:rPr lang="en-US" dirty="0"/>
              <a:t>Find Balance</a:t>
            </a:r>
          </a:p>
        </p:txBody>
      </p:sp>
      <p:sp>
        <p:nvSpPr>
          <p:cNvPr id="42" name="Content Placeholder 6">
            <a:extLst>
              <a:ext uri="{FF2B5EF4-FFF2-40B4-BE49-F238E27FC236}">
                <a16:creationId xmlns:a16="http://schemas.microsoft.com/office/drawing/2014/main" id="{CA093518-C516-14A4-11C9-201220E4A6B9}"/>
              </a:ext>
            </a:extLst>
          </p:cNvPr>
          <p:cNvSpPr txBox="1">
            <a:spLocks/>
          </p:cNvSpPr>
          <p:nvPr/>
        </p:nvSpPr>
        <p:spPr>
          <a:xfrm>
            <a:off x="946594" y="1923440"/>
            <a:ext cx="7342230" cy="3820470"/>
          </a:xfrm>
          <a:prstGeom prst="rect">
            <a:avLst/>
          </a:prstGeom>
        </p:spPr>
        <p:txBody>
          <a:bodyPr vert="horz" lIns="91440" tIns="45720" rIns="91440" bIns="45720" rtlCol="0" anchor="ctr"/>
          <a:lstStyle>
            <a:defPPr>
              <a:defRPr lang="en-US"/>
            </a:defPPr>
            <a:lvl1pPr algn="r" defTabSz="457200" rtl="0" fontAlgn="auto">
              <a:spcBef>
                <a:spcPts val="0"/>
              </a:spcBef>
              <a:spcAft>
                <a:spcPts val="0"/>
              </a:spcAft>
              <a:defRPr sz="900" kern="1200">
                <a:solidFill>
                  <a:schemeClr val="tx1">
                    <a:tint val="75000"/>
                  </a:schemeClr>
                </a:solidFill>
                <a:latin typeface="+mn-lt"/>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en-US" sz="200"/>
          </a:p>
          <a:p>
            <a:pPr>
              <a:buFont typeface="Wingdings" panose="05000000000000000000" pitchFamily="2" charset="2"/>
              <a:buChar char="Ø"/>
            </a:pPr>
            <a:endParaRPr lang="en-US" sz="200"/>
          </a:p>
          <a:p>
            <a:r>
              <a:rPr lang="en-US" sz="200"/>
              <a:t> </a:t>
            </a:r>
          </a:p>
          <a:p>
            <a:endParaRPr lang="en-US" sz="200"/>
          </a:p>
          <a:p>
            <a:endParaRPr lang="en-US" sz="200"/>
          </a:p>
          <a:p>
            <a:pPr>
              <a:buFont typeface="Wingdings" panose="05000000000000000000" pitchFamily="2" charset="2"/>
              <a:buChar char="Ø"/>
            </a:pPr>
            <a:endParaRPr lang="en-US" sz="1050"/>
          </a:p>
          <a:p>
            <a:pPr>
              <a:buFont typeface="Wingdings" panose="05000000000000000000" pitchFamily="2" charset="2"/>
              <a:buChar char="Ø"/>
            </a:pPr>
            <a:endParaRPr lang="en-US" sz="1050"/>
          </a:p>
          <a:p>
            <a:pPr>
              <a:buFont typeface="Wingdings" panose="05000000000000000000" pitchFamily="2" charset="2"/>
              <a:buChar char="Ø"/>
            </a:pPr>
            <a:endParaRPr lang="en-US" sz="1050"/>
          </a:p>
          <a:p>
            <a:pPr>
              <a:buFont typeface="Wingdings" panose="05000000000000000000" pitchFamily="2" charset="2"/>
              <a:buChar char="Ø"/>
            </a:pPr>
            <a:endParaRPr lang="en-US" sz="1050"/>
          </a:p>
          <a:p>
            <a:pPr>
              <a:buFont typeface="Wingdings" panose="05000000000000000000" pitchFamily="2" charset="2"/>
              <a:buChar char="Ø"/>
            </a:pPr>
            <a:endParaRPr lang="en-US" sz="1050"/>
          </a:p>
          <a:p>
            <a:pPr>
              <a:buFont typeface="Wingdings" panose="05000000000000000000" pitchFamily="2" charset="2"/>
              <a:buChar char="Ø"/>
            </a:pPr>
            <a:endParaRPr lang="en-US" sz="1050"/>
          </a:p>
          <a:p>
            <a:pPr>
              <a:buFont typeface="Wingdings" panose="05000000000000000000" pitchFamily="2" charset="2"/>
              <a:buChar char="Ø"/>
            </a:pPr>
            <a:endParaRPr lang="en-US" sz="1050" dirty="0"/>
          </a:p>
        </p:txBody>
      </p:sp>
      <p:sp>
        <p:nvSpPr>
          <p:cNvPr id="43" name="Content Placeholder 6">
            <a:extLst>
              <a:ext uri="{FF2B5EF4-FFF2-40B4-BE49-F238E27FC236}">
                <a16:creationId xmlns:a16="http://schemas.microsoft.com/office/drawing/2014/main" id="{8728916D-DFF3-E9B1-B04A-42AFB75D92CF}"/>
              </a:ext>
            </a:extLst>
          </p:cNvPr>
          <p:cNvSpPr txBox="1">
            <a:spLocks/>
          </p:cNvSpPr>
          <p:nvPr/>
        </p:nvSpPr>
        <p:spPr>
          <a:xfrm>
            <a:off x="3074738" y="1569685"/>
            <a:ext cx="2851729" cy="592173"/>
          </a:xfrm>
          <a:prstGeom prst="rect">
            <a:avLst/>
          </a:prstGeom>
        </p:spPr>
        <p:txBody>
          <a:bodyPr vert="horz" lIns="91440" tIns="45720" rIns="91440" bIns="45720" rtlCol="0">
            <a:noAutofit/>
          </a:bodyPr>
          <a:lstStyle>
            <a:lvl1pPr marL="457200" indent="-457200" algn="l" defTabSz="1828800" rtl="0" eaLnBrk="1" latinLnBrk="0" hangingPunct="1">
              <a:lnSpc>
                <a:spcPct val="90000"/>
              </a:lnSpc>
              <a:spcBef>
                <a:spcPts val="2000"/>
              </a:spcBef>
              <a:buFont typeface="Arial" panose="020B0604020202020204" pitchFamily="34" charset="0"/>
              <a:buChar char="•"/>
              <a:defRPr sz="60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54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4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indent="0" algn="ctr" defTabSz="914400">
              <a:buNone/>
            </a:pPr>
            <a:r>
              <a:rPr lang="en-US" sz="1800" dirty="0"/>
              <a:t>I AM GROUNDED</a:t>
            </a:r>
            <a:br>
              <a:rPr lang="en-US" sz="1800" dirty="0"/>
            </a:br>
            <a:r>
              <a:rPr lang="en-US" sz="1800" dirty="0"/>
              <a:t>(Values, Beliefs, Worldview)</a:t>
            </a:r>
          </a:p>
        </p:txBody>
      </p:sp>
      <p:sp>
        <p:nvSpPr>
          <p:cNvPr id="44" name="Content Placeholder 6">
            <a:extLst>
              <a:ext uri="{FF2B5EF4-FFF2-40B4-BE49-F238E27FC236}">
                <a16:creationId xmlns:a16="http://schemas.microsoft.com/office/drawing/2014/main" id="{823897D8-894D-A4EB-9CCB-62B7DB9FC12C}"/>
              </a:ext>
            </a:extLst>
          </p:cNvPr>
          <p:cNvSpPr txBox="1">
            <a:spLocks/>
          </p:cNvSpPr>
          <p:nvPr/>
        </p:nvSpPr>
        <p:spPr>
          <a:xfrm>
            <a:off x="742764" y="4729027"/>
            <a:ext cx="2244331" cy="710254"/>
          </a:xfrm>
          <a:prstGeom prst="rect">
            <a:avLst/>
          </a:prstGeom>
        </p:spPr>
        <p:txBody>
          <a:bodyPr vert="horz" lIns="91440" tIns="45720" rIns="91440" bIns="45720" rtlCol="0">
            <a:noAutofit/>
          </a:bodyPr>
          <a:lstStyle>
            <a:lvl1pPr marL="457200" indent="-457200" algn="l" defTabSz="1828800" rtl="0" eaLnBrk="1" latinLnBrk="0" hangingPunct="1">
              <a:lnSpc>
                <a:spcPct val="90000"/>
              </a:lnSpc>
              <a:spcBef>
                <a:spcPts val="2000"/>
              </a:spcBef>
              <a:buFont typeface="Arial" panose="020B0604020202020204" pitchFamily="34" charset="0"/>
              <a:buChar char="•"/>
              <a:defRPr sz="60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54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4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indent="0" algn="ctr" defTabSz="914400">
              <a:buNone/>
            </a:pPr>
            <a:r>
              <a:rPr lang="en-US" sz="1800" dirty="0"/>
              <a:t>I AM HEALTHY</a:t>
            </a:r>
            <a:br>
              <a:rPr lang="en-US" sz="1800" dirty="0"/>
            </a:br>
            <a:r>
              <a:rPr lang="en-US" sz="1800" dirty="0"/>
              <a:t>(Body, Brain, Nerves)</a:t>
            </a:r>
          </a:p>
        </p:txBody>
      </p:sp>
      <p:sp>
        <p:nvSpPr>
          <p:cNvPr id="45" name="Content Placeholder 6">
            <a:extLst>
              <a:ext uri="{FF2B5EF4-FFF2-40B4-BE49-F238E27FC236}">
                <a16:creationId xmlns:a16="http://schemas.microsoft.com/office/drawing/2014/main" id="{6765DDCB-CEA5-5B6A-3BE5-9159B7452D9E}"/>
              </a:ext>
            </a:extLst>
          </p:cNvPr>
          <p:cNvSpPr txBox="1">
            <a:spLocks/>
          </p:cNvSpPr>
          <p:nvPr/>
        </p:nvSpPr>
        <p:spPr>
          <a:xfrm>
            <a:off x="6028068" y="4729027"/>
            <a:ext cx="2274604" cy="596672"/>
          </a:xfrm>
          <a:prstGeom prst="rect">
            <a:avLst/>
          </a:prstGeom>
        </p:spPr>
        <p:txBody>
          <a:bodyPr vert="horz" lIns="91440" tIns="45720" rIns="91440" bIns="45720" rtlCol="0">
            <a:noAutofit/>
          </a:bodyPr>
          <a:lstStyle>
            <a:lvl1pPr marL="457200" indent="-457200" algn="l" defTabSz="1828800" rtl="0" eaLnBrk="1" latinLnBrk="0" hangingPunct="1">
              <a:lnSpc>
                <a:spcPct val="90000"/>
              </a:lnSpc>
              <a:spcBef>
                <a:spcPts val="2000"/>
              </a:spcBef>
              <a:buFont typeface="Arial" panose="020B0604020202020204" pitchFamily="34" charset="0"/>
              <a:buChar char="•"/>
              <a:defRPr sz="60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54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4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indent="0" algn="ctr" defTabSz="914400">
              <a:buNone/>
            </a:pPr>
            <a:r>
              <a:rPr lang="en-US" sz="1800" dirty="0"/>
              <a:t>I AM </a:t>
            </a:r>
            <a:r>
              <a:rPr lang="en-US" sz="1800" dirty="0" smtClean="0"/>
              <a:t>DRIVEN</a:t>
            </a:r>
            <a:r>
              <a:rPr lang="en-US" sz="1800" dirty="0"/>
              <a:t/>
            </a:r>
            <a:br>
              <a:rPr lang="en-US" sz="1800" dirty="0"/>
            </a:br>
            <a:r>
              <a:rPr lang="en-US" sz="1800" dirty="0"/>
              <a:t>(Meaning, Purpose)</a:t>
            </a:r>
          </a:p>
        </p:txBody>
      </p:sp>
      <p:grpSp>
        <p:nvGrpSpPr>
          <p:cNvPr id="46" name="Group 45">
            <a:extLst>
              <a:ext uri="{FF2B5EF4-FFF2-40B4-BE49-F238E27FC236}">
                <a16:creationId xmlns:a16="http://schemas.microsoft.com/office/drawing/2014/main" id="{04D26AC3-A339-9FDE-F0E2-D7CA5AE7F8F2}"/>
              </a:ext>
            </a:extLst>
          </p:cNvPr>
          <p:cNvGrpSpPr/>
          <p:nvPr/>
        </p:nvGrpSpPr>
        <p:grpSpPr>
          <a:xfrm>
            <a:off x="2965153" y="2160924"/>
            <a:ext cx="3089415" cy="3089417"/>
            <a:chOff x="7566723" y="3831336"/>
            <a:chExt cx="8705088" cy="8705088"/>
          </a:xfrm>
        </p:grpSpPr>
        <p:grpSp>
          <p:nvGrpSpPr>
            <p:cNvPr id="47" name="Group 46">
              <a:extLst>
                <a:ext uri="{FF2B5EF4-FFF2-40B4-BE49-F238E27FC236}">
                  <a16:creationId xmlns:a16="http://schemas.microsoft.com/office/drawing/2014/main" id="{2C1663A6-8F2A-7412-F394-1BBEF7C96393}"/>
                </a:ext>
              </a:extLst>
            </p:cNvPr>
            <p:cNvGrpSpPr/>
            <p:nvPr/>
          </p:nvGrpSpPr>
          <p:grpSpPr>
            <a:xfrm>
              <a:off x="9742995" y="3831336"/>
              <a:ext cx="4352544" cy="4352544"/>
              <a:chOff x="8340697" y="0"/>
              <a:chExt cx="4352544" cy="4352544"/>
            </a:xfrm>
          </p:grpSpPr>
          <p:sp>
            <p:nvSpPr>
              <p:cNvPr id="58" name="Triangle 57">
                <a:extLst>
                  <a:ext uri="{FF2B5EF4-FFF2-40B4-BE49-F238E27FC236}">
                    <a16:creationId xmlns:a16="http://schemas.microsoft.com/office/drawing/2014/main" id="{E59A1EC6-CC87-DEEF-2CE5-5E73E222F3D7}"/>
                  </a:ext>
                </a:extLst>
              </p:cNvPr>
              <p:cNvSpPr/>
              <p:nvPr/>
            </p:nvSpPr>
            <p:spPr>
              <a:xfrm>
                <a:off x="8340697" y="0"/>
                <a:ext cx="4352544" cy="4352544"/>
              </a:xfrm>
              <a:prstGeom prst="triangle">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59" name="Triangle 4">
                <a:extLst>
                  <a:ext uri="{FF2B5EF4-FFF2-40B4-BE49-F238E27FC236}">
                    <a16:creationId xmlns:a16="http://schemas.microsoft.com/office/drawing/2014/main" id="{8265155C-DC19-A975-D356-2618509FECC9}"/>
                  </a:ext>
                </a:extLst>
              </p:cNvPr>
              <p:cNvSpPr txBox="1"/>
              <p:nvPr/>
            </p:nvSpPr>
            <p:spPr>
              <a:xfrm>
                <a:off x="9428833" y="2176272"/>
                <a:ext cx="2176272" cy="217627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US" sz="1600" kern="1200" dirty="0"/>
                  <a:t>Mind</a:t>
                </a:r>
              </a:p>
            </p:txBody>
          </p:sp>
        </p:grpSp>
        <p:grpSp>
          <p:nvGrpSpPr>
            <p:cNvPr id="48" name="Group 47">
              <a:extLst>
                <a:ext uri="{FF2B5EF4-FFF2-40B4-BE49-F238E27FC236}">
                  <a16:creationId xmlns:a16="http://schemas.microsoft.com/office/drawing/2014/main" id="{677735A8-8F01-F0DE-3991-58FCC156EC5C}"/>
                </a:ext>
              </a:extLst>
            </p:cNvPr>
            <p:cNvGrpSpPr/>
            <p:nvPr/>
          </p:nvGrpSpPr>
          <p:grpSpPr>
            <a:xfrm>
              <a:off x="7566723" y="8183880"/>
              <a:ext cx="4352544" cy="4352544"/>
              <a:chOff x="6164425" y="4352544"/>
              <a:chExt cx="4352544" cy="4352544"/>
            </a:xfrm>
          </p:grpSpPr>
          <p:sp>
            <p:nvSpPr>
              <p:cNvPr id="56" name="Triangle 55">
                <a:extLst>
                  <a:ext uri="{FF2B5EF4-FFF2-40B4-BE49-F238E27FC236}">
                    <a16:creationId xmlns:a16="http://schemas.microsoft.com/office/drawing/2014/main" id="{5F304950-A253-E469-C51E-133FB37B5FDF}"/>
                  </a:ext>
                </a:extLst>
              </p:cNvPr>
              <p:cNvSpPr/>
              <p:nvPr/>
            </p:nvSpPr>
            <p:spPr>
              <a:xfrm>
                <a:off x="6164425" y="4352544"/>
                <a:ext cx="4352544" cy="4352544"/>
              </a:xfrm>
              <a:prstGeom prst="triangle">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57" name="Triangle 6">
                <a:extLst>
                  <a:ext uri="{FF2B5EF4-FFF2-40B4-BE49-F238E27FC236}">
                    <a16:creationId xmlns:a16="http://schemas.microsoft.com/office/drawing/2014/main" id="{5F8404EC-438C-2899-267C-D9BE080E12E4}"/>
                  </a:ext>
                </a:extLst>
              </p:cNvPr>
              <p:cNvSpPr txBox="1"/>
              <p:nvPr/>
            </p:nvSpPr>
            <p:spPr>
              <a:xfrm>
                <a:off x="7252561" y="6528816"/>
                <a:ext cx="2176272" cy="217627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US" sz="1600" kern="1200" dirty="0"/>
                  <a:t>Body</a:t>
                </a:r>
              </a:p>
            </p:txBody>
          </p:sp>
        </p:grpSp>
        <p:grpSp>
          <p:nvGrpSpPr>
            <p:cNvPr id="49" name="Group 48">
              <a:extLst>
                <a:ext uri="{FF2B5EF4-FFF2-40B4-BE49-F238E27FC236}">
                  <a16:creationId xmlns:a16="http://schemas.microsoft.com/office/drawing/2014/main" id="{76B619BA-8B17-1839-683E-B75693F4744A}"/>
                </a:ext>
              </a:extLst>
            </p:cNvPr>
            <p:cNvGrpSpPr/>
            <p:nvPr/>
          </p:nvGrpSpPr>
          <p:grpSpPr>
            <a:xfrm>
              <a:off x="9742995" y="8183880"/>
              <a:ext cx="4352544" cy="4352544"/>
              <a:chOff x="8340697" y="4352544"/>
              <a:chExt cx="4352544" cy="4352544"/>
            </a:xfrm>
          </p:grpSpPr>
          <p:sp>
            <p:nvSpPr>
              <p:cNvPr id="54" name="Triangle 53">
                <a:extLst>
                  <a:ext uri="{FF2B5EF4-FFF2-40B4-BE49-F238E27FC236}">
                    <a16:creationId xmlns:a16="http://schemas.microsoft.com/office/drawing/2014/main" id="{23E45AED-57F9-769D-811E-A6948904853A}"/>
                  </a:ext>
                </a:extLst>
              </p:cNvPr>
              <p:cNvSpPr/>
              <p:nvPr/>
            </p:nvSpPr>
            <p:spPr>
              <a:xfrm rot="10800000">
                <a:off x="8340697" y="4352544"/>
                <a:ext cx="4352544" cy="4352544"/>
              </a:xfrm>
              <a:prstGeom prst="triangle">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55" name="Triangle 8">
                <a:extLst>
                  <a:ext uri="{FF2B5EF4-FFF2-40B4-BE49-F238E27FC236}">
                    <a16:creationId xmlns:a16="http://schemas.microsoft.com/office/drawing/2014/main" id="{836D1952-DB0C-AC9D-151C-320A0A0562D6}"/>
                  </a:ext>
                </a:extLst>
              </p:cNvPr>
              <p:cNvSpPr txBox="1"/>
              <p:nvPr/>
            </p:nvSpPr>
            <p:spPr>
              <a:xfrm>
                <a:off x="8927841" y="4352544"/>
                <a:ext cx="3118169" cy="217627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US" sz="1600" kern="1200" dirty="0"/>
                  <a:t>BALANCE</a:t>
                </a:r>
              </a:p>
            </p:txBody>
          </p:sp>
        </p:grpSp>
        <p:grpSp>
          <p:nvGrpSpPr>
            <p:cNvPr id="50" name="Group 49">
              <a:extLst>
                <a:ext uri="{FF2B5EF4-FFF2-40B4-BE49-F238E27FC236}">
                  <a16:creationId xmlns:a16="http://schemas.microsoft.com/office/drawing/2014/main" id="{DC532F67-52F7-7EDD-833C-FFE587829BF8}"/>
                </a:ext>
              </a:extLst>
            </p:cNvPr>
            <p:cNvGrpSpPr/>
            <p:nvPr/>
          </p:nvGrpSpPr>
          <p:grpSpPr>
            <a:xfrm>
              <a:off x="11919267" y="8183880"/>
              <a:ext cx="4352544" cy="4352544"/>
              <a:chOff x="10516969" y="4352544"/>
              <a:chExt cx="4352544" cy="4352544"/>
            </a:xfrm>
          </p:grpSpPr>
          <p:sp>
            <p:nvSpPr>
              <p:cNvPr id="52" name="Triangle 51">
                <a:extLst>
                  <a:ext uri="{FF2B5EF4-FFF2-40B4-BE49-F238E27FC236}">
                    <a16:creationId xmlns:a16="http://schemas.microsoft.com/office/drawing/2014/main" id="{BA64052B-471E-09EF-89E7-045F4C83CAEB}"/>
                  </a:ext>
                </a:extLst>
              </p:cNvPr>
              <p:cNvSpPr/>
              <p:nvPr/>
            </p:nvSpPr>
            <p:spPr>
              <a:xfrm>
                <a:off x="10516969" y="4352544"/>
                <a:ext cx="4352544" cy="4352544"/>
              </a:xfrm>
              <a:prstGeom prst="triangle">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lstStyle/>
              <a:p>
                <a:endParaRPr lang="en-US" sz="900" dirty="0"/>
              </a:p>
            </p:txBody>
          </p:sp>
          <p:sp>
            <p:nvSpPr>
              <p:cNvPr id="53" name="Triangle 10">
                <a:extLst>
                  <a:ext uri="{FF2B5EF4-FFF2-40B4-BE49-F238E27FC236}">
                    <a16:creationId xmlns:a16="http://schemas.microsoft.com/office/drawing/2014/main" id="{F2651565-F2B7-A7E2-CECC-F2ED70342B62}"/>
                  </a:ext>
                </a:extLst>
              </p:cNvPr>
              <p:cNvSpPr txBox="1"/>
              <p:nvPr/>
            </p:nvSpPr>
            <p:spPr>
              <a:xfrm>
                <a:off x="11605105" y="6528816"/>
                <a:ext cx="2176272" cy="217627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US" sz="1600" kern="1200" dirty="0"/>
                  <a:t>Spirit</a:t>
                </a:r>
              </a:p>
            </p:txBody>
          </p:sp>
        </p:grpSp>
      </p:grpSp>
      <p:sp>
        <p:nvSpPr>
          <p:cNvPr id="24" name="Rectangle 23">
            <a:extLst>
              <a:ext uri="{FF2B5EF4-FFF2-40B4-BE49-F238E27FC236}">
                <a16:creationId xmlns:a16="http://schemas.microsoft.com/office/drawing/2014/main" id="{62A6023F-A55B-98F2-EF94-02EE5BA3052A}"/>
              </a:ext>
            </a:extLst>
          </p:cNvPr>
          <p:cNvSpPr/>
          <p:nvPr/>
        </p:nvSpPr>
        <p:spPr>
          <a:xfrm>
            <a:off x="5287503" y="2352871"/>
            <a:ext cx="3577096" cy="461665"/>
          </a:xfrm>
          <a:prstGeom prst="rect">
            <a:avLst/>
          </a:prstGeom>
        </p:spPr>
        <p:txBody>
          <a:bodyPr wrap="square">
            <a:spAutoFit/>
          </a:bodyPr>
          <a:lstStyle/>
          <a:p>
            <a:r>
              <a:rPr lang="en-US" sz="1200" dirty="0"/>
              <a:t>"A man is but the product of his thoughts. What he thinks, he becomes</a:t>
            </a:r>
            <a:r>
              <a:rPr lang="en-US" sz="1200" dirty="0" smtClean="0"/>
              <a:t>.“ – Mahatma Gandhi</a:t>
            </a:r>
            <a:endParaRPr lang="en-US" sz="1200" dirty="0"/>
          </a:p>
        </p:txBody>
      </p:sp>
      <p:sp>
        <p:nvSpPr>
          <p:cNvPr id="25" name="Rectangle 24">
            <a:extLst>
              <a:ext uri="{FF2B5EF4-FFF2-40B4-BE49-F238E27FC236}">
                <a16:creationId xmlns:a16="http://schemas.microsoft.com/office/drawing/2014/main" id="{AFF5F93E-50DB-E2A7-EB0B-C9C9E60AB2A0}"/>
              </a:ext>
            </a:extLst>
          </p:cNvPr>
          <p:cNvSpPr/>
          <p:nvPr/>
        </p:nvSpPr>
        <p:spPr>
          <a:xfrm>
            <a:off x="783760" y="5359303"/>
            <a:ext cx="2162337" cy="1015663"/>
          </a:xfrm>
          <a:prstGeom prst="rect">
            <a:avLst/>
          </a:prstGeom>
        </p:spPr>
        <p:txBody>
          <a:bodyPr wrap="square">
            <a:spAutoFit/>
          </a:bodyPr>
          <a:lstStyle/>
          <a:p>
            <a:r>
              <a:rPr lang="en-US" sz="1200" dirty="0"/>
              <a:t>"Your body is the only place you have to live in. It's your first and last responsibility, so take care of it</a:t>
            </a:r>
            <a:r>
              <a:rPr lang="en-US" sz="1200" dirty="0" smtClean="0"/>
              <a:t>.“ – Zig </a:t>
            </a:r>
            <a:r>
              <a:rPr lang="en-US" sz="1200" dirty="0" err="1" smtClean="0"/>
              <a:t>Ziglar</a:t>
            </a:r>
            <a:endParaRPr lang="en-US" sz="1200" dirty="0"/>
          </a:p>
          <a:p>
            <a:endParaRPr lang="en-US" sz="1200" dirty="0"/>
          </a:p>
        </p:txBody>
      </p:sp>
      <p:sp>
        <p:nvSpPr>
          <p:cNvPr id="26" name="Rectangle 25">
            <a:extLst>
              <a:ext uri="{FF2B5EF4-FFF2-40B4-BE49-F238E27FC236}">
                <a16:creationId xmlns:a16="http://schemas.microsoft.com/office/drawing/2014/main" id="{3C83D3F3-BB39-575E-4929-41B11689803F}"/>
              </a:ext>
            </a:extLst>
          </p:cNvPr>
          <p:cNvSpPr/>
          <p:nvPr/>
        </p:nvSpPr>
        <p:spPr>
          <a:xfrm>
            <a:off x="5845359" y="5359303"/>
            <a:ext cx="2669991" cy="830997"/>
          </a:xfrm>
          <a:prstGeom prst="rect">
            <a:avLst/>
          </a:prstGeom>
        </p:spPr>
        <p:txBody>
          <a:bodyPr wrap="square">
            <a:spAutoFit/>
          </a:bodyPr>
          <a:lstStyle/>
          <a:p>
            <a:r>
              <a:rPr lang="en-US" sz="1200" dirty="0"/>
              <a:t>"Your true success in life begins only when you make the commitment to become excellent at what you do</a:t>
            </a:r>
            <a:r>
              <a:rPr lang="en-US" sz="1200" dirty="0" smtClean="0"/>
              <a:t>.“ – Brian Tracy</a:t>
            </a:r>
            <a:endParaRPr lang="en-US" sz="1200" dirty="0"/>
          </a:p>
        </p:txBody>
      </p:sp>
    </p:spTree>
    <p:extLst>
      <p:ext uri="{BB962C8B-B14F-4D97-AF65-F5344CB8AC3E}">
        <p14:creationId xmlns:p14="http://schemas.microsoft.com/office/powerpoint/2010/main" val="895449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Food for thought …</a:t>
            </a:r>
          </a:p>
        </p:txBody>
      </p:sp>
      <p:sp>
        <p:nvSpPr>
          <p:cNvPr id="4" name="Content Placeholder 2"/>
          <p:cNvSpPr txBox="1">
            <a:spLocks/>
          </p:cNvSpPr>
          <p:nvPr/>
        </p:nvSpPr>
        <p:spPr bwMode="auto">
          <a:xfrm>
            <a:off x="849290" y="3051772"/>
            <a:ext cx="3671250" cy="185872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US" sz="2000" dirty="0"/>
              <a:t>"We think, mistakenly, that success is the result of the amount of time we put in at work, instead of the quality of time we put in</a:t>
            </a:r>
            <a:r>
              <a:rPr lang="en-US" sz="2000" dirty="0" smtClean="0"/>
              <a:t>.“ </a:t>
            </a:r>
          </a:p>
          <a:p>
            <a:pPr marL="0" indent="0" algn="ctr">
              <a:buNone/>
            </a:pPr>
            <a:r>
              <a:rPr lang="en-US" sz="2000" i="1" dirty="0" smtClean="0"/>
              <a:t>~Arianna Huffington</a:t>
            </a:r>
          </a:p>
          <a:p>
            <a:pPr marL="0" indent="0" algn="ctr">
              <a:buFont typeface="Arial" charset="0"/>
              <a:buNone/>
            </a:pPr>
            <a:endParaRPr lang="en-US" sz="2000" dirty="0"/>
          </a:p>
        </p:txBody>
      </p:sp>
      <p:sp>
        <p:nvSpPr>
          <p:cNvPr id="5" name="Content Placeholder 2"/>
          <p:cNvSpPr txBox="1">
            <a:spLocks/>
          </p:cNvSpPr>
          <p:nvPr/>
        </p:nvSpPr>
        <p:spPr bwMode="auto">
          <a:xfrm>
            <a:off x="4520540" y="2524835"/>
            <a:ext cx="3919186" cy="25111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US" sz="2000" dirty="0"/>
              <a:t>"Success in any area of life begins by knowing and understanding your core values, beliefs, and principles. You have to balance your mind, body, and spirit and stay true to your authentic self in order to find a career that truly aligns with who you are." </a:t>
            </a:r>
            <a:endParaRPr lang="en-US" sz="2000" dirty="0" smtClean="0"/>
          </a:p>
          <a:p>
            <a:pPr marL="0" indent="0" algn="ctr">
              <a:buNone/>
            </a:pPr>
            <a:r>
              <a:rPr lang="en-US" sz="2000" i="1" dirty="0" smtClean="0"/>
              <a:t>~Kristi Ling</a:t>
            </a:r>
          </a:p>
          <a:p>
            <a:pPr marL="0" indent="0" algn="ctr">
              <a:buFont typeface="Arial" charset="0"/>
              <a:buNone/>
            </a:pPr>
            <a:endParaRPr lang="en-US" sz="2000" dirty="0"/>
          </a:p>
        </p:txBody>
      </p:sp>
    </p:spTree>
    <p:extLst>
      <p:ext uri="{BB962C8B-B14F-4D97-AF65-F5344CB8AC3E}">
        <p14:creationId xmlns:p14="http://schemas.microsoft.com/office/powerpoint/2010/main" val="3209364699"/>
      </p:ext>
    </p:extLst>
  </p:cSld>
  <p:clrMapOvr>
    <a:masterClrMapping/>
  </p:clrMapOvr>
</p:sld>
</file>

<file path=ppt/theme/theme1.xml><?xml version="1.0" encoding="utf-8"?>
<a:theme xmlns:a="http://schemas.openxmlformats.org/drawingml/2006/main" name="PP_C5Modules_CC_License_standar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_C5Modules_CC_License_standard" id="{F0FA9D47-06A1-4F86-A3DE-945BA88B3B0E}" vid="{A7340899-09C2-4C21-8394-A4D30A56A33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C5 Modules</Template>
  <TotalTime>3824</TotalTime>
  <Words>866</Words>
  <Application>Microsoft Office PowerPoint</Application>
  <PresentationFormat>On-screen Show (4:3)</PresentationFormat>
  <Paragraphs>89</Paragraphs>
  <Slides>11</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Calibri Light</vt:lpstr>
      <vt:lpstr>system-ui</vt:lpstr>
      <vt:lpstr>Wingdings</vt:lpstr>
      <vt:lpstr>PP_C5Modules_CC_License_standard</vt:lpstr>
      <vt:lpstr>  Professionalism &amp; Soft Skills Development</vt:lpstr>
      <vt:lpstr>Learning Outcomes</vt:lpstr>
      <vt:lpstr>Lifelong Learner Rationale</vt:lpstr>
      <vt:lpstr>Lifelong Learner Vision</vt:lpstr>
      <vt:lpstr>Lifelong Learner Benefits</vt:lpstr>
      <vt:lpstr>Growth Mindset vs. Fixed Mindset</vt:lpstr>
      <vt:lpstr>Seek Purpose</vt:lpstr>
      <vt:lpstr>Find Balance</vt:lpstr>
      <vt:lpstr>Food for thought …</vt:lpstr>
      <vt:lpstr>Discussion &amp; Reflection</vt:lpstr>
      <vt:lpstr>Assignments </vt:lpstr>
    </vt:vector>
  </TitlesOfParts>
  <Company>University of California at Davis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 Bishop</dc:creator>
  <cp:lastModifiedBy>Thomas Hill</cp:lastModifiedBy>
  <cp:revision>202</cp:revision>
  <cp:lastPrinted>2016-07-18T16:40:10Z</cp:lastPrinted>
  <dcterms:created xsi:type="dcterms:W3CDTF">2016-07-03T20:12:42Z</dcterms:created>
  <dcterms:modified xsi:type="dcterms:W3CDTF">2023-05-22T06:36:50Z</dcterms:modified>
</cp:coreProperties>
</file>