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1"/>
  </p:notesMasterIdLst>
  <p:sldIdLst>
    <p:sldId id="256" r:id="rId2"/>
    <p:sldId id="303" r:id="rId3"/>
    <p:sldId id="322" r:id="rId4"/>
    <p:sldId id="324" r:id="rId5"/>
    <p:sldId id="323" r:id="rId6"/>
    <p:sldId id="325" r:id="rId7"/>
    <p:sldId id="326" r:id="rId8"/>
    <p:sldId id="327" r:id="rId9"/>
    <p:sldId id="309" r:id="rId10"/>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24" autoAdjust="0"/>
    <p:restoredTop sz="92958" autoAdjust="0"/>
  </p:normalViewPr>
  <p:slideViewPr>
    <p:cSldViewPr snapToGrid="0" snapToObjects="1">
      <p:cViewPr varScale="1">
        <p:scale>
          <a:sx n="114" d="100"/>
          <a:sy n="114" d="100"/>
        </p:scale>
        <p:origin x="968"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10/21/22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3553203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2864054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3800209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4087558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1036743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15213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Professionalism &amp; Soft Skills Development</a:t>
            </a:r>
            <a:endParaRPr dirty="0"/>
          </a:p>
        </p:txBody>
      </p:sp>
      <p:sp>
        <p:nvSpPr>
          <p:cNvPr id="12290" name="Subtitle 2"/>
          <p:cNvSpPr>
            <a:spLocks noGrp="1"/>
          </p:cNvSpPr>
          <p:nvPr>
            <p:ph type="body" sz="quarter" idx="13"/>
          </p:nvPr>
        </p:nvSpPr>
        <p:spPr>
          <a:xfrm>
            <a:off x="2630488" y="4999038"/>
            <a:ext cx="5108458" cy="277812"/>
          </a:xfrm>
        </p:spPr>
        <p:txBody>
          <a:bodyPr/>
          <a:lstStyle/>
          <a:p>
            <a:pPr eaLnBrk="1" hangingPunct="1"/>
            <a:r>
              <a:rPr lang="en-US" sz="2000" b="1" dirty="0">
                <a:solidFill>
                  <a:srgbClr val="2F5597"/>
                </a:solidFill>
              </a:rPr>
              <a:t>Lesson </a:t>
            </a:r>
            <a:r>
              <a:rPr lang="en-US" sz="2000" b="1">
                <a:solidFill>
                  <a:srgbClr val="2F5597"/>
                </a:solidFill>
              </a:rPr>
              <a:t>Number 13: </a:t>
            </a:r>
            <a:r>
              <a:rPr lang="en-US" sz="2000" b="1" dirty="0">
                <a:solidFill>
                  <a:srgbClr val="2F5597"/>
                </a:solidFill>
              </a:rPr>
              <a:t>Professional Conversation &amp; Etiquette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lvl="1" eaLnBrk="1" hangingPunct="1"/>
            <a:r>
              <a:rPr lang="en-US" dirty="0"/>
              <a:t>Confidently seek out and connect with career counselors, mentors, sponsors, alumni, and others who can provide guidance, ask intentional questions, give practical advice, and share their journey and narrative of discerning a sense of purpose and calling.</a:t>
            </a:r>
          </a:p>
          <a:p>
            <a:pPr lvl="1" eaLnBrk="1" hangingPunct="1"/>
            <a:r>
              <a:rPr lang="en-US" dirty="0"/>
              <a:t>Apply &amp; Analyze</a:t>
            </a:r>
          </a:p>
          <a:p>
            <a:pPr lvl="2" eaLnBrk="1" hangingPunct="1"/>
            <a:r>
              <a:rPr lang="en-US" dirty="0"/>
              <a:t>Articulate the necessary preparation steps for a successful professional conversation</a:t>
            </a:r>
          </a:p>
          <a:p>
            <a:pPr lvl="2" eaLnBrk="1" hangingPunct="1"/>
            <a:r>
              <a:rPr lang="en-US" dirty="0"/>
              <a:t>Build a template of questions appropriate for opening, dialoguing, and concluding a successful professional conversation</a:t>
            </a:r>
          </a:p>
          <a:p>
            <a:pPr lvl="2" eaLnBrk="1" hangingPunct="1"/>
            <a:r>
              <a:rPr lang="en-US" dirty="0"/>
              <a:t>Criticize the preparation and etiquette of others in a role play professional scenario</a:t>
            </a:r>
          </a:p>
          <a:p>
            <a:pPr lvl="2" eaLnBrk="1" hangingPunct="1"/>
            <a:r>
              <a:rPr lang="en-US" dirty="0"/>
              <a:t>Demonstrate your ability to maintain conversation flow, direct conversations, and request your desire from the conversation</a:t>
            </a:r>
          </a:p>
          <a:p>
            <a:pPr lvl="2" eaLnBrk="1" hangingPunct="1"/>
            <a:r>
              <a:rPr lang="en-US" dirty="0"/>
              <a:t>Organize your conversations </a:t>
            </a:r>
          </a:p>
          <a:p>
            <a:pPr lvl="2" eaLnBrk="1" hangingPunct="1"/>
            <a:r>
              <a:rPr lang="en-US" dirty="0"/>
              <a:t>Plan your conversations with adequate punctuality and dialogue time</a:t>
            </a:r>
          </a:p>
          <a:p>
            <a:pPr lvl="2" eaLnBrk="1" hangingPunct="1"/>
            <a:r>
              <a:rPr lang="en-US" dirty="0"/>
              <a:t>Schedule your conversations and ensure you track the follow up</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76284"/>
            <a:ext cx="7886700" cy="1325563"/>
          </a:xfrm>
        </p:spPr>
        <p:txBody>
          <a:bodyPr/>
          <a:lstStyle/>
          <a:p>
            <a:pPr eaLnBrk="1" hangingPunct="1"/>
            <a:r>
              <a:rPr lang="en-US" dirty="0"/>
              <a:t>Be Prepared 	</a:t>
            </a:r>
          </a:p>
        </p:txBody>
      </p:sp>
      <p:sp>
        <p:nvSpPr>
          <p:cNvPr id="14338" name="Content Placeholder 2"/>
          <p:cNvSpPr>
            <a:spLocks noGrp="1"/>
          </p:cNvSpPr>
          <p:nvPr>
            <p:ph idx="1"/>
          </p:nvPr>
        </p:nvSpPr>
        <p:spPr>
          <a:xfrm>
            <a:off x="628650" y="1669521"/>
            <a:ext cx="7886700" cy="4351338"/>
          </a:xfrm>
        </p:spPr>
        <p:txBody>
          <a:bodyPr/>
          <a:lstStyle/>
          <a:p>
            <a:r>
              <a:rPr lang="en-US" dirty="0"/>
              <a:t>Make the most of every opportunity – including conversations</a:t>
            </a:r>
          </a:p>
          <a:p>
            <a:r>
              <a:rPr lang="en-US" dirty="0"/>
              <a:t>Dialogue with a colleague or professional should exhibit interest and ooze active listening skills</a:t>
            </a:r>
          </a:p>
          <a:p>
            <a:r>
              <a:rPr lang="en-US" dirty="0"/>
              <a:t>Whenever possible, learn about an organization, a career path, a job role, the individual's distinct contributions</a:t>
            </a:r>
          </a:p>
          <a:p>
            <a:r>
              <a:rPr lang="en-US" dirty="0"/>
              <a:t>Develop a relationship with the individual, engage them, make a valuable connection</a:t>
            </a:r>
          </a:p>
          <a:p>
            <a:r>
              <a:rPr lang="en-US" dirty="0"/>
              <a:t>Attend to your appearance, body language, enthusiasm, and punctuality – know how much time allotted for the conversation</a:t>
            </a:r>
          </a:p>
          <a:p>
            <a:r>
              <a:rPr lang="en-US" dirty="0"/>
              <a:t>Consider spending at least an hour or more preparing </a:t>
            </a:r>
          </a:p>
          <a:p>
            <a:endParaRPr lang="en-US" dirty="0"/>
          </a:p>
        </p:txBody>
      </p:sp>
      <p:sp>
        <p:nvSpPr>
          <p:cNvPr id="2" name="TextBox 1">
            <a:extLst>
              <a:ext uri="{FF2B5EF4-FFF2-40B4-BE49-F238E27FC236}">
                <a16:creationId xmlns:a16="http://schemas.microsoft.com/office/drawing/2014/main" id="{9E77EFFA-9E9F-0340-267C-0E129103A3FE}"/>
              </a:ext>
            </a:extLst>
          </p:cNvPr>
          <p:cNvSpPr txBox="1"/>
          <p:nvPr/>
        </p:nvSpPr>
        <p:spPr>
          <a:xfrm>
            <a:off x="2230244" y="5263376"/>
            <a:ext cx="4683512" cy="830997"/>
          </a:xfrm>
          <a:prstGeom prst="rect">
            <a:avLst/>
          </a:prstGeom>
          <a:noFill/>
        </p:spPr>
        <p:txBody>
          <a:bodyPr wrap="square" rtlCol="0">
            <a:spAutoFit/>
          </a:bodyPr>
          <a:lstStyle/>
          <a:p>
            <a:r>
              <a:rPr lang="en-US" sz="1600" i="1" dirty="0"/>
              <a:t>We don’t always rise to our highest expectations, most of the time we fail to our level of preparation. ~Archilochus</a:t>
            </a:r>
          </a:p>
        </p:txBody>
      </p:sp>
      <p:sp>
        <p:nvSpPr>
          <p:cNvPr id="5" name="TextBox 4">
            <a:extLst>
              <a:ext uri="{FF2B5EF4-FFF2-40B4-BE49-F238E27FC236}">
                <a16:creationId xmlns:a16="http://schemas.microsoft.com/office/drawing/2014/main" id="{8D0D9A19-3EDA-6CC6-9361-30E4B449EB04}"/>
              </a:ext>
            </a:extLst>
          </p:cNvPr>
          <p:cNvSpPr txBox="1"/>
          <p:nvPr/>
        </p:nvSpPr>
        <p:spPr>
          <a:xfrm>
            <a:off x="1055881" y="6173400"/>
            <a:ext cx="7032238" cy="276999"/>
          </a:xfrm>
          <a:prstGeom prst="rect">
            <a:avLst/>
          </a:prstGeom>
          <a:noFill/>
        </p:spPr>
        <p:txBody>
          <a:bodyPr wrap="square">
            <a:spAutoFit/>
          </a:bodyPr>
          <a:lstStyle/>
          <a:p>
            <a:r>
              <a:rPr lang="en-US" sz="1200" dirty="0"/>
              <a:t>Source: Launch Your Career. Sean O’Keefe &amp; The Career Leadership Collective</a:t>
            </a:r>
          </a:p>
        </p:txBody>
      </p:sp>
    </p:spTree>
    <p:extLst>
      <p:ext uri="{BB962C8B-B14F-4D97-AF65-F5344CB8AC3E}">
        <p14:creationId xmlns:p14="http://schemas.microsoft.com/office/powerpoint/2010/main" val="125438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76284"/>
            <a:ext cx="7886700" cy="1325563"/>
          </a:xfrm>
        </p:spPr>
        <p:txBody>
          <a:bodyPr/>
          <a:lstStyle/>
          <a:p>
            <a:pPr eaLnBrk="1" hangingPunct="1"/>
            <a:r>
              <a:rPr lang="en-US" dirty="0"/>
              <a:t>Conversation </a:t>
            </a:r>
          </a:p>
        </p:txBody>
      </p:sp>
      <p:sp>
        <p:nvSpPr>
          <p:cNvPr id="14338" name="Content Placeholder 2"/>
          <p:cNvSpPr>
            <a:spLocks noGrp="1"/>
          </p:cNvSpPr>
          <p:nvPr>
            <p:ph idx="1"/>
          </p:nvPr>
        </p:nvSpPr>
        <p:spPr>
          <a:xfrm>
            <a:off x="628650" y="1825635"/>
            <a:ext cx="7886700" cy="4351338"/>
          </a:xfrm>
        </p:spPr>
        <p:txBody>
          <a:bodyPr/>
          <a:lstStyle/>
          <a:p>
            <a:r>
              <a:rPr lang="en-US" dirty="0"/>
              <a:t>Don’t ask good questions, ask the right questions</a:t>
            </a:r>
          </a:p>
          <a:p>
            <a:pPr lvl="1"/>
            <a:r>
              <a:rPr lang="en-US" dirty="0"/>
              <a:t>Guide the conversation and demonstrate you value their time</a:t>
            </a:r>
          </a:p>
          <a:p>
            <a:pPr lvl="1"/>
            <a:r>
              <a:rPr lang="en-US" dirty="0"/>
              <a:t>Be nimble, your conversation may take a turn based on similarities</a:t>
            </a:r>
          </a:p>
          <a:p>
            <a:pPr lvl="1"/>
            <a:r>
              <a:rPr lang="en-US" dirty="0"/>
              <a:t>Do your homework before meeting whenever possible</a:t>
            </a:r>
          </a:p>
          <a:p>
            <a:r>
              <a:rPr lang="en-US" dirty="0"/>
              <a:t>Starting with engaging small talk </a:t>
            </a:r>
          </a:p>
          <a:p>
            <a:pPr lvl="1"/>
            <a:r>
              <a:rPr lang="en-US" dirty="0"/>
              <a:t>This may be unrelated to the purpose of your conversation</a:t>
            </a:r>
          </a:p>
          <a:p>
            <a:pPr lvl="1"/>
            <a:r>
              <a:rPr lang="en-US" dirty="0"/>
              <a:t>Ask a strategic question or two to maximize effectiveness </a:t>
            </a:r>
          </a:p>
          <a:p>
            <a:r>
              <a:rPr lang="en-US" dirty="0"/>
              <a:t>Preparation will allow you to direct the conversation</a:t>
            </a:r>
          </a:p>
          <a:p>
            <a:pPr lvl="1"/>
            <a:r>
              <a:rPr lang="en-US" dirty="0"/>
              <a:t>Have talking notes to avoid awkward silence, getting off track, ending prematurely, and losing the opportunity</a:t>
            </a:r>
          </a:p>
          <a:p>
            <a:pPr lvl="1"/>
            <a:r>
              <a:rPr lang="en-US" dirty="0"/>
              <a:t>Know about the person, the industry, and the goal you're after</a:t>
            </a:r>
          </a:p>
          <a:p>
            <a:r>
              <a:rPr lang="en-US" dirty="0"/>
              <a:t>Demonstrate your respect for the other person's time</a:t>
            </a:r>
          </a:p>
        </p:txBody>
      </p:sp>
      <p:sp>
        <p:nvSpPr>
          <p:cNvPr id="5" name="TextBox 4">
            <a:extLst>
              <a:ext uri="{FF2B5EF4-FFF2-40B4-BE49-F238E27FC236}">
                <a16:creationId xmlns:a16="http://schemas.microsoft.com/office/drawing/2014/main" id="{7D7EDE06-2DB1-881E-654E-D255FBA34EC8}"/>
              </a:ext>
            </a:extLst>
          </p:cNvPr>
          <p:cNvSpPr txBox="1"/>
          <p:nvPr/>
        </p:nvSpPr>
        <p:spPr>
          <a:xfrm>
            <a:off x="1055881" y="6173400"/>
            <a:ext cx="7032238" cy="276999"/>
          </a:xfrm>
          <a:prstGeom prst="rect">
            <a:avLst/>
          </a:prstGeom>
          <a:noFill/>
        </p:spPr>
        <p:txBody>
          <a:bodyPr wrap="square">
            <a:spAutoFit/>
          </a:bodyPr>
          <a:lstStyle/>
          <a:p>
            <a:r>
              <a:rPr lang="en-US" sz="1200" dirty="0"/>
              <a:t>Source: Launch Your Career. Sean O’Keefe &amp; The Career Leadership Collective</a:t>
            </a:r>
          </a:p>
        </p:txBody>
      </p:sp>
    </p:spTree>
    <p:extLst>
      <p:ext uri="{BB962C8B-B14F-4D97-AF65-F5344CB8AC3E}">
        <p14:creationId xmlns:p14="http://schemas.microsoft.com/office/powerpoint/2010/main" val="3321465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a:xfrm>
            <a:off x="628650" y="1190012"/>
            <a:ext cx="7886700" cy="4351338"/>
          </a:xfrm>
        </p:spPr>
        <p:txBody>
          <a:bodyPr/>
          <a:lstStyle/>
          <a:p>
            <a:pPr eaLnBrk="1" hangingPunct="1"/>
            <a:r>
              <a:rPr lang="en-US" dirty="0"/>
              <a:t>What are the right questions?</a:t>
            </a:r>
          </a:p>
          <a:p>
            <a:pPr lvl="1"/>
            <a:r>
              <a:rPr lang="en-US" dirty="0"/>
              <a:t>What should you know about the person given the conversation context?</a:t>
            </a:r>
          </a:p>
          <a:p>
            <a:pPr lvl="1"/>
            <a:r>
              <a:rPr lang="en-US" dirty="0"/>
              <a:t>What should you know about the industry?</a:t>
            </a:r>
          </a:p>
          <a:p>
            <a:pPr lvl="1"/>
            <a:r>
              <a:rPr lang="en-US" dirty="0"/>
              <a:t>What should you know about your goals?</a:t>
            </a:r>
          </a:p>
          <a:p>
            <a:pPr lvl="1"/>
            <a:r>
              <a:rPr lang="en-US" dirty="0"/>
              <a:t>What are 4-5 right intentional small talk questions?</a:t>
            </a:r>
          </a:p>
          <a:p>
            <a:pPr lvl="1" eaLnBrk="1" hangingPunct="1"/>
            <a:r>
              <a:rPr lang="en-US" dirty="0"/>
              <a:t>What are 4-5 smart, meaningful questions?</a:t>
            </a:r>
          </a:p>
          <a:p>
            <a:pPr lvl="1" eaLnBrk="1" hangingPunct="1"/>
            <a:r>
              <a:rPr lang="en-US" dirty="0"/>
              <a:t>What are 2-3 closing questions?</a:t>
            </a:r>
          </a:p>
        </p:txBody>
      </p:sp>
    </p:spTree>
    <p:extLst>
      <p:ext uri="{BB962C8B-B14F-4D97-AF65-F5344CB8AC3E}">
        <p14:creationId xmlns:p14="http://schemas.microsoft.com/office/powerpoint/2010/main" val="263014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76284"/>
            <a:ext cx="7886700" cy="1325563"/>
          </a:xfrm>
        </p:spPr>
        <p:txBody>
          <a:bodyPr/>
          <a:lstStyle/>
          <a:p>
            <a:pPr eaLnBrk="1" hangingPunct="1"/>
            <a:r>
              <a:rPr lang="en-US" dirty="0"/>
              <a:t>Etiquette </a:t>
            </a:r>
          </a:p>
        </p:txBody>
      </p:sp>
      <p:sp>
        <p:nvSpPr>
          <p:cNvPr id="14338" name="Content Placeholder 2"/>
          <p:cNvSpPr>
            <a:spLocks noGrp="1"/>
          </p:cNvSpPr>
          <p:nvPr>
            <p:ph idx="1"/>
          </p:nvPr>
        </p:nvSpPr>
        <p:spPr>
          <a:xfrm>
            <a:off x="628650" y="1502254"/>
            <a:ext cx="7779370" cy="4351338"/>
          </a:xfrm>
        </p:spPr>
        <p:txBody>
          <a:bodyPr/>
          <a:lstStyle/>
          <a:p>
            <a:r>
              <a:rPr lang="en-US" dirty="0"/>
              <a:t>A collection of small behaviors that allow you to make a strong first impression</a:t>
            </a:r>
          </a:p>
          <a:p>
            <a:r>
              <a:rPr lang="en-US" dirty="0"/>
              <a:t>Habits others notice resulting in their decision to support you, recommend you, and even hire</a:t>
            </a:r>
          </a:p>
          <a:p>
            <a:r>
              <a:rPr lang="en-US" dirty="0"/>
              <a:t>Demonstrates competence, preparation, an agreeable nature, proactiveness, and thoughtfulness</a:t>
            </a:r>
          </a:p>
          <a:p>
            <a:r>
              <a:rPr lang="en-US" dirty="0"/>
              <a:t>Consider the following </a:t>
            </a:r>
          </a:p>
          <a:p>
            <a:pPr lvl="1"/>
            <a:r>
              <a:rPr lang="en-US" dirty="0"/>
              <a:t>What to wear – dress to the level of the other person, consider acceptable grooming and cosmetics, may be location dependent </a:t>
            </a:r>
          </a:p>
          <a:p>
            <a:pPr lvl="1"/>
            <a:r>
              <a:rPr lang="en-US" dirty="0"/>
              <a:t>What to bring – proper technology, copies of your information, portfolio</a:t>
            </a:r>
          </a:p>
          <a:p>
            <a:pPr lvl="1"/>
            <a:r>
              <a:rPr lang="en-US" dirty="0"/>
              <a:t>When to arrive – 20 minutes early if driving, 2 minutes early if a video chat, on time if a phone call</a:t>
            </a:r>
          </a:p>
          <a:p>
            <a:pPr lvl="1"/>
            <a:r>
              <a:rPr lang="en-US" dirty="0"/>
              <a:t>Body language – smile, good posture, eye contact, talk slow, be enthusiastic; don’t fidget, chew gum – Try to Relax</a:t>
            </a:r>
          </a:p>
          <a:p>
            <a:pPr lvl="1"/>
            <a:r>
              <a:rPr lang="en-US" dirty="0"/>
              <a:t>Express gratitude and thank them when it’s over – send a note</a:t>
            </a:r>
          </a:p>
        </p:txBody>
      </p:sp>
      <p:sp>
        <p:nvSpPr>
          <p:cNvPr id="5" name="TextBox 4">
            <a:extLst>
              <a:ext uri="{FF2B5EF4-FFF2-40B4-BE49-F238E27FC236}">
                <a16:creationId xmlns:a16="http://schemas.microsoft.com/office/drawing/2014/main" id="{7D7EDE06-2DB1-881E-654E-D255FBA34EC8}"/>
              </a:ext>
            </a:extLst>
          </p:cNvPr>
          <p:cNvSpPr txBox="1"/>
          <p:nvPr/>
        </p:nvSpPr>
        <p:spPr>
          <a:xfrm>
            <a:off x="1055881" y="6173400"/>
            <a:ext cx="7032238" cy="276999"/>
          </a:xfrm>
          <a:prstGeom prst="rect">
            <a:avLst/>
          </a:prstGeom>
          <a:noFill/>
        </p:spPr>
        <p:txBody>
          <a:bodyPr wrap="square">
            <a:spAutoFit/>
          </a:bodyPr>
          <a:lstStyle/>
          <a:p>
            <a:r>
              <a:rPr lang="en-US" sz="1200" dirty="0"/>
              <a:t>Source: Launch Your Career. Sean O’Keefe &amp; The Career Leadership Collective</a:t>
            </a:r>
          </a:p>
        </p:txBody>
      </p:sp>
    </p:spTree>
    <p:extLst>
      <p:ext uri="{BB962C8B-B14F-4D97-AF65-F5344CB8AC3E}">
        <p14:creationId xmlns:p14="http://schemas.microsoft.com/office/powerpoint/2010/main" val="1776537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76284"/>
            <a:ext cx="7886700" cy="1325563"/>
          </a:xfrm>
        </p:spPr>
        <p:txBody>
          <a:bodyPr/>
          <a:lstStyle/>
          <a:p>
            <a:pPr eaLnBrk="1" hangingPunct="1"/>
            <a:r>
              <a:rPr lang="en-US" dirty="0"/>
              <a:t>Video and Phone Etiquette </a:t>
            </a:r>
          </a:p>
        </p:txBody>
      </p:sp>
      <p:sp>
        <p:nvSpPr>
          <p:cNvPr id="14338" name="Content Placeholder 2"/>
          <p:cNvSpPr>
            <a:spLocks noGrp="1"/>
          </p:cNvSpPr>
          <p:nvPr>
            <p:ph idx="1"/>
          </p:nvPr>
        </p:nvSpPr>
        <p:spPr>
          <a:xfrm>
            <a:off x="628650" y="1669519"/>
            <a:ext cx="7779370" cy="4351338"/>
          </a:xfrm>
        </p:spPr>
        <p:txBody>
          <a:bodyPr/>
          <a:lstStyle/>
          <a:p>
            <a:r>
              <a:rPr lang="en-US" dirty="0"/>
              <a:t>Be aware of your background (no open doors or closets), use a blank backdrop or screen</a:t>
            </a:r>
          </a:p>
          <a:p>
            <a:r>
              <a:rPr lang="en-US" dirty="0"/>
              <a:t>Keep your camera on and make eye contact</a:t>
            </a:r>
          </a:p>
          <a:p>
            <a:r>
              <a:rPr lang="en-US" dirty="0"/>
              <a:t>Small talk and dress still apply</a:t>
            </a:r>
          </a:p>
          <a:p>
            <a:r>
              <a:rPr lang="en-US" dirty="0"/>
              <a:t>Don’t be too close or too far from the camera</a:t>
            </a:r>
          </a:p>
          <a:p>
            <a:r>
              <a:rPr lang="en-US" dirty="0"/>
              <a:t>Ensure the room is well lit</a:t>
            </a:r>
          </a:p>
          <a:p>
            <a:r>
              <a:rPr lang="en-US" dirty="0"/>
              <a:t>Speak clearly and without being monotone, especially on the phone since there is no body language – tone is everything</a:t>
            </a:r>
          </a:p>
          <a:p>
            <a:r>
              <a:rPr lang="en-US" dirty="0"/>
              <a:t>Don’t talk too fast or too slow</a:t>
            </a:r>
          </a:p>
          <a:p>
            <a:r>
              <a:rPr lang="en-US" dirty="0"/>
              <a:t>On the phone make sure you stay engaged, don’t get distracted – pace if it helps </a:t>
            </a:r>
          </a:p>
          <a:p>
            <a:r>
              <a:rPr lang="en-US" dirty="0"/>
              <a:t>Make sure the room is quiet</a:t>
            </a:r>
          </a:p>
          <a:p>
            <a:endParaRPr lang="en-US" dirty="0"/>
          </a:p>
        </p:txBody>
      </p:sp>
      <p:sp>
        <p:nvSpPr>
          <p:cNvPr id="5" name="TextBox 4">
            <a:extLst>
              <a:ext uri="{FF2B5EF4-FFF2-40B4-BE49-F238E27FC236}">
                <a16:creationId xmlns:a16="http://schemas.microsoft.com/office/drawing/2014/main" id="{7D7EDE06-2DB1-881E-654E-D255FBA34EC8}"/>
              </a:ext>
            </a:extLst>
          </p:cNvPr>
          <p:cNvSpPr txBox="1"/>
          <p:nvPr/>
        </p:nvSpPr>
        <p:spPr>
          <a:xfrm>
            <a:off x="1055881" y="6173400"/>
            <a:ext cx="7032238" cy="276999"/>
          </a:xfrm>
          <a:prstGeom prst="rect">
            <a:avLst/>
          </a:prstGeom>
          <a:noFill/>
        </p:spPr>
        <p:txBody>
          <a:bodyPr wrap="square">
            <a:spAutoFit/>
          </a:bodyPr>
          <a:lstStyle/>
          <a:p>
            <a:r>
              <a:rPr lang="en-US" sz="1200" dirty="0"/>
              <a:t>Source: Launch Your Career. Sean O’Keefe &amp; The Career Leadership Collective</a:t>
            </a:r>
          </a:p>
        </p:txBody>
      </p:sp>
    </p:spTree>
    <p:extLst>
      <p:ext uri="{BB962C8B-B14F-4D97-AF65-F5344CB8AC3E}">
        <p14:creationId xmlns:p14="http://schemas.microsoft.com/office/powerpoint/2010/main" val="292703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6350"/>
            <a:ext cx="7886700" cy="1325563"/>
          </a:xfrm>
        </p:spPr>
        <p:txBody>
          <a:bodyPr/>
          <a:lstStyle/>
          <a:p>
            <a:pPr eaLnBrk="1" hangingPunct="1"/>
            <a:r>
              <a:rPr lang="en-US" dirty="0"/>
              <a:t>Discussion &amp; Reflection</a:t>
            </a:r>
          </a:p>
        </p:txBody>
      </p:sp>
      <p:sp>
        <p:nvSpPr>
          <p:cNvPr id="14338" name="Content Placeholder 2"/>
          <p:cNvSpPr>
            <a:spLocks noGrp="1"/>
          </p:cNvSpPr>
          <p:nvPr>
            <p:ph idx="1"/>
          </p:nvPr>
        </p:nvSpPr>
        <p:spPr>
          <a:xfrm>
            <a:off x="628650" y="1190012"/>
            <a:ext cx="7886700" cy="4351338"/>
          </a:xfrm>
        </p:spPr>
        <p:txBody>
          <a:bodyPr/>
          <a:lstStyle/>
          <a:p>
            <a:pPr eaLnBrk="1" hangingPunct="1"/>
            <a:r>
              <a:rPr lang="en-US" dirty="0"/>
              <a:t>Role play a conversation</a:t>
            </a:r>
          </a:p>
          <a:p>
            <a:pPr lvl="1" eaLnBrk="1" hangingPunct="1"/>
            <a:r>
              <a:rPr lang="en-US" dirty="0"/>
              <a:t>You have been asked to introduce yourself to some professionals</a:t>
            </a:r>
          </a:p>
          <a:p>
            <a:pPr lvl="1" eaLnBrk="1" hangingPunct="1"/>
            <a:r>
              <a:rPr lang="en-US" dirty="0"/>
              <a:t>Give a short answer with a finishing question about the professional</a:t>
            </a:r>
          </a:p>
          <a:p>
            <a:pPr lvl="1" eaLnBrk="1" hangingPunct="1"/>
            <a:r>
              <a:rPr lang="en-US" dirty="0"/>
              <a:t>Use the questions from the previous exercise</a:t>
            </a:r>
          </a:p>
          <a:p>
            <a:pPr eaLnBrk="1" hangingPunct="1"/>
            <a:r>
              <a:rPr lang="en-US" dirty="0"/>
              <a:t>The other person should reflect on the etiquette tips and provide you feedback</a:t>
            </a:r>
          </a:p>
          <a:p>
            <a:pPr lvl="1" eaLnBrk="1" hangingPunct="1"/>
            <a:r>
              <a:rPr lang="en-US" dirty="0"/>
              <a:t>Were you relaxed</a:t>
            </a:r>
          </a:p>
          <a:p>
            <a:pPr lvl="1" eaLnBrk="1" hangingPunct="1"/>
            <a:r>
              <a:rPr lang="en-US" dirty="0"/>
              <a:t>What did your body language convey</a:t>
            </a:r>
          </a:p>
          <a:p>
            <a:pPr lvl="1" eaLnBrk="1" hangingPunct="1"/>
            <a:r>
              <a:rPr lang="en-US" dirty="0"/>
              <a:t>Were you prepared</a:t>
            </a:r>
          </a:p>
          <a:p>
            <a:pPr lvl="1" eaLnBrk="1" hangingPunct="1"/>
            <a:r>
              <a:rPr lang="en-US" dirty="0"/>
              <a:t>Did you fidget, slouch, lose eye contact, </a:t>
            </a:r>
            <a:r>
              <a:rPr lang="en-US" dirty="0" err="1"/>
              <a:t>etc</a:t>
            </a:r>
            <a:endParaRPr lang="en-US" dirty="0"/>
          </a:p>
        </p:txBody>
      </p:sp>
    </p:spTree>
    <p:extLst>
      <p:ext uri="{BB962C8B-B14F-4D97-AF65-F5344CB8AC3E}">
        <p14:creationId xmlns:p14="http://schemas.microsoft.com/office/powerpoint/2010/main" val="1233831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1956-D21D-479F-2056-E86C46942A21}"/>
              </a:ext>
            </a:extLst>
          </p:cNvPr>
          <p:cNvSpPr>
            <a:spLocks noGrp="1"/>
          </p:cNvSpPr>
          <p:nvPr>
            <p:ph type="title"/>
          </p:nvPr>
        </p:nvSpPr>
        <p:spPr>
          <a:xfrm>
            <a:off x="628650" y="75195"/>
            <a:ext cx="7886700" cy="1325563"/>
          </a:xfrm>
        </p:spPr>
        <p:txBody>
          <a:bodyPr/>
          <a:lstStyle/>
          <a:p>
            <a:r>
              <a:rPr lang="en-US" dirty="0"/>
              <a:t>Assignments </a:t>
            </a:r>
          </a:p>
        </p:txBody>
      </p:sp>
      <p:sp>
        <p:nvSpPr>
          <p:cNvPr id="3" name="Content Placeholder 2">
            <a:extLst>
              <a:ext uri="{FF2B5EF4-FFF2-40B4-BE49-F238E27FC236}">
                <a16:creationId xmlns:a16="http://schemas.microsoft.com/office/drawing/2014/main" id="{750AB101-B0B6-D08A-EA65-E131D2A97DE8}"/>
              </a:ext>
            </a:extLst>
          </p:cNvPr>
          <p:cNvSpPr>
            <a:spLocks noGrp="1"/>
          </p:cNvSpPr>
          <p:nvPr>
            <p:ph idx="1"/>
          </p:nvPr>
        </p:nvSpPr>
        <p:spPr>
          <a:xfrm>
            <a:off x="628650" y="1133012"/>
            <a:ext cx="7021087" cy="4351338"/>
          </a:xfrm>
        </p:spPr>
        <p:txBody>
          <a:bodyPr/>
          <a:lstStyle/>
          <a:p>
            <a:r>
              <a:rPr lang="en-US" dirty="0"/>
              <a:t>Read LYC textbook Step 5 and 6</a:t>
            </a:r>
          </a:p>
          <a:p>
            <a:r>
              <a:rPr lang="en-US" dirty="0"/>
              <a:t>Complete LYC Workbook worksheets under Step 5 and 6</a:t>
            </a:r>
          </a:p>
          <a:p>
            <a:r>
              <a:rPr lang="en-US" dirty="0"/>
              <a:t>Submit a </a:t>
            </a:r>
            <a:r>
              <a:rPr lang="en-US" dirty="0" err="1"/>
              <a:t>SkillsFirst</a:t>
            </a:r>
            <a:r>
              <a:rPr lang="en-US" dirty="0"/>
              <a:t> video upload, label it your elevator pitch</a:t>
            </a:r>
          </a:p>
          <a:p>
            <a:pPr lvl="1"/>
            <a:r>
              <a:rPr lang="en-US" dirty="0"/>
              <a:t>https://</a:t>
            </a:r>
            <a:r>
              <a:rPr lang="en-US" dirty="0" err="1"/>
              <a:t>www.indeed.com</a:t>
            </a:r>
            <a:r>
              <a:rPr lang="en-US" dirty="0"/>
              <a:t>/career-advice/interviewing/how-to-give-an-elevator-pitch-examples</a:t>
            </a:r>
          </a:p>
          <a:p>
            <a:r>
              <a:rPr lang="en-US" dirty="0"/>
              <a:t>More info and example of elevator pitch:</a:t>
            </a:r>
          </a:p>
          <a:p>
            <a:pPr lvl="1"/>
            <a:r>
              <a:rPr lang="en-US" dirty="0"/>
              <a:t>https://</a:t>
            </a:r>
            <a:r>
              <a:rPr lang="en-US" dirty="0" err="1"/>
              <a:t>www.youtube.com</a:t>
            </a:r>
            <a:r>
              <a:rPr lang="en-US" dirty="0"/>
              <a:t>/</a:t>
            </a:r>
            <a:r>
              <a:rPr lang="en-US" dirty="0" err="1"/>
              <a:t>watch?v</a:t>
            </a:r>
            <a:r>
              <a:rPr lang="en-US" dirty="0"/>
              <a:t>=</a:t>
            </a:r>
            <a:r>
              <a:rPr lang="en-US" dirty="0" err="1"/>
              <a:t>hGkIVxwxrCk</a:t>
            </a:r>
            <a:endParaRPr lang="en-US" dirty="0"/>
          </a:p>
          <a:p>
            <a:pPr lvl="1"/>
            <a:r>
              <a:rPr lang="en-US" dirty="0"/>
              <a:t>https://www.youtube.com/watch?v=LDpe9StfGTA</a:t>
            </a:r>
          </a:p>
          <a:p>
            <a:r>
              <a:rPr lang="en-US" dirty="0"/>
              <a:t>Critique two student pitches using the provided review form</a:t>
            </a:r>
          </a:p>
        </p:txBody>
      </p:sp>
    </p:spTree>
    <p:extLst>
      <p:ext uri="{BB962C8B-B14F-4D97-AF65-F5344CB8AC3E}">
        <p14:creationId xmlns:p14="http://schemas.microsoft.com/office/powerpoint/2010/main" val="1749234365"/>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18744</TotalTime>
  <Words>904</Words>
  <Application>Microsoft Macintosh PowerPoint</Application>
  <PresentationFormat>On-screen Show (4:3)</PresentationFormat>
  <Paragraphs>92</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PP_C5Modules_CC_License_standard</vt:lpstr>
      <vt:lpstr>  Professionalism &amp; Soft Skills Development</vt:lpstr>
      <vt:lpstr>Learning Outcomes</vt:lpstr>
      <vt:lpstr>Be Prepared  </vt:lpstr>
      <vt:lpstr>Conversation </vt:lpstr>
      <vt:lpstr>Discussion &amp; Reflection</vt:lpstr>
      <vt:lpstr>Etiquette </vt:lpstr>
      <vt:lpstr>Video and Phone Etiquette </vt:lpstr>
      <vt:lpstr>Discussion &amp; Reflection</vt:lpstr>
      <vt:lpstr>Assignments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Sayadian, Greg</cp:lastModifiedBy>
  <cp:revision>239</cp:revision>
  <cp:lastPrinted>2016-07-18T16:40:10Z</cp:lastPrinted>
  <dcterms:created xsi:type="dcterms:W3CDTF">2016-07-03T20:12:42Z</dcterms:created>
  <dcterms:modified xsi:type="dcterms:W3CDTF">2022-10-21T19:15:57Z</dcterms:modified>
</cp:coreProperties>
</file>