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1"/>
  </p:notesMasterIdLst>
  <p:sldIdLst>
    <p:sldId id="256" r:id="rId2"/>
    <p:sldId id="303" r:id="rId3"/>
    <p:sldId id="310" r:id="rId4"/>
    <p:sldId id="304" r:id="rId5"/>
    <p:sldId id="311" r:id="rId6"/>
    <p:sldId id="312" r:id="rId7"/>
    <p:sldId id="314" r:id="rId8"/>
    <p:sldId id="306" r:id="rId9"/>
    <p:sldId id="309" r:id="rId10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8" autoAdjust="0"/>
    <p:restoredTop sz="81969" autoAdjust="0"/>
  </p:normalViewPr>
  <p:slideViewPr>
    <p:cSldViewPr snapToGrid="0" snapToObjects="1">
      <p:cViewPr varScale="1">
        <p:scale>
          <a:sx n="68" d="100"/>
          <a:sy n="68" d="100"/>
        </p:scale>
        <p:origin x="159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34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287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52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28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970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26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300" dirty="0"/>
              <a:t/>
            </a:r>
            <a:br>
              <a:rPr sz="3300" dirty="0"/>
            </a:br>
            <a:r>
              <a:rPr sz="3300" dirty="0"/>
              <a:t/>
            </a: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219575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</a:t>
            </a:r>
            <a:r>
              <a:rPr lang="en-US" sz="2000" b="1">
                <a:solidFill>
                  <a:srgbClr val="2F5597"/>
                </a:solidFill>
              </a:rPr>
              <a:t>Number </a:t>
            </a:r>
            <a:r>
              <a:rPr lang="en-US" sz="2000" b="1" dirty="0">
                <a:solidFill>
                  <a:srgbClr val="2F5597"/>
                </a:solidFill>
              </a:rPr>
              <a:t>3</a:t>
            </a:r>
            <a:r>
              <a:rPr lang="en-US" sz="2000" b="1">
                <a:solidFill>
                  <a:srgbClr val="2F5597"/>
                </a:solidFill>
              </a:rPr>
              <a:t>: </a:t>
            </a:r>
            <a:r>
              <a:rPr lang="en-US" sz="2000" b="1" dirty="0">
                <a:solidFill>
                  <a:srgbClr val="2F5597"/>
                </a:solidFill>
              </a:rPr>
              <a:t>Vision and Why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Utilize impacting experiences including internships, job shadowing, and service learning to affirm their chosen major and career will bring satisfaction, a sense of purpose, and the accomplishment of personal goals. </a:t>
            </a:r>
          </a:p>
          <a:p>
            <a:pPr lvl="1" eaLnBrk="1" hangingPunct="1"/>
            <a:r>
              <a:rPr lang="en-US" dirty="0"/>
              <a:t>Apply &amp; Analyze</a:t>
            </a:r>
          </a:p>
          <a:p>
            <a:pPr lvl="2" eaLnBrk="1" hangingPunct="1"/>
            <a:r>
              <a:rPr lang="en-US" dirty="0"/>
              <a:t>Articulate your personal and career goals </a:t>
            </a:r>
          </a:p>
          <a:p>
            <a:pPr lvl="2" eaLnBrk="1" hangingPunct="1"/>
            <a:r>
              <a:rPr lang="en-US" dirty="0"/>
              <a:t>Build your “why”: purpose, cause</a:t>
            </a:r>
            <a:r>
              <a:rPr lang="en-US" dirty="0" smtClean="0"/>
              <a:t>, </a:t>
            </a:r>
            <a:r>
              <a:rPr lang="en-US" dirty="0"/>
              <a:t>care</a:t>
            </a:r>
          </a:p>
          <a:p>
            <a:pPr lvl="2" eaLnBrk="1" hangingPunct="1"/>
            <a:r>
              <a:rPr lang="en-US" dirty="0"/>
              <a:t>Conclude what is your vision statement</a:t>
            </a:r>
          </a:p>
          <a:p>
            <a:pPr lvl="2" eaLnBrk="1" hangingPunct="1"/>
            <a:r>
              <a:rPr lang="en-US" dirty="0"/>
              <a:t>Debate “What is your target internship job?”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Start with “Why”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r>
              <a:rPr lang="en-US" dirty="0"/>
              <a:t>“When we communicate from the inside out (the perspective of our WHY), we are connecting with the part of the brain that controls behavior and decision making, the limbic system.”</a:t>
            </a:r>
          </a:p>
          <a:p>
            <a:pPr marL="0" indent="0" algn="ctr" eaLnBrk="1" hangingPunct="1">
              <a:buNone/>
            </a:pPr>
            <a:endParaRPr lang="en-US" dirty="0"/>
          </a:p>
          <a:p>
            <a:pPr marL="0" indent="0" algn="ctr" eaLnBrk="1" hangingPunct="1">
              <a:buNone/>
            </a:pPr>
            <a:r>
              <a:rPr lang="en-US" dirty="0"/>
              <a:t>~ Simon Sinek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Watch TED Talk – Simon Sinek’s ‘Start With WHY’ – 7 minutes:</a:t>
            </a:r>
          </a:p>
          <a:p>
            <a:pPr marL="0" indent="0" eaLnBrk="1" hangingPunct="1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=2Ss78LfY3nE&amp;list=RDLVu4ZoJKF_VuA&amp;index=4</a:t>
            </a:r>
          </a:p>
        </p:txBody>
      </p:sp>
    </p:spTree>
    <p:extLst>
      <p:ext uri="{BB962C8B-B14F-4D97-AF65-F5344CB8AC3E}">
        <p14:creationId xmlns:p14="http://schemas.microsoft.com/office/powerpoint/2010/main" val="752098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Your “Why”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 is your purpose?</a:t>
            </a:r>
          </a:p>
          <a:p>
            <a:pPr eaLnBrk="1" hangingPunct="1"/>
            <a:r>
              <a:rPr lang="en-US" dirty="0"/>
              <a:t>What is your cause?</a:t>
            </a:r>
          </a:p>
          <a:p>
            <a:pPr eaLnBrk="1" hangingPunct="1"/>
            <a:r>
              <a:rPr lang="en-US" dirty="0" smtClean="0"/>
              <a:t>Why </a:t>
            </a:r>
            <a:r>
              <a:rPr lang="en-US" dirty="0"/>
              <a:t>does your organization exist?</a:t>
            </a:r>
          </a:p>
          <a:p>
            <a:pPr eaLnBrk="1" hangingPunct="1"/>
            <a:r>
              <a:rPr lang="en-US" dirty="0"/>
              <a:t>Why do you get out of bed in the morning and why should anyone care?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52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“Why” Should You Care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Achieve My WHY</a:t>
            </a:r>
          </a:p>
          <a:p>
            <a:pPr eaLnBrk="1" hangingPunct="1"/>
            <a:r>
              <a:rPr lang="en-US" dirty="0"/>
              <a:t>Step Into My Purpose</a:t>
            </a:r>
          </a:p>
          <a:p>
            <a:pPr eaLnBrk="1" hangingPunct="1"/>
            <a:r>
              <a:rPr lang="en-US" dirty="0"/>
              <a:t>Make a contribution to this world and to the flourishing of mankind that only I can make and only if I invest my time wisely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94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Sample “Why”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8650" y="2082800"/>
            <a:ext cx="7886700" cy="234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en-US" dirty="0" smtClean="0"/>
              <a:t>“I am passionate in utilizing </a:t>
            </a:r>
            <a:r>
              <a:rPr lang="en-US" dirty="0"/>
              <a:t>my skills and experience in </a:t>
            </a:r>
            <a:r>
              <a:rPr lang="en-US" dirty="0" smtClean="0"/>
              <a:t>cybersecurity to </a:t>
            </a:r>
            <a:r>
              <a:rPr lang="en-US" dirty="0"/>
              <a:t>make a meaningful impact in the lives of </a:t>
            </a:r>
            <a:r>
              <a:rPr lang="en-US" dirty="0" smtClean="0"/>
              <a:t>others whether that is professionally or in my personal life. </a:t>
            </a:r>
            <a:r>
              <a:rPr lang="en-US" dirty="0"/>
              <a:t>I am motivated by the opportunity to continuously learn and grow, and to </a:t>
            </a:r>
            <a:r>
              <a:rPr lang="en-US" dirty="0" smtClean="0"/>
              <a:t>share </a:t>
            </a:r>
            <a:r>
              <a:rPr lang="en-US" dirty="0"/>
              <a:t>my values and commitment to excellence</a:t>
            </a:r>
            <a:r>
              <a:rPr lang="en-US" dirty="0" smtClean="0"/>
              <a:t>."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6677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 wrap="square" anchor="ctr">
            <a:normAutofit/>
          </a:bodyPr>
          <a:lstStyle/>
          <a:p>
            <a:pPr eaLnBrk="1" hangingPunct="1"/>
            <a:r>
              <a:rPr lang="en-US" dirty="0"/>
              <a:t>Cast Your Vision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7600950" cy="4351338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n-US" dirty="0"/>
              <a:t>Be Intentional in defining your Vision</a:t>
            </a:r>
          </a:p>
          <a:p>
            <a:pPr eaLnBrk="1" hangingPunct="1"/>
            <a:r>
              <a:rPr lang="en-US" dirty="0"/>
              <a:t>Invest Time in Brainstorming</a:t>
            </a:r>
          </a:p>
          <a:p>
            <a:pPr eaLnBrk="1" hangingPunct="1"/>
            <a:r>
              <a:rPr lang="en-US" dirty="0"/>
              <a:t>Muse About Strategies</a:t>
            </a:r>
          </a:p>
          <a:p>
            <a:pPr eaLnBrk="1" hangingPunct="1"/>
            <a:r>
              <a:rPr lang="en-US" dirty="0"/>
              <a:t>Journal Your Insights</a:t>
            </a:r>
          </a:p>
          <a:p>
            <a:pPr eaLnBrk="1" hangingPunct="1"/>
            <a:r>
              <a:rPr lang="en-US" dirty="0"/>
              <a:t>Create a Vision Board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4" name="Content Placeholder 2" descr="A picture containing text, nature, sign, cloud&#10;&#10;Description automatically generated">
            <a:extLst>
              <a:ext uri="{FF2B5EF4-FFF2-40B4-BE49-F238E27FC236}">
                <a16:creationId xmlns:a16="http://schemas.microsoft.com/office/drawing/2014/main" id="{54F89298-BEC3-6E34-AF92-72A60AB0D1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9"/>
          <a:stretch/>
        </p:blipFill>
        <p:spPr>
          <a:xfrm>
            <a:off x="3733800" y="3539554"/>
            <a:ext cx="4781550" cy="25425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9025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Discussion &amp; Reflection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Watch How to Create a Vision Board - Jack Canfield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=Q8NPOTFEWGE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What is your ”why” statement?</a:t>
            </a:r>
          </a:p>
          <a:p>
            <a:pPr eaLnBrk="1" hangingPunct="1"/>
            <a:r>
              <a:rPr lang="en-US" dirty="0"/>
              <a:t>What is your target job?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7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88358"/>
            <a:ext cx="8274050" cy="4351338"/>
          </a:xfrm>
        </p:spPr>
        <p:txBody>
          <a:bodyPr/>
          <a:lstStyle/>
          <a:p>
            <a:r>
              <a:rPr lang="en-US" dirty="0"/>
              <a:t>Read: “Find Your WHY </a:t>
            </a:r>
            <a:r>
              <a:rPr lang="en-US" dirty="0" err="1"/>
              <a:t>Primer.pdf</a:t>
            </a:r>
            <a:r>
              <a:rPr lang="en-US" dirty="0"/>
              <a:t>” Chapter 1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archive.org</a:t>
            </a:r>
            <a:r>
              <a:rPr lang="en-US" dirty="0"/>
              <a:t>/details/find-your-why-a-practical-guide-for-discovering-purpose-for-you-and-your-team-pdfdrive-1/page/n21/mode/2up</a:t>
            </a:r>
          </a:p>
          <a:p>
            <a:r>
              <a:rPr lang="en-US" dirty="0"/>
              <a:t>Read Textbook: Launch Your Career (LYC) Chapter 3 and Chapter 4</a:t>
            </a:r>
          </a:p>
          <a:p>
            <a:r>
              <a:rPr lang="en-US" dirty="0"/>
              <a:t>Watch 5 </a:t>
            </a:r>
            <a:r>
              <a:rPr lang="en-US" dirty="0" err="1"/>
              <a:t>SkillsFirst</a:t>
            </a:r>
            <a:r>
              <a:rPr lang="en-US" dirty="0"/>
              <a:t> videos: 3 in your career and 2 out but similar</a:t>
            </a:r>
          </a:p>
          <a:p>
            <a:r>
              <a:rPr lang="en-US" dirty="0"/>
              <a:t>Research your next career goal. You will use this choice for the rest of the class, be ready to discuss next week. </a:t>
            </a:r>
          </a:p>
          <a:p>
            <a:r>
              <a:rPr lang="en-US" dirty="0"/>
              <a:t>Record your “why” statement in </a:t>
            </a:r>
            <a:r>
              <a:rPr lang="en-US" dirty="0" err="1"/>
              <a:t>SkillsFirst</a:t>
            </a:r>
            <a:endParaRPr lang="en-US" dirty="0"/>
          </a:p>
          <a:p>
            <a:r>
              <a:rPr lang="en-US" dirty="0"/>
              <a:t>Create your own VISION Board</a:t>
            </a:r>
          </a:p>
          <a:p>
            <a:pPr lvl="1"/>
            <a:r>
              <a:rPr lang="en-US" dirty="0"/>
              <a:t>NICE Career/Internship job, pathways web sites</a:t>
            </a:r>
          </a:p>
          <a:p>
            <a:pPr lvl="2"/>
            <a:r>
              <a:rPr lang="en-US" dirty="0"/>
              <a:t>https://</a:t>
            </a:r>
            <a:r>
              <a:rPr lang="en-US" dirty="0" err="1"/>
              <a:t>niccs.cisa.gov</a:t>
            </a:r>
            <a:r>
              <a:rPr lang="en-US" dirty="0"/>
              <a:t>/workforce-development/cyber-security-workforce-framework/tasks</a:t>
            </a:r>
          </a:p>
          <a:p>
            <a:pPr lvl="1"/>
            <a:r>
              <a:rPr lang="en-US" dirty="0"/>
              <a:t>Career paths to your dream job</a:t>
            </a:r>
          </a:p>
          <a:p>
            <a:pPr lvl="2"/>
            <a:r>
              <a:rPr lang="en-US" dirty="0"/>
              <a:t>https://</a:t>
            </a:r>
            <a:r>
              <a:rPr lang="en-US" dirty="0" err="1"/>
              <a:t>www.cyberseek.org</a:t>
            </a:r>
            <a:r>
              <a:rPr lang="en-US" dirty="0"/>
              <a:t>/</a:t>
            </a:r>
            <a:r>
              <a:rPr lang="en-US" dirty="0" err="1"/>
              <a:t>pathway.html</a:t>
            </a:r>
            <a:endParaRPr lang="en-US" dirty="0"/>
          </a:p>
          <a:p>
            <a:pPr lvl="2"/>
            <a:r>
              <a:rPr lang="en-US" dirty="0"/>
              <a:t>https://</a:t>
            </a:r>
            <a:r>
              <a:rPr lang="en-US" dirty="0" err="1"/>
              <a:t>www.cyberseek.org</a:t>
            </a:r>
            <a:r>
              <a:rPr lang="en-US" dirty="0"/>
              <a:t>/</a:t>
            </a:r>
            <a:r>
              <a:rPr lang="en-US" dirty="0" err="1"/>
              <a:t>heatmap.html</a:t>
            </a:r>
            <a:endParaRPr lang="en-US" dirty="0"/>
          </a:p>
          <a:p>
            <a:pPr lvl="1"/>
            <a:r>
              <a:rPr lang="en-US" dirty="0"/>
              <a:t>ONET job links, traits, </a:t>
            </a:r>
            <a:r>
              <a:rPr lang="en-US" dirty="0" err="1"/>
              <a:t>edu</a:t>
            </a:r>
            <a:r>
              <a:rPr lang="en-US" dirty="0"/>
              <a:t> paths</a:t>
            </a:r>
          </a:p>
          <a:p>
            <a:pPr lvl="2"/>
            <a:r>
              <a:rPr lang="en-US" dirty="0"/>
              <a:t>https://</a:t>
            </a:r>
            <a:r>
              <a:rPr lang="en-US" dirty="0" err="1"/>
              <a:t>www.onetonline.org</a:t>
            </a:r>
            <a:r>
              <a:rPr lang="en-US" dirty="0"/>
              <a:t>/find/</a:t>
            </a:r>
          </a:p>
        </p:txBody>
      </p:sp>
    </p:spTree>
    <p:extLst>
      <p:ext uri="{BB962C8B-B14F-4D97-AF65-F5344CB8AC3E}">
        <p14:creationId xmlns:p14="http://schemas.microsoft.com/office/powerpoint/2010/main" val="1749234365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4523</TotalTime>
  <Words>455</Words>
  <Application>Microsoft Office PowerPoint</Application>
  <PresentationFormat>On-screen Show (4:3)</PresentationFormat>
  <Paragraphs>63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PP_C5Modules_CC_License_standard</vt:lpstr>
      <vt:lpstr>  Professionalism &amp; Soft Skills Development</vt:lpstr>
      <vt:lpstr>Learning Outcomes</vt:lpstr>
      <vt:lpstr>Start with “Why”</vt:lpstr>
      <vt:lpstr>Your “Why”</vt:lpstr>
      <vt:lpstr>“Why” Should You Care</vt:lpstr>
      <vt:lpstr>Sample “Why”</vt:lpstr>
      <vt:lpstr>Cast Your Vision</vt:lpstr>
      <vt:lpstr>Discussion &amp; Reflection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Thomas Hill</cp:lastModifiedBy>
  <cp:revision>206</cp:revision>
  <cp:lastPrinted>2016-07-18T16:40:10Z</cp:lastPrinted>
  <dcterms:created xsi:type="dcterms:W3CDTF">2016-07-03T20:12:42Z</dcterms:created>
  <dcterms:modified xsi:type="dcterms:W3CDTF">2023-05-22T06:44:55Z</dcterms:modified>
</cp:coreProperties>
</file>