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2"/>
  </p:notesMasterIdLst>
  <p:sldIdLst>
    <p:sldId id="256" r:id="rId2"/>
    <p:sldId id="303" r:id="rId3"/>
    <p:sldId id="328" r:id="rId4"/>
    <p:sldId id="329" r:id="rId5"/>
    <p:sldId id="331" r:id="rId6"/>
    <p:sldId id="332" r:id="rId7"/>
    <p:sldId id="330" r:id="rId8"/>
    <p:sldId id="333" r:id="rId9"/>
    <p:sldId id="327" r:id="rId10"/>
    <p:sldId id="309" r:id="rId11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4" autoAdjust="0"/>
    <p:restoredTop sz="92958" autoAdjust="0"/>
  </p:normalViewPr>
  <p:slideViewPr>
    <p:cSldViewPr snapToGrid="0" snapToObjects="1">
      <p:cViewPr varScale="1">
        <p:scale>
          <a:sx n="78" d="100"/>
          <a:sy n="78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088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790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06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136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89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6732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37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300" dirty="0"/>
              <a:t/>
            </a:r>
            <a:br>
              <a:rPr sz="3300" dirty="0"/>
            </a:br>
            <a:r>
              <a:rPr sz="3300" dirty="0"/>
              <a:t/>
            </a:r>
            <a:br>
              <a:rPr sz="3300" dirty="0"/>
            </a:br>
            <a:r>
              <a:rPr lang="en-US" sz="3300" dirty="0"/>
              <a:t>Professionalism &amp; Soft Skills Development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7" y="4999038"/>
            <a:ext cx="5009177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Lesson Number 14: Develop Interview Skills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32394"/>
            <a:ext cx="7886700" cy="1325563"/>
          </a:xfrm>
        </p:spPr>
        <p:txBody>
          <a:bodyPr/>
          <a:lstStyle/>
          <a:p>
            <a:r>
              <a:rPr lang="en-US" dirty="0"/>
              <a:t>Assignments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1293"/>
            <a:ext cx="7266653" cy="4351338"/>
          </a:xfrm>
        </p:spPr>
        <p:txBody>
          <a:bodyPr/>
          <a:lstStyle/>
          <a:p>
            <a:r>
              <a:rPr lang="en-US" dirty="0"/>
              <a:t>Read Textbook LYC Step 7 and 8</a:t>
            </a:r>
          </a:p>
          <a:p>
            <a:r>
              <a:rPr lang="en-US" dirty="0"/>
              <a:t>Complete Workbook LYC Step 7 worksheets</a:t>
            </a:r>
          </a:p>
          <a:p>
            <a:r>
              <a:rPr lang="en-US" dirty="0"/>
              <a:t>Finish answering all the questions in LYC Step 8</a:t>
            </a:r>
          </a:p>
          <a:p>
            <a:r>
              <a:rPr lang="en-US" dirty="0"/>
              <a:t>Write down all seven stories in LYC Step 8</a:t>
            </a:r>
          </a:p>
          <a:p>
            <a:r>
              <a:rPr lang="en-US" dirty="0"/>
              <a:t>Read the Resume &amp; Cover Letter Best Practices LYC chapter</a:t>
            </a:r>
          </a:p>
          <a:p>
            <a:r>
              <a:rPr lang="en-US" dirty="0"/>
              <a:t>Read the Productivity Tips &amp; Being Mentally Strong LYC chapter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3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lvl="1" eaLnBrk="1" hangingPunct="1"/>
            <a:r>
              <a:rPr lang="en-US" dirty="0"/>
              <a:t>Demonstrate readiness by reflecting on their experiences, honing their portfolio and interviewing skills, and cataloging their employment roadmap to identify organizations and positions of interest.</a:t>
            </a:r>
          </a:p>
          <a:p>
            <a:pPr lvl="1" eaLnBrk="1" hangingPunct="1"/>
            <a:r>
              <a:rPr lang="en-US" dirty="0"/>
              <a:t>Evaluate &amp; Synthesize</a:t>
            </a:r>
          </a:p>
          <a:p>
            <a:pPr lvl="2" eaLnBrk="1" hangingPunct="1"/>
            <a:r>
              <a:rPr lang="en-US" sz="1600" dirty="0"/>
              <a:t>Appraise, Assess, Compose, Conclude, Coordinate, Create, Develop, Discuss, Integrate, Manage, Plan, Prioritize, Revise, Score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Building Relationships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680661"/>
            <a:ext cx="8203116" cy="4351338"/>
          </a:xfrm>
        </p:spPr>
        <p:txBody>
          <a:bodyPr/>
          <a:lstStyle/>
          <a:p>
            <a:pPr eaLnBrk="1" hangingPunct="1"/>
            <a:r>
              <a:rPr lang="en-US" dirty="0"/>
              <a:t>Follow-up is essential</a:t>
            </a:r>
          </a:p>
          <a:p>
            <a:pPr eaLnBrk="1" hangingPunct="1"/>
            <a:r>
              <a:rPr lang="en-US" dirty="0"/>
              <a:t>If one of your career conversations was with a professional from a company that has an opportunity you are interested in, you are in a great place to request a referral to a hiring manager</a:t>
            </a:r>
          </a:p>
          <a:p>
            <a:pPr eaLnBrk="1" hangingPunct="1"/>
            <a:r>
              <a:rPr lang="en-US" dirty="0"/>
              <a:t>You would not have this opportunity unless you followed up with your networking contacts</a:t>
            </a:r>
          </a:p>
          <a:p>
            <a:pPr eaLnBrk="1" hangingPunct="1"/>
            <a:r>
              <a:rPr lang="en-US" dirty="0"/>
              <a:t>Relationships separate you from your competition</a:t>
            </a:r>
          </a:p>
          <a:p>
            <a:pPr eaLnBrk="1" hangingPunct="1"/>
            <a:r>
              <a:rPr lang="en-US" dirty="0"/>
              <a:t>Always take notes during your conversations, it will help with follow up</a:t>
            </a:r>
          </a:p>
          <a:p>
            <a:pPr eaLnBrk="1" hangingPunct="1"/>
            <a:r>
              <a:rPr lang="en-US" dirty="0"/>
              <a:t>Always respond first thing in the morning – early, be their first email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3AFC32-5749-FC4F-5BCF-F179CF589026}"/>
              </a:ext>
            </a:extLst>
          </p:cNvPr>
          <p:cNvSpPr txBox="1"/>
          <p:nvPr/>
        </p:nvSpPr>
        <p:spPr>
          <a:xfrm>
            <a:off x="1695563" y="5189851"/>
            <a:ext cx="60692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/>
              <a:t>“</a:t>
            </a:r>
            <a:r>
              <a:rPr lang="en-US" sz="1600" i="1" dirty="0" smtClean="0"/>
              <a:t>People </a:t>
            </a:r>
            <a:r>
              <a:rPr lang="en-US" sz="1600" i="1" dirty="0"/>
              <a:t>will forget what you said. People will forget what you did.</a:t>
            </a:r>
          </a:p>
          <a:p>
            <a:pPr algn="ctr"/>
            <a:r>
              <a:rPr lang="en-US" sz="1600" i="1" dirty="0"/>
              <a:t>But people will never forget how you made them feel</a:t>
            </a:r>
            <a:r>
              <a:rPr lang="en-US" sz="1600" i="1" dirty="0" smtClean="0"/>
              <a:t>.”</a:t>
            </a:r>
            <a:endParaRPr lang="en-US" sz="1600" i="1" dirty="0"/>
          </a:p>
          <a:p>
            <a:pPr algn="ctr"/>
            <a:r>
              <a:rPr lang="en-US" sz="1600" i="1" dirty="0"/>
              <a:t>~Maya Angelou</a:t>
            </a:r>
            <a:endParaRPr lang="en-US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31D1DC-E1FF-0D2C-BBA6-5652FAF243AD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Launch Your Career. Sean O’Keefe &amp; The Career Leadership Collective</a:t>
            </a:r>
          </a:p>
        </p:txBody>
      </p:sp>
    </p:spTree>
    <p:extLst>
      <p:ext uri="{BB962C8B-B14F-4D97-AF65-F5344CB8AC3E}">
        <p14:creationId xmlns:p14="http://schemas.microsoft.com/office/powerpoint/2010/main" val="149446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Professionally Perseverance 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803323"/>
            <a:ext cx="8203116" cy="4351338"/>
          </a:xfrm>
        </p:spPr>
        <p:txBody>
          <a:bodyPr/>
          <a:lstStyle/>
          <a:p>
            <a:pPr eaLnBrk="1" hangingPunct="1"/>
            <a:r>
              <a:rPr lang="en-US" dirty="0"/>
              <a:t>Keep the relationship going</a:t>
            </a:r>
            <a:endParaRPr lang="en-US" sz="1600" dirty="0"/>
          </a:p>
          <a:p>
            <a:pPr lvl="1" eaLnBrk="1" hangingPunct="1"/>
            <a:r>
              <a:rPr lang="en-US" dirty="0"/>
              <a:t>Build an enduring relationship, not a needs based one</a:t>
            </a:r>
          </a:p>
          <a:p>
            <a:pPr lvl="1" eaLnBrk="1" hangingPunct="1"/>
            <a:r>
              <a:rPr lang="en-US" dirty="0"/>
              <a:t>This contact should be short and simple and only a few times a year</a:t>
            </a:r>
          </a:p>
          <a:p>
            <a:pPr lvl="1" eaLnBrk="1" hangingPunct="1"/>
            <a:r>
              <a:rPr lang="en-US" dirty="0"/>
              <a:t>Updates can be where you are currently, your latest achievement, interests</a:t>
            </a:r>
          </a:p>
          <a:p>
            <a:pPr lvl="1" eaLnBrk="1" hangingPunct="1"/>
            <a:r>
              <a:rPr lang="en-US" dirty="0"/>
              <a:t>Methods of updates – </a:t>
            </a:r>
            <a:r>
              <a:rPr lang="en-US" u="sng" dirty="0"/>
              <a:t>not</a:t>
            </a:r>
            <a:r>
              <a:rPr lang="en-US" dirty="0"/>
              <a:t> questions</a:t>
            </a:r>
          </a:p>
          <a:p>
            <a:pPr lvl="2" eaLnBrk="1" hangingPunct="1"/>
            <a:r>
              <a:rPr lang="en-US" sz="1600" dirty="0"/>
              <a:t>Thought of you – you were reminded of them based on a professional circumstance</a:t>
            </a:r>
          </a:p>
          <a:p>
            <a:pPr lvl="2" eaLnBrk="1" hangingPunct="1"/>
            <a:r>
              <a:rPr lang="en-US" sz="1600" dirty="0"/>
              <a:t>Reflection and gratitude – recent success based on your conversation, congratulations on their success if you are following them, best wishes over a holiday</a:t>
            </a:r>
          </a:p>
          <a:p>
            <a:pPr lvl="2" eaLnBrk="1" hangingPunct="1"/>
            <a:r>
              <a:rPr lang="en-US" sz="1600" dirty="0"/>
              <a:t>Social media – commenting on their LinkedIn or professional posts, reply to their comment, share a post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3AFC32-5749-FC4F-5BCF-F179CF589026}"/>
              </a:ext>
            </a:extLst>
          </p:cNvPr>
          <p:cNvSpPr txBox="1"/>
          <p:nvPr/>
        </p:nvSpPr>
        <p:spPr>
          <a:xfrm>
            <a:off x="1384589" y="5201003"/>
            <a:ext cx="6691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/>
              <a:t>“Success </a:t>
            </a:r>
            <a:r>
              <a:rPr lang="en-US" sz="1600" i="1" dirty="0"/>
              <a:t>is stumbling from failure to failure with no loss of enthusiasm</a:t>
            </a:r>
            <a:r>
              <a:rPr lang="en-US" sz="1600" i="1" dirty="0" smtClean="0"/>
              <a:t>.”</a:t>
            </a:r>
            <a:endParaRPr lang="en-US" sz="1600" i="1" dirty="0"/>
          </a:p>
          <a:p>
            <a:pPr algn="ctr"/>
            <a:r>
              <a:rPr lang="en-US" sz="1600" i="1" dirty="0"/>
              <a:t>~Winston Churchill</a:t>
            </a:r>
            <a:endParaRPr lang="en-US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DDDDC1-FA79-BD0A-0AB4-5F59EAD8DD0F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Launch Your Career. Sean O’Keefe &amp; The Career Leadership Collective</a:t>
            </a:r>
          </a:p>
        </p:txBody>
      </p:sp>
    </p:spTree>
    <p:extLst>
      <p:ext uri="{BB962C8B-B14F-4D97-AF65-F5344CB8AC3E}">
        <p14:creationId xmlns:p14="http://schemas.microsoft.com/office/powerpoint/2010/main" val="3574540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Traits to Exhibit Professionalism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803323"/>
            <a:ext cx="8203116" cy="4351338"/>
          </a:xfrm>
        </p:spPr>
        <p:txBody>
          <a:bodyPr/>
          <a:lstStyle/>
          <a:p>
            <a:pPr eaLnBrk="1" hangingPunct="1"/>
            <a:r>
              <a:rPr lang="en-US" dirty="0"/>
              <a:t>Adaptability – can you learn new things</a:t>
            </a:r>
          </a:p>
          <a:p>
            <a:pPr eaLnBrk="1" hangingPunct="1"/>
            <a:r>
              <a:rPr lang="en-US" dirty="0"/>
              <a:t>Culture Add – do you fit in with their core beliefs and values</a:t>
            </a:r>
          </a:p>
          <a:p>
            <a:pPr eaLnBrk="1" hangingPunct="1"/>
            <a:r>
              <a:rPr lang="en-US" dirty="0"/>
              <a:t>Collaboration – do you work well with others, even difficult others</a:t>
            </a:r>
          </a:p>
          <a:p>
            <a:pPr eaLnBrk="1" hangingPunct="1"/>
            <a:r>
              <a:rPr lang="en-US" dirty="0"/>
              <a:t>Leadership – are you proactive and do you handle conflict well</a:t>
            </a:r>
          </a:p>
          <a:p>
            <a:pPr eaLnBrk="1" hangingPunct="1"/>
            <a:r>
              <a:rPr lang="en-US" dirty="0"/>
              <a:t>Growth Potential – are you self-motivated and willing to take risks</a:t>
            </a:r>
          </a:p>
          <a:p>
            <a:pPr eaLnBrk="1" hangingPunct="1"/>
            <a:r>
              <a:rPr lang="en-US" dirty="0"/>
              <a:t>Prioritization – how do you manage multiple tasks or responsibilities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DDDDC1-FA79-BD0A-0AB4-5F59EAD8DD0F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Launch Your Career. Sean O’Keefe &amp; The Career Leadership Collective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3AFC32-5749-FC4F-5BCF-F179CF589026}"/>
              </a:ext>
            </a:extLst>
          </p:cNvPr>
          <p:cNvSpPr txBox="1"/>
          <p:nvPr/>
        </p:nvSpPr>
        <p:spPr>
          <a:xfrm>
            <a:off x="2135384" y="4660265"/>
            <a:ext cx="3943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"Professionalism is not a label you give yourself; it is a description you hope others will apply to you." - David </a:t>
            </a:r>
            <a:r>
              <a:rPr lang="en-US" sz="1600" i="1" dirty="0" err="1"/>
              <a:t>Maister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70799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Types of Interviews and Formats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803323"/>
            <a:ext cx="8203116" cy="4351338"/>
          </a:xfrm>
        </p:spPr>
        <p:txBody>
          <a:bodyPr/>
          <a:lstStyle/>
          <a:p>
            <a:pPr eaLnBrk="1" hangingPunct="1"/>
            <a:r>
              <a:rPr lang="en-US" dirty="0"/>
              <a:t>Types </a:t>
            </a:r>
          </a:p>
          <a:p>
            <a:pPr lvl="1" eaLnBrk="1" hangingPunct="1"/>
            <a:r>
              <a:rPr lang="en-US" dirty="0"/>
              <a:t>Behavioral – questions about you and your experiences, what have you done</a:t>
            </a:r>
          </a:p>
          <a:p>
            <a:pPr lvl="1" eaLnBrk="1" hangingPunct="1"/>
            <a:r>
              <a:rPr lang="en-US" dirty="0"/>
              <a:t>Case-based – questions about a scenario or situation, how would you do …</a:t>
            </a:r>
          </a:p>
          <a:p>
            <a:pPr lvl="1" eaLnBrk="1" hangingPunct="1"/>
            <a:r>
              <a:rPr lang="en-US" dirty="0"/>
              <a:t>Group work – complete a task working in a group, collaboration</a:t>
            </a:r>
          </a:p>
          <a:p>
            <a:pPr lvl="1" eaLnBrk="1" hangingPunct="1"/>
            <a:r>
              <a:rPr lang="en-US" dirty="0"/>
              <a:t>Assignment-based – take home or in person test/task, see you in action</a:t>
            </a:r>
          </a:p>
          <a:p>
            <a:pPr lvl="1" eaLnBrk="1" hangingPunct="1"/>
            <a:r>
              <a:rPr lang="en-US" dirty="0"/>
              <a:t>Test for hard skills – frequently used in technical roles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Formats</a:t>
            </a:r>
          </a:p>
          <a:p>
            <a:pPr lvl="1" eaLnBrk="1" hangingPunct="1"/>
            <a:r>
              <a:rPr lang="en-US" dirty="0"/>
              <a:t>Automated – record answers to questions and post responses for review</a:t>
            </a:r>
          </a:p>
          <a:p>
            <a:pPr lvl="1" eaLnBrk="1" hangingPunct="1"/>
            <a:r>
              <a:rPr lang="en-US" dirty="0"/>
              <a:t>Phone – common for first round, be sure to follow phone etiquette </a:t>
            </a:r>
          </a:p>
          <a:p>
            <a:pPr lvl="1" eaLnBrk="1" hangingPunct="1"/>
            <a:r>
              <a:rPr lang="en-US" dirty="0"/>
              <a:t>Video – also common for first or second round, follow video chat etiquette</a:t>
            </a:r>
          </a:p>
          <a:p>
            <a:pPr lvl="1" eaLnBrk="1" hangingPunct="1"/>
            <a:r>
              <a:rPr lang="en-US" dirty="0"/>
              <a:t>In-person – follow all recommendations from Launch Your Career Step 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DDDDC1-FA79-BD0A-0AB4-5F59EAD8DD0F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Launch Your Career. Sean O’Keefe &amp; The Career Leadership Collective</a:t>
            </a:r>
          </a:p>
        </p:txBody>
      </p:sp>
    </p:spTree>
    <p:extLst>
      <p:ext uri="{BB962C8B-B14F-4D97-AF65-F5344CB8AC3E}">
        <p14:creationId xmlns:p14="http://schemas.microsoft.com/office/powerpoint/2010/main" val="2124994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0937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A Note on Behavioral Interviews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323828"/>
            <a:ext cx="8203116" cy="4351338"/>
          </a:xfrm>
        </p:spPr>
        <p:txBody>
          <a:bodyPr/>
          <a:lstStyle/>
          <a:p>
            <a:pPr eaLnBrk="1" hangingPunct="1"/>
            <a:r>
              <a:rPr lang="en-US" dirty="0"/>
              <a:t>Tell me about yourself?</a:t>
            </a:r>
          </a:p>
          <a:p>
            <a:pPr lvl="1" eaLnBrk="1" hangingPunct="1"/>
            <a:r>
              <a:rPr lang="en-US" dirty="0"/>
              <a:t>Use stories to illustrate your competencies</a:t>
            </a:r>
          </a:p>
          <a:p>
            <a:pPr lvl="1" eaLnBrk="1" hangingPunct="1"/>
            <a:r>
              <a:rPr lang="en-US" dirty="0"/>
              <a:t>Be prepared with a collection of stories for different occasions</a:t>
            </a:r>
          </a:p>
          <a:p>
            <a:pPr lvl="1" eaLnBrk="1" hangingPunct="1"/>
            <a:r>
              <a:rPr lang="en-US" dirty="0"/>
              <a:t>Don’t ramble aimlessly</a:t>
            </a:r>
          </a:p>
          <a:p>
            <a:pPr lvl="1" eaLnBrk="1" hangingPunct="1"/>
            <a:r>
              <a:rPr lang="en-US" dirty="0"/>
              <a:t>Paint a picture of why you will succeed in the role</a:t>
            </a:r>
          </a:p>
          <a:p>
            <a:pPr eaLnBrk="1" hangingPunct="1"/>
            <a:r>
              <a:rPr lang="en-US" dirty="0"/>
              <a:t>What are your greatest strengths?</a:t>
            </a:r>
          </a:p>
          <a:p>
            <a:pPr lvl="1" eaLnBrk="1" hangingPunct="1"/>
            <a:r>
              <a:rPr lang="en-US" dirty="0"/>
              <a:t>Below average answers are merely descriptive</a:t>
            </a:r>
          </a:p>
          <a:p>
            <a:pPr lvl="1" eaLnBrk="1" hangingPunct="1"/>
            <a:r>
              <a:rPr lang="en-US" dirty="0"/>
              <a:t>Above average answers support points with contextual stories that have a challenge-response format encompassing multiple strengths </a:t>
            </a:r>
          </a:p>
          <a:p>
            <a:pPr eaLnBrk="1" hangingPunct="1"/>
            <a:r>
              <a:rPr lang="en-US" dirty="0"/>
              <a:t>Two questions you must answer whether they ask or not</a:t>
            </a:r>
          </a:p>
          <a:p>
            <a:pPr lvl="1" eaLnBrk="1" hangingPunct="1"/>
            <a:r>
              <a:rPr lang="en-US" dirty="0"/>
              <a:t>Why do you want the position?</a:t>
            </a:r>
          </a:p>
          <a:p>
            <a:pPr lvl="1" eaLnBrk="1" hangingPunct="1"/>
            <a:r>
              <a:rPr lang="en-US" dirty="0"/>
              <a:t>Why are you the best person for the job?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3AFC32-5749-FC4F-5BCF-F179CF589026}"/>
              </a:ext>
            </a:extLst>
          </p:cNvPr>
          <p:cNvSpPr txBox="1"/>
          <p:nvPr/>
        </p:nvSpPr>
        <p:spPr>
          <a:xfrm>
            <a:off x="2508116" y="5201003"/>
            <a:ext cx="4444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Good stories … make us think and feel. </a:t>
            </a:r>
          </a:p>
          <a:p>
            <a:pPr algn="ctr"/>
            <a:r>
              <a:rPr lang="en-US" sz="1600" i="1" dirty="0"/>
              <a:t>They stick in our minds and help us remember.</a:t>
            </a:r>
          </a:p>
          <a:p>
            <a:pPr algn="ctr"/>
            <a:r>
              <a:rPr lang="en-US" sz="1600" i="1" dirty="0"/>
              <a:t>~Shane Snow</a:t>
            </a:r>
            <a:endParaRPr lang="en-US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3E7047-F842-29D3-034A-E277B308607B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Launch Your Career. Sean O’Keefe &amp; The Career Leadership Collective</a:t>
            </a:r>
          </a:p>
        </p:txBody>
      </p:sp>
    </p:spTree>
    <p:extLst>
      <p:ext uri="{BB962C8B-B14F-4D97-AF65-F5344CB8AC3E}">
        <p14:creationId xmlns:p14="http://schemas.microsoft.com/office/powerpoint/2010/main" val="132733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0937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Best Practices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323828"/>
            <a:ext cx="8203116" cy="4351338"/>
          </a:xfrm>
        </p:spPr>
        <p:txBody>
          <a:bodyPr/>
          <a:lstStyle/>
          <a:p>
            <a:pPr eaLnBrk="1" hangingPunct="1"/>
            <a:r>
              <a:rPr lang="en-US" dirty="0"/>
              <a:t>Practice your answers out loud</a:t>
            </a:r>
          </a:p>
          <a:p>
            <a:pPr lvl="1" eaLnBrk="1" hangingPunct="1"/>
            <a:r>
              <a:rPr lang="en-US" dirty="0"/>
              <a:t>Write them down </a:t>
            </a:r>
          </a:p>
          <a:p>
            <a:pPr lvl="1" eaLnBrk="1" hangingPunct="1"/>
            <a:r>
              <a:rPr lang="en-US" dirty="0"/>
              <a:t>Now say them out loud</a:t>
            </a:r>
          </a:p>
          <a:p>
            <a:pPr lvl="1" eaLnBrk="1" hangingPunct="1"/>
            <a:r>
              <a:rPr lang="en-US" dirty="0"/>
              <a:t>Repeat your stories over and over</a:t>
            </a:r>
          </a:p>
          <a:p>
            <a:pPr eaLnBrk="1" hangingPunct="1"/>
            <a:r>
              <a:rPr lang="en-US" dirty="0"/>
              <a:t>Make eye contact, most of the time</a:t>
            </a:r>
          </a:p>
          <a:p>
            <a:pPr lvl="1" eaLnBrk="1" hangingPunct="1"/>
            <a:r>
              <a:rPr lang="en-US" dirty="0"/>
              <a:t>Don’t look around or down</a:t>
            </a:r>
          </a:p>
          <a:p>
            <a:pPr lvl="1" eaLnBrk="1" hangingPunct="1"/>
            <a:r>
              <a:rPr lang="en-US" dirty="0"/>
              <a:t>Look at the person when answering questions </a:t>
            </a:r>
          </a:p>
          <a:p>
            <a:pPr eaLnBrk="1" hangingPunct="1"/>
            <a:r>
              <a:rPr lang="en-US" dirty="0"/>
              <a:t>Don’t rely solely on notes</a:t>
            </a:r>
          </a:p>
          <a:p>
            <a:pPr lvl="1" eaLnBrk="1" hangingPunct="1"/>
            <a:r>
              <a:rPr lang="en-US" dirty="0"/>
              <a:t>Glancing at notes it ok - Reading notes is not</a:t>
            </a:r>
          </a:p>
          <a:p>
            <a:pPr lvl="1" eaLnBrk="1" hangingPunct="1"/>
            <a:r>
              <a:rPr lang="en-US" dirty="0"/>
              <a:t>They want to hear from you, not your notes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3E7047-F842-29D3-034A-E277B308607B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Launch Your Career. Sean O’Keefe &amp; The Career Leadership Collective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3AFC32-5749-FC4F-5BCF-F179CF589026}"/>
              </a:ext>
            </a:extLst>
          </p:cNvPr>
          <p:cNvSpPr txBox="1"/>
          <p:nvPr/>
        </p:nvSpPr>
        <p:spPr>
          <a:xfrm>
            <a:off x="2989794" y="4847065"/>
            <a:ext cx="3164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"Following best practices is not just about doing things right, it's about doing the right things</a:t>
            </a:r>
            <a:r>
              <a:rPr lang="en-US" sz="1600" dirty="0" smtClean="0"/>
              <a:t>."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91198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528137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Discussion &amp; Reflection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765361"/>
            <a:ext cx="8279044" cy="4351338"/>
          </a:xfrm>
        </p:spPr>
        <p:txBody>
          <a:bodyPr/>
          <a:lstStyle/>
          <a:p>
            <a:pPr eaLnBrk="1" hangingPunct="1"/>
            <a:r>
              <a:rPr lang="en-US" dirty="0"/>
              <a:t>Discuss methods that have worked and those that have not with your classmates on successfully scheduling and having professional conversations – whether from warm or cold contacts</a:t>
            </a:r>
          </a:p>
          <a:p>
            <a:pPr eaLnBrk="1" hangingPunct="1"/>
            <a:r>
              <a:rPr lang="en-US" dirty="0"/>
              <a:t>Reflect with your classmates on what your next follow-up will look like</a:t>
            </a:r>
          </a:p>
          <a:p>
            <a:pPr eaLnBrk="1" hangingPunct="1"/>
            <a:r>
              <a:rPr lang="en-US" dirty="0"/>
              <a:t>Write down one engaging story that encompasses multiple strengths, take turns telling it the class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31635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19063</TotalTime>
  <Words>931</Words>
  <Application>Microsoft Office PowerPoint</Application>
  <PresentationFormat>On-screen Show (4:3)</PresentationFormat>
  <Paragraphs>102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PP_C5Modules_CC_License_standard</vt:lpstr>
      <vt:lpstr>  Professionalism &amp; Soft Skills Development</vt:lpstr>
      <vt:lpstr>Learning Outcomes</vt:lpstr>
      <vt:lpstr>Building Relationships</vt:lpstr>
      <vt:lpstr>Professionally Perseverance </vt:lpstr>
      <vt:lpstr>Traits to Exhibit Professionalism</vt:lpstr>
      <vt:lpstr>Types of Interviews and Formats</vt:lpstr>
      <vt:lpstr>A Note on Behavioral Interviews</vt:lpstr>
      <vt:lpstr>Best Practices</vt:lpstr>
      <vt:lpstr>Discussion &amp; Reflection</vt:lpstr>
      <vt:lpstr>Assignments </vt:lpstr>
    </vt:vector>
  </TitlesOfParts>
  <Company>University of California at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Thomas Hill</cp:lastModifiedBy>
  <cp:revision>248</cp:revision>
  <cp:lastPrinted>2016-07-18T16:40:10Z</cp:lastPrinted>
  <dcterms:created xsi:type="dcterms:W3CDTF">2016-07-03T20:12:42Z</dcterms:created>
  <dcterms:modified xsi:type="dcterms:W3CDTF">2023-05-22T06:53:27Z</dcterms:modified>
</cp:coreProperties>
</file>