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2"/>
  </p:notesMasterIdLst>
  <p:sldIdLst>
    <p:sldId id="256" r:id="rId2"/>
    <p:sldId id="303" r:id="rId3"/>
    <p:sldId id="304" r:id="rId4"/>
    <p:sldId id="307" r:id="rId5"/>
    <p:sldId id="315" r:id="rId6"/>
    <p:sldId id="316" r:id="rId7"/>
    <p:sldId id="308" r:id="rId8"/>
    <p:sldId id="317" r:id="rId9"/>
    <p:sldId id="310" r:id="rId10"/>
    <p:sldId id="311" r:id="rId11"/>
    <p:sldId id="312" r:id="rId12"/>
    <p:sldId id="318" r:id="rId13"/>
    <p:sldId id="313" r:id="rId14"/>
    <p:sldId id="314" r:id="rId15"/>
    <p:sldId id="319" r:id="rId16"/>
    <p:sldId id="320" r:id="rId17"/>
    <p:sldId id="321" r:id="rId18"/>
    <p:sldId id="322" r:id="rId19"/>
    <p:sldId id="306" r:id="rId20"/>
    <p:sldId id="309" r:id="rId21"/>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16" autoAdjust="0"/>
    <p:restoredTop sz="81969" autoAdjust="0"/>
  </p:normalViewPr>
  <p:slideViewPr>
    <p:cSldViewPr snapToGrid="0" snapToObjects="1">
      <p:cViewPr varScale="1">
        <p:scale>
          <a:sx n="68" d="100"/>
          <a:sy n="68" d="100"/>
        </p:scale>
        <p:origin x="1454"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5/22/2023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10</a:t>
            </a:fld>
            <a:endParaRPr lang="en-US">
              <a:cs typeface="Arial" charset="0"/>
            </a:endParaRPr>
          </a:p>
        </p:txBody>
      </p:sp>
    </p:spTree>
    <p:extLst>
      <p:ext uri="{BB962C8B-B14F-4D97-AF65-F5344CB8AC3E}">
        <p14:creationId xmlns:p14="http://schemas.microsoft.com/office/powerpoint/2010/main" val="234031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11</a:t>
            </a:fld>
            <a:endParaRPr lang="en-US">
              <a:cs typeface="Arial" charset="0"/>
            </a:endParaRPr>
          </a:p>
        </p:txBody>
      </p:sp>
    </p:spTree>
    <p:extLst>
      <p:ext uri="{BB962C8B-B14F-4D97-AF65-F5344CB8AC3E}">
        <p14:creationId xmlns:p14="http://schemas.microsoft.com/office/powerpoint/2010/main" val="3976329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12</a:t>
            </a:fld>
            <a:endParaRPr lang="en-US">
              <a:cs typeface="Arial" charset="0"/>
            </a:endParaRPr>
          </a:p>
        </p:txBody>
      </p:sp>
    </p:spTree>
    <p:extLst>
      <p:ext uri="{BB962C8B-B14F-4D97-AF65-F5344CB8AC3E}">
        <p14:creationId xmlns:p14="http://schemas.microsoft.com/office/powerpoint/2010/main" val="1530721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13</a:t>
            </a:fld>
            <a:endParaRPr lang="en-US">
              <a:cs typeface="Arial" charset="0"/>
            </a:endParaRPr>
          </a:p>
        </p:txBody>
      </p:sp>
    </p:spTree>
    <p:extLst>
      <p:ext uri="{BB962C8B-B14F-4D97-AF65-F5344CB8AC3E}">
        <p14:creationId xmlns:p14="http://schemas.microsoft.com/office/powerpoint/2010/main" val="3265466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14</a:t>
            </a:fld>
            <a:endParaRPr lang="en-US">
              <a:cs typeface="Arial" charset="0"/>
            </a:endParaRPr>
          </a:p>
        </p:txBody>
      </p:sp>
    </p:spTree>
    <p:extLst>
      <p:ext uri="{BB962C8B-B14F-4D97-AF65-F5344CB8AC3E}">
        <p14:creationId xmlns:p14="http://schemas.microsoft.com/office/powerpoint/2010/main" val="933433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15</a:t>
            </a:fld>
            <a:endParaRPr lang="en-US">
              <a:cs typeface="Arial" charset="0"/>
            </a:endParaRPr>
          </a:p>
        </p:txBody>
      </p:sp>
    </p:spTree>
    <p:extLst>
      <p:ext uri="{BB962C8B-B14F-4D97-AF65-F5344CB8AC3E}">
        <p14:creationId xmlns:p14="http://schemas.microsoft.com/office/powerpoint/2010/main" val="3008941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16</a:t>
            </a:fld>
            <a:endParaRPr lang="en-US">
              <a:cs typeface="Arial" charset="0"/>
            </a:endParaRPr>
          </a:p>
        </p:txBody>
      </p:sp>
    </p:spTree>
    <p:extLst>
      <p:ext uri="{BB962C8B-B14F-4D97-AF65-F5344CB8AC3E}">
        <p14:creationId xmlns:p14="http://schemas.microsoft.com/office/powerpoint/2010/main" val="1481926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17</a:t>
            </a:fld>
            <a:endParaRPr lang="en-US">
              <a:cs typeface="Arial" charset="0"/>
            </a:endParaRPr>
          </a:p>
        </p:txBody>
      </p:sp>
    </p:spTree>
    <p:extLst>
      <p:ext uri="{BB962C8B-B14F-4D97-AF65-F5344CB8AC3E}">
        <p14:creationId xmlns:p14="http://schemas.microsoft.com/office/powerpoint/2010/main" val="3707782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18</a:t>
            </a:fld>
            <a:endParaRPr lang="en-US">
              <a:cs typeface="Arial" charset="0"/>
            </a:endParaRPr>
          </a:p>
        </p:txBody>
      </p:sp>
    </p:spTree>
    <p:extLst>
      <p:ext uri="{BB962C8B-B14F-4D97-AF65-F5344CB8AC3E}">
        <p14:creationId xmlns:p14="http://schemas.microsoft.com/office/powerpoint/2010/main" val="1739103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19</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1864287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606333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1200125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1176834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2508038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92292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4217893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gritarmy.com/the-new-definition-of-gri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ichael-carrington.com/essential-traits-during-crisi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9FNIkkeqtl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219575" cy="277812"/>
          </a:xfrm>
        </p:spPr>
        <p:txBody>
          <a:bodyPr/>
          <a:lstStyle/>
          <a:p>
            <a:pPr eaLnBrk="1" hangingPunct="1"/>
            <a:r>
              <a:rPr lang="en-US" sz="2000" b="1" dirty="0">
                <a:solidFill>
                  <a:srgbClr val="2F5597"/>
                </a:solidFill>
              </a:rPr>
              <a:t>Lesson Number 2: Essential Life Skills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Collaboration </a:t>
            </a:r>
          </a:p>
        </p:txBody>
      </p:sp>
      <p:sp>
        <p:nvSpPr>
          <p:cNvPr id="14338" name="Content Placeholder 2"/>
          <p:cNvSpPr>
            <a:spLocks noGrp="1"/>
          </p:cNvSpPr>
          <p:nvPr>
            <p:ph idx="1"/>
          </p:nvPr>
        </p:nvSpPr>
        <p:spPr/>
        <p:txBody>
          <a:bodyPr/>
          <a:lstStyle/>
          <a:p>
            <a:r>
              <a:rPr lang="en-US" b="1" dirty="0"/>
              <a:t>Why is it important for cyber?</a:t>
            </a:r>
          </a:p>
          <a:p>
            <a:r>
              <a:rPr lang="en-US" dirty="0"/>
              <a:t>None of us are as smart as all of us. In the complex and rapidly evolving world of cyber security, gathering a group of people to work together produces quality solutions. More eyes, working together, are more likely to spot vulnerabilities and blind spots as you create protection strategies. </a:t>
            </a:r>
          </a:p>
          <a:p>
            <a:r>
              <a:rPr lang="en-US" dirty="0"/>
              <a:t>Different approaches to the same problem can spur ideas. A collaborative approach is also more likely to spot intrusions early and generate effective responses.  </a:t>
            </a:r>
          </a:p>
          <a:p>
            <a:r>
              <a:rPr lang="en-US" dirty="0"/>
              <a:t>Because the smartest person in the room is all of us in the room. Collaboration is vital for transition from individual perception and preparedness to that of a team view and team preparedness.</a:t>
            </a:r>
            <a:endParaRPr lang="en-US" sz="2000" dirty="0"/>
          </a:p>
        </p:txBody>
      </p:sp>
    </p:spTree>
    <p:extLst>
      <p:ext uri="{BB962C8B-B14F-4D97-AF65-F5344CB8AC3E}">
        <p14:creationId xmlns:p14="http://schemas.microsoft.com/office/powerpoint/2010/main" val="41440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Discipline </a:t>
            </a:r>
          </a:p>
        </p:txBody>
      </p:sp>
      <p:sp>
        <p:nvSpPr>
          <p:cNvPr id="14338" name="Content Placeholder 2"/>
          <p:cNvSpPr>
            <a:spLocks noGrp="1"/>
          </p:cNvSpPr>
          <p:nvPr>
            <p:ph idx="1"/>
          </p:nvPr>
        </p:nvSpPr>
        <p:spPr/>
        <p:txBody>
          <a:bodyPr/>
          <a:lstStyle/>
          <a:p>
            <a:r>
              <a:rPr lang="en-US" b="1" dirty="0"/>
              <a:t>Definition:</a:t>
            </a:r>
          </a:p>
          <a:p>
            <a:r>
              <a:rPr lang="en-US" b="1" i="1" dirty="0"/>
              <a:t>The bridge between goals and accomplishment, achieved through self-control, character, or orderliness and efficiency.</a:t>
            </a:r>
            <a:endParaRPr lang="en-US" dirty="0"/>
          </a:p>
          <a:p>
            <a:r>
              <a:rPr lang="en-US" dirty="0"/>
              <a:t>Discipline is the bridge between goals and accomplishment.</a:t>
            </a:r>
          </a:p>
          <a:p>
            <a:r>
              <a:rPr lang="en-US" dirty="0"/>
              <a:t>It is consistent actions towards goals worthy of your character. </a:t>
            </a:r>
          </a:p>
          <a:p>
            <a:r>
              <a:rPr lang="en-US" dirty="0"/>
              <a:t>It involves creating, maturing, and leveraging repeatable processes to achieve desired results. </a:t>
            </a:r>
          </a:p>
          <a:p>
            <a:r>
              <a:rPr lang="en-US" dirty="0"/>
              <a:t>Discipline without passion is boredom, passion without discipline leads to chaos. A balance must be struck between these two, and the search for that balance also takes discipline.</a:t>
            </a:r>
          </a:p>
        </p:txBody>
      </p:sp>
    </p:spTree>
    <p:extLst>
      <p:ext uri="{BB962C8B-B14F-4D97-AF65-F5344CB8AC3E}">
        <p14:creationId xmlns:p14="http://schemas.microsoft.com/office/powerpoint/2010/main" val="2476370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Discipline </a:t>
            </a:r>
          </a:p>
        </p:txBody>
      </p:sp>
      <p:sp>
        <p:nvSpPr>
          <p:cNvPr id="14338" name="Content Placeholder 2"/>
          <p:cNvSpPr>
            <a:spLocks noGrp="1"/>
          </p:cNvSpPr>
          <p:nvPr>
            <p:ph idx="1"/>
          </p:nvPr>
        </p:nvSpPr>
        <p:spPr/>
        <p:txBody>
          <a:bodyPr/>
          <a:lstStyle/>
          <a:p>
            <a:r>
              <a:rPr lang="en-US" b="1" dirty="0"/>
              <a:t>Why is it important for cyber?</a:t>
            </a:r>
          </a:p>
          <a:p>
            <a:r>
              <a:rPr lang="en-US" dirty="0"/>
              <a:t>Discipline enhances the technical skills required for gaining and maintaining a depth of talent.</a:t>
            </a:r>
          </a:p>
          <a:p>
            <a:r>
              <a:rPr lang="en-US" dirty="0"/>
              <a:t>Relative to other essential skills:</a:t>
            </a:r>
          </a:p>
          <a:p>
            <a:pPr lvl="1"/>
            <a:r>
              <a:rPr lang="en-US" dirty="0"/>
              <a:t>Curiosity enhances discipline through focus</a:t>
            </a:r>
          </a:p>
          <a:p>
            <a:pPr lvl="1"/>
            <a:r>
              <a:rPr lang="en-US" dirty="0"/>
              <a:t>Critical Thinking is a disciplined process that involves humility and collaboration</a:t>
            </a:r>
            <a:r>
              <a:rPr lang="en-US" b="1" dirty="0"/>
              <a:t>.</a:t>
            </a:r>
          </a:p>
          <a:p>
            <a:r>
              <a:rPr lang="en-US" dirty="0"/>
              <a:t>Discipline gives us the skill to follow through and follow the plan. </a:t>
            </a:r>
          </a:p>
        </p:txBody>
      </p:sp>
    </p:spTree>
    <p:extLst>
      <p:ext uri="{BB962C8B-B14F-4D97-AF65-F5344CB8AC3E}">
        <p14:creationId xmlns:p14="http://schemas.microsoft.com/office/powerpoint/2010/main" val="2014349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Grit</a:t>
            </a:r>
          </a:p>
        </p:txBody>
      </p:sp>
      <p:sp>
        <p:nvSpPr>
          <p:cNvPr id="14338" name="Content Placeholder 2"/>
          <p:cNvSpPr>
            <a:spLocks noGrp="1"/>
          </p:cNvSpPr>
          <p:nvPr>
            <p:ph idx="1"/>
          </p:nvPr>
        </p:nvSpPr>
        <p:spPr>
          <a:xfrm>
            <a:off x="628650" y="1673225"/>
            <a:ext cx="8235950" cy="4351338"/>
          </a:xfrm>
        </p:spPr>
        <p:txBody>
          <a:bodyPr/>
          <a:lstStyle/>
          <a:p>
            <a:r>
              <a:rPr lang="en-US" b="1" dirty="0"/>
              <a:t>Definition:</a:t>
            </a:r>
          </a:p>
          <a:p>
            <a:r>
              <a:rPr lang="en-US" b="1" i="1" dirty="0"/>
              <a:t>“The unyielding will to keep pushing forward towards a goal despite obstacles, hardships, and a lack of motivation, passion, and energy.” </a:t>
            </a:r>
            <a:r>
              <a:rPr lang="en-US" i="1" dirty="0"/>
              <a:t>~</a:t>
            </a:r>
            <a:r>
              <a:rPr lang="en-US" dirty="0"/>
              <a:t>Micah Murphree founder of </a:t>
            </a:r>
            <a:r>
              <a:rPr lang="en-US" b="1" i="1" dirty="0">
                <a:hlinkClick r:id="rId3"/>
              </a:rPr>
              <a:t>Grit Army</a:t>
            </a:r>
            <a:endParaRPr lang="en-US" b="1" i="1" dirty="0"/>
          </a:p>
          <a:p>
            <a:r>
              <a:rPr lang="en-US" dirty="0"/>
              <a:t>Life is not easy, but you must keep putting one foot in front of the other to accomplish the mission. Grit contains elements of perseverance. One must be able to persevere.</a:t>
            </a:r>
          </a:p>
          <a:p>
            <a:r>
              <a:rPr lang="en-US" dirty="0"/>
              <a:t>To do the unpleased over and over to accomplish a goal. This element is time and time again being willing to do the unpleasant. </a:t>
            </a:r>
          </a:p>
          <a:p>
            <a:r>
              <a:rPr lang="en-US" dirty="0"/>
              <a:t>Grit is not simply the skill to continue doing what you are doing no matter what. It must also include the ability, the wisdom, to consider when a course change is needed. </a:t>
            </a:r>
          </a:p>
          <a:p>
            <a:r>
              <a:rPr lang="en-US" dirty="0"/>
              <a:t>Grit is not pure stubbornness. </a:t>
            </a:r>
          </a:p>
        </p:txBody>
      </p:sp>
    </p:spTree>
    <p:extLst>
      <p:ext uri="{BB962C8B-B14F-4D97-AF65-F5344CB8AC3E}">
        <p14:creationId xmlns:p14="http://schemas.microsoft.com/office/powerpoint/2010/main" val="2727429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Grit</a:t>
            </a:r>
          </a:p>
        </p:txBody>
      </p:sp>
      <p:sp>
        <p:nvSpPr>
          <p:cNvPr id="14338" name="Content Placeholder 2"/>
          <p:cNvSpPr>
            <a:spLocks noGrp="1"/>
          </p:cNvSpPr>
          <p:nvPr>
            <p:ph idx="1"/>
          </p:nvPr>
        </p:nvSpPr>
        <p:spPr>
          <a:xfrm>
            <a:off x="628650" y="1762124"/>
            <a:ext cx="7886700" cy="4651375"/>
          </a:xfrm>
        </p:spPr>
        <p:txBody>
          <a:bodyPr/>
          <a:lstStyle/>
          <a:p>
            <a:r>
              <a:rPr lang="en-US" b="1" dirty="0"/>
              <a:t>Why is it important for cyber? </a:t>
            </a:r>
          </a:p>
          <a:p>
            <a:r>
              <a:rPr lang="en-US" dirty="0"/>
              <a:t>Cyber is hard, it faces challenges on a regular basis. The only way to be successful in Cyber is to demonstrate Grit. We all have days when we lack motivation, passion or energy (internal hurdles). Further there are days when obstacles and hardships are all there seems to be (external hurdles). This is true in cyber where our jobs are to protect the assets and resources of a company. Grit is the skill that allows, demands, we keep going. </a:t>
            </a:r>
          </a:p>
          <a:p>
            <a:r>
              <a:rPr lang="en-US" dirty="0"/>
              <a:t>Grit is seen in both individuals and teams:</a:t>
            </a:r>
          </a:p>
          <a:p>
            <a:pPr lvl="1"/>
            <a:r>
              <a:rPr lang="en-US" dirty="0"/>
              <a:t>Grit is about knowing oneself well enough to make the hard choice to keep moving to the goal. Not because you wanted to, not because of the glory, not because it was easy, but because it was needed to accomplish the mission. </a:t>
            </a:r>
          </a:p>
          <a:p>
            <a:pPr lvl="1"/>
            <a:r>
              <a:rPr lang="en-US" dirty="0"/>
              <a:t>For the team, the question is about keeping the team working, even when challenges are faced. This is different from self.</a:t>
            </a:r>
          </a:p>
          <a:p>
            <a:pPr lvl="1"/>
            <a:endParaRPr lang="en-US" dirty="0"/>
          </a:p>
        </p:txBody>
      </p:sp>
    </p:spTree>
    <p:extLst>
      <p:ext uri="{BB962C8B-B14F-4D97-AF65-F5344CB8AC3E}">
        <p14:creationId xmlns:p14="http://schemas.microsoft.com/office/powerpoint/2010/main" val="563389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b="1" dirty="0"/>
              <a:t>Agency Under Duress</a:t>
            </a:r>
            <a:endParaRPr lang="en-US" dirty="0"/>
          </a:p>
        </p:txBody>
      </p:sp>
      <p:sp>
        <p:nvSpPr>
          <p:cNvPr id="14338" name="Content Placeholder 2"/>
          <p:cNvSpPr>
            <a:spLocks noGrp="1"/>
          </p:cNvSpPr>
          <p:nvPr>
            <p:ph idx="1"/>
          </p:nvPr>
        </p:nvSpPr>
        <p:spPr>
          <a:xfrm>
            <a:off x="628650" y="1495424"/>
            <a:ext cx="7886700" cy="4651375"/>
          </a:xfrm>
        </p:spPr>
        <p:txBody>
          <a:bodyPr/>
          <a:lstStyle/>
          <a:p>
            <a:r>
              <a:rPr lang="en-US" b="1" dirty="0"/>
              <a:t>Definition:</a:t>
            </a:r>
          </a:p>
          <a:p>
            <a:r>
              <a:rPr lang="en-US" b="1" i="1" dirty="0"/>
              <a:t>The ability to respond with poise and self-control through planning, decision-making, and action according to a plan when thrust into a highly stressful situation.</a:t>
            </a:r>
            <a:endParaRPr lang="en-US" dirty="0"/>
          </a:p>
          <a:p>
            <a:r>
              <a:rPr lang="en-US" dirty="0"/>
              <a:t>During a crisis or emergency, people rarely remain calm and collected. Being apathetic during a problem is not remaining calm but relatively ignorant to understand the gravity of the situation. Remaining calm means that you foresee the disaster and respond accordingly without panic. </a:t>
            </a:r>
          </a:p>
          <a:p>
            <a:r>
              <a:rPr lang="en-US" dirty="0"/>
              <a:t>If you are </a:t>
            </a:r>
            <a:r>
              <a:rPr lang="en-US" i="1" dirty="0"/>
              <a:t>reactionary</a:t>
            </a:r>
            <a:r>
              <a:rPr lang="en-US" dirty="0"/>
              <a:t>, you must work and continually practice to get rid of the reactionary trait as soon as possible.</a:t>
            </a:r>
          </a:p>
          <a:p>
            <a:pPr lvl="1"/>
            <a:r>
              <a:rPr lang="en-US" u="sng" dirty="0">
                <a:hlinkClick r:id="rId3"/>
              </a:rPr>
              <a:t>https://michael-carrington.com/essential-traits-during-crisis/</a:t>
            </a:r>
            <a:endParaRPr lang="en-US" dirty="0"/>
          </a:p>
          <a:p>
            <a:r>
              <a:rPr lang="en-US" dirty="0"/>
              <a:t>It centers around the concept of "train like you fight and fight like you train." Make sure you are learning and developing the skill of Agency Under Duress.</a:t>
            </a:r>
          </a:p>
        </p:txBody>
      </p:sp>
    </p:spTree>
    <p:extLst>
      <p:ext uri="{BB962C8B-B14F-4D97-AF65-F5344CB8AC3E}">
        <p14:creationId xmlns:p14="http://schemas.microsoft.com/office/powerpoint/2010/main" val="689399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b="1" dirty="0"/>
              <a:t>Agency Under Duress</a:t>
            </a:r>
            <a:endParaRPr lang="en-US" dirty="0"/>
          </a:p>
        </p:txBody>
      </p:sp>
      <p:sp>
        <p:nvSpPr>
          <p:cNvPr id="14338" name="Content Placeholder 2"/>
          <p:cNvSpPr>
            <a:spLocks noGrp="1"/>
          </p:cNvSpPr>
          <p:nvPr>
            <p:ph idx="1"/>
          </p:nvPr>
        </p:nvSpPr>
        <p:spPr>
          <a:xfrm>
            <a:off x="628650" y="1762124"/>
            <a:ext cx="7886700" cy="4651375"/>
          </a:xfrm>
        </p:spPr>
        <p:txBody>
          <a:bodyPr/>
          <a:lstStyle/>
          <a:p>
            <a:r>
              <a:rPr lang="en-US" b="1" dirty="0"/>
              <a:t>Why is it important for cyber? </a:t>
            </a:r>
          </a:p>
          <a:p>
            <a:r>
              <a:rPr lang="en-US" dirty="0"/>
              <a:t>Agency Under Duress is a vital skill for the cyber professional because cybersecurity can be a highly stressful situation. This is not to say everyday is highly stressful environment, but rather the skill to act according to a plan under high levels of stress is important to cybersecurity professionals.  </a:t>
            </a:r>
          </a:p>
          <a:p>
            <a:r>
              <a:rPr lang="en-US" dirty="0"/>
              <a:t>Cyber professionals must know how to respond and act in stressful circumstances. </a:t>
            </a:r>
          </a:p>
          <a:p>
            <a:pPr lvl="1"/>
            <a:r>
              <a:rPr lang="en-US" dirty="0"/>
              <a:t>How you handle yourself is vital to your success and the level of defense that you will be able to provide for your company. </a:t>
            </a:r>
          </a:p>
          <a:p>
            <a:pPr lvl="1"/>
            <a:r>
              <a:rPr lang="en-US" dirty="0"/>
              <a:t>When you remain calm, you are best able to think and respond to the rapidly changing situation that can occur in cybersecurity. </a:t>
            </a:r>
          </a:p>
          <a:p>
            <a:pPr lvl="1"/>
            <a:r>
              <a:rPr lang="en-US" dirty="0"/>
              <a:t>The team can then function, evaluate, choose and act given the information available at the time </a:t>
            </a:r>
          </a:p>
        </p:txBody>
      </p:sp>
    </p:spTree>
    <p:extLst>
      <p:ext uri="{BB962C8B-B14F-4D97-AF65-F5344CB8AC3E}">
        <p14:creationId xmlns:p14="http://schemas.microsoft.com/office/powerpoint/2010/main" val="2115619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b="1" dirty="0"/>
              <a:t>Humility</a:t>
            </a:r>
            <a:endParaRPr lang="en-US" dirty="0"/>
          </a:p>
        </p:txBody>
      </p:sp>
      <p:sp>
        <p:nvSpPr>
          <p:cNvPr id="14338" name="Content Placeholder 2"/>
          <p:cNvSpPr>
            <a:spLocks noGrp="1"/>
          </p:cNvSpPr>
          <p:nvPr>
            <p:ph idx="1"/>
          </p:nvPr>
        </p:nvSpPr>
        <p:spPr>
          <a:xfrm>
            <a:off x="628650" y="1495424"/>
            <a:ext cx="7886700" cy="4651375"/>
          </a:xfrm>
        </p:spPr>
        <p:txBody>
          <a:bodyPr/>
          <a:lstStyle/>
          <a:p>
            <a:r>
              <a:rPr lang="en-US" b="1" dirty="0"/>
              <a:t>Definition:</a:t>
            </a:r>
          </a:p>
          <a:p>
            <a:r>
              <a:rPr lang="en-US" b="1" i="1" dirty="0"/>
              <a:t>An accurate understanding of one’s strengths and weakness and generous acknowledgment of the qualities of others. </a:t>
            </a:r>
            <a:endParaRPr lang="en-US" dirty="0"/>
          </a:p>
          <a:p>
            <a:r>
              <a:rPr lang="en-US" dirty="0"/>
              <a:t>In Greek thought (Socrates and Aristotle) it was the key to all the other virtues - accurate self-knowledge involving self-awareness.</a:t>
            </a:r>
          </a:p>
          <a:p>
            <a:r>
              <a:rPr lang="en-US" dirty="0"/>
              <a:t>It’s associated with listening, learning, growth, confidence, inner strength, self-awareness, mindfulness, acceptance of oneself and others, and willingness to admit a mistake and seek forgiveness.</a:t>
            </a:r>
          </a:p>
          <a:p>
            <a:r>
              <a:rPr lang="en-US" dirty="0"/>
              <a:t>People are drawn to humble people because they know they will be fully heard, accepted and understood.  Humble people are also more thankful as true gratitude is always found in humble people.</a:t>
            </a:r>
          </a:p>
          <a:p>
            <a:r>
              <a:rPr lang="en-US" i="1" dirty="0"/>
              <a:t>“It is impossible for a man to learn what he thinks he already knows.” — Epictetus</a:t>
            </a:r>
            <a:endParaRPr lang="en-US" dirty="0"/>
          </a:p>
          <a:p>
            <a:r>
              <a:rPr lang="en-US" dirty="0"/>
              <a:t>Humility is the anecdote to arrogance. </a:t>
            </a:r>
          </a:p>
        </p:txBody>
      </p:sp>
    </p:spTree>
    <p:extLst>
      <p:ext uri="{BB962C8B-B14F-4D97-AF65-F5344CB8AC3E}">
        <p14:creationId xmlns:p14="http://schemas.microsoft.com/office/powerpoint/2010/main" val="1535042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b="1" dirty="0"/>
              <a:t>Humility</a:t>
            </a:r>
            <a:endParaRPr lang="en-US" dirty="0"/>
          </a:p>
        </p:txBody>
      </p:sp>
      <p:sp>
        <p:nvSpPr>
          <p:cNvPr id="14338" name="Content Placeholder 2"/>
          <p:cNvSpPr>
            <a:spLocks noGrp="1"/>
          </p:cNvSpPr>
          <p:nvPr>
            <p:ph idx="1"/>
          </p:nvPr>
        </p:nvSpPr>
        <p:spPr>
          <a:xfrm>
            <a:off x="628650" y="1520824"/>
            <a:ext cx="8172450" cy="4651375"/>
          </a:xfrm>
        </p:spPr>
        <p:txBody>
          <a:bodyPr/>
          <a:lstStyle/>
          <a:p>
            <a:r>
              <a:rPr lang="en-US" b="1" dirty="0"/>
              <a:t>Why is it important for cyber?</a:t>
            </a:r>
          </a:p>
          <a:p>
            <a:r>
              <a:rPr lang="en-US" dirty="0"/>
              <a:t>Great sense of psychological well-being and physical health are found in humble people.  It also enables people to handle stress more effectively - the world does not rest on one’s own shoulders.</a:t>
            </a:r>
          </a:p>
          <a:p>
            <a:r>
              <a:rPr lang="en-US" dirty="0"/>
              <a:t>Humility enables the cybersecurity professional to continue learning.  It also enables people to continue to ask questions, seek advice, collaborate with others, and ask for help. True humility is the only way to create open channels of communication and trust.  </a:t>
            </a:r>
          </a:p>
          <a:p>
            <a:r>
              <a:rPr lang="en-US" dirty="0"/>
              <a:t>Humble people will be genuinely concerned about the success and safety of others. Cybersecurity is about working with others to protect others; it is essentially others centered.  </a:t>
            </a:r>
          </a:p>
          <a:p>
            <a:r>
              <a:rPr lang="en-US" dirty="0"/>
              <a:t>In resolving cybersecurity issues, we must work together in a way that values everyone’s contribution.  No one person has all the answers, so we must be self-aware and understand our own limitations in order to know when we need help.</a:t>
            </a:r>
          </a:p>
        </p:txBody>
      </p:sp>
    </p:spTree>
    <p:extLst>
      <p:ext uri="{BB962C8B-B14F-4D97-AF65-F5344CB8AC3E}">
        <p14:creationId xmlns:p14="http://schemas.microsoft.com/office/powerpoint/2010/main" val="2156313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p:txBody>
          <a:bodyPr/>
          <a:lstStyle/>
          <a:p>
            <a:pPr eaLnBrk="1" hangingPunct="1"/>
            <a:r>
              <a:rPr lang="en-US" dirty="0"/>
              <a:t>Which of the 7 skills is most important to you?</a:t>
            </a:r>
          </a:p>
          <a:p>
            <a:pPr eaLnBrk="1" hangingPunct="1"/>
            <a:r>
              <a:rPr lang="en-US" dirty="0"/>
              <a:t>Which of the 7 skills do you need to work on the most? </a:t>
            </a:r>
          </a:p>
          <a:p>
            <a:pPr eaLnBrk="1" hangingPunct="1"/>
            <a:endParaRPr lang="en-US" dirty="0"/>
          </a:p>
        </p:txBody>
      </p:sp>
    </p:spTree>
    <p:extLst>
      <p:ext uri="{BB962C8B-B14F-4D97-AF65-F5344CB8AC3E}">
        <p14:creationId xmlns:p14="http://schemas.microsoft.com/office/powerpoint/2010/main" val="2310571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Clearly express their strengths and career aspirations with self-awareness. They will confidently answer questions such as “Who am I?” “What </a:t>
            </a:r>
            <a:r>
              <a:rPr lang="en-US" dirty="0" smtClean="0"/>
              <a:t>do I bring?” </a:t>
            </a:r>
            <a:r>
              <a:rPr lang="en-US" dirty="0"/>
              <a:t>and “How can I be authentic?” Through assessments such as the Clifton StrengthsFinder and Strong Interest Inventory (SII), students will be able to understand how their unique set of strengths and other characteristics can be applied to their chosen work.</a:t>
            </a:r>
          </a:p>
          <a:p>
            <a:pPr lvl="1" eaLnBrk="1" hangingPunct="1"/>
            <a:r>
              <a:rPr lang="en-US" dirty="0"/>
              <a:t>Remember &amp; Understand</a:t>
            </a:r>
          </a:p>
          <a:p>
            <a:pPr lvl="2" eaLnBrk="1" hangingPunct="1"/>
            <a:r>
              <a:rPr lang="en-US" dirty="0"/>
              <a:t>Discuss what are the most important non-technical attributes of a 21st century warrior?</a:t>
            </a:r>
          </a:p>
          <a:p>
            <a:pPr lvl="2" eaLnBrk="1" hangingPunct="1"/>
            <a:r>
              <a:rPr lang="en-US" dirty="0"/>
              <a:t>Define the 7 essential life skills.</a:t>
            </a:r>
          </a:p>
          <a:p>
            <a:pPr lvl="2" eaLnBrk="1" hangingPunct="1"/>
            <a:r>
              <a:rPr lang="en-US" dirty="0"/>
              <a:t>Express how these skills can facilitate success every day.</a:t>
            </a:r>
          </a:p>
          <a:p>
            <a:pPr lvl="2" eaLnBrk="1" hangingPunct="1"/>
            <a:r>
              <a:rPr lang="en-US" dirty="0"/>
              <a:t>Summarize how </a:t>
            </a:r>
            <a:r>
              <a:rPr lang="en-US" sz="1600" dirty="0"/>
              <a:t>these skills tie into the importance of being a person of character.</a:t>
            </a:r>
            <a:endParaRPr lang="en-US" dirty="0"/>
          </a:p>
          <a:p>
            <a:pPr lvl="2" eaLnBrk="1" hangingPunct="1"/>
            <a:r>
              <a:rPr lang="en-US" dirty="0"/>
              <a:t>Explain what key skills lead to a life of character.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419225"/>
            <a:ext cx="7886700" cy="4351338"/>
          </a:xfrm>
        </p:spPr>
        <p:txBody>
          <a:bodyPr/>
          <a:lstStyle/>
          <a:p>
            <a:r>
              <a:rPr lang="en-US" dirty="0"/>
              <a:t>Asking good questions, feeling empowered, and thinking beyond the current task helps ask out of the box questions.</a:t>
            </a:r>
          </a:p>
          <a:p>
            <a:r>
              <a:rPr lang="en-US" dirty="0"/>
              <a:t> Curiosity, Critical Thinking, Collaboration and Humility skills help you think beyond information in front of you to discover and connect external events to a given situation, and then have the emotional courage to ask good questions and raise potential solutions.</a:t>
            </a:r>
          </a:p>
          <a:p>
            <a:r>
              <a:rPr lang="en-US" dirty="0"/>
              <a:t>From the </a:t>
            </a:r>
            <a:r>
              <a:rPr lang="en-US" dirty="0" err="1"/>
              <a:t>SkillsFirst</a:t>
            </a:r>
            <a:r>
              <a:rPr lang="en-US" dirty="0"/>
              <a:t> Dashboard main gallery page, select </a:t>
            </a:r>
          </a:p>
          <a:p>
            <a:pPr lvl="1"/>
            <a:r>
              <a:rPr lang="en-US" dirty="0"/>
              <a:t>Interview Questions -&gt; Interview Question Coaching</a:t>
            </a:r>
          </a:p>
          <a:p>
            <a:r>
              <a:rPr lang="en-US" dirty="0"/>
              <a:t>For each of the 7 essential life skills, use the Keyword search to find an example question that demonstrates the skill. Click on the question and watch the </a:t>
            </a:r>
            <a:r>
              <a:rPr lang="en-US" dirty="0" err="1"/>
              <a:t>SkillsFirst</a:t>
            </a:r>
            <a:r>
              <a:rPr lang="en-US" dirty="0"/>
              <a:t> video. </a:t>
            </a:r>
          </a:p>
          <a:p>
            <a:r>
              <a:rPr lang="en-US" dirty="0"/>
              <a:t>Write a reflections based on the content of this module for each skill/question. You will submit one paper with 7 reflections, one per skill/question, of 50-75 words each. Be sure to include the skill and specific question for each reflection. </a:t>
            </a:r>
          </a:p>
          <a:p>
            <a:endParaRPr lang="en-US" dirty="0"/>
          </a:p>
        </p:txBody>
      </p:sp>
    </p:spTree>
    <p:extLst>
      <p:ext uri="{BB962C8B-B14F-4D97-AF65-F5344CB8AC3E}">
        <p14:creationId xmlns:p14="http://schemas.microsoft.com/office/powerpoint/2010/main" val="1749234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Essential Life Skills Rationale</a:t>
            </a:r>
          </a:p>
        </p:txBody>
      </p:sp>
      <p:sp>
        <p:nvSpPr>
          <p:cNvPr id="14338" name="Content Placeholder 2"/>
          <p:cNvSpPr>
            <a:spLocks noGrp="1"/>
          </p:cNvSpPr>
          <p:nvPr>
            <p:ph idx="1"/>
          </p:nvPr>
        </p:nvSpPr>
        <p:spPr>
          <a:xfrm>
            <a:off x="628650" y="1431925"/>
            <a:ext cx="7886700" cy="4981576"/>
          </a:xfrm>
        </p:spPr>
        <p:txBody>
          <a:bodyPr/>
          <a:lstStyle/>
          <a:p>
            <a:pPr marL="0" indent="0" eaLnBrk="1" hangingPunct="1">
              <a:buNone/>
            </a:pPr>
            <a:r>
              <a:rPr lang="en-US" dirty="0"/>
              <a:t>1. We are fighting an asymmetric war – the enemy has more resources, more opportunity to “win”, and more complexity, breadth and operates without virtually any legal or ethical constraint.</a:t>
            </a:r>
          </a:p>
          <a:p>
            <a:pPr marL="0" indent="0" eaLnBrk="1" hangingPunct="1">
              <a:buNone/>
            </a:pPr>
            <a:r>
              <a:rPr lang="en-US" dirty="0"/>
              <a:t>2. Lacking depth of talent/skills. Most managers, much less executives, cannot do the job their front-line staff do. Their ability to discern talent and delegate are in a large sense unique.</a:t>
            </a:r>
          </a:p>
          <a:p>
            <a:pPr marL="0" indent="0" eaLnBrk="1" hangingPunct="1">
              <a:buNone/>
            </a:pPr>
            <a:r>
              <a:rPr lang="en-US" dirty="0"/>
              <a:t>	a. It takes a few weeks/months to learn to deploy threats</a:t>
            </a:r>
          </a:p>
          <a:p>
            <a:pPr marL="0" indent="0" eaLnBrk="1" hangingPunct="1">
              <a:buNone/>
            </a:pPr>
            <a:r>
              <a:rPr lang="en-US" dirty="0"/>
              <a:t>	b. It takes years (5+) to learn to defend against these threats</a:t>
            </a:r>
          </a:p>
          <a:p>
            <a:pPr marL="0" indent="0" eaLnBrk="1" hangingPunct="1">
              <a:buNone/>
            </a:pPr>
            <a:r>
              <a:rPr lang="en-US" dirty="0"/>
              <a:t>3. Fast changing technology, fast changing offensive threat.</a:t>
            </a:r>
          </a:p>
          <a:p>
            <a:pPr marL="0" indent="0" eaLnBrk="1" hangingPunct="1">
              <a:buNone/>
            </a:pPr>
            <a:r>
              <a:rPr lang="en-US" dirty="0"/>
              <a:t>4. High personal, financial, emotional and productivity risks.</a:t>
            </a:r>
          </a:p>
          <a:p>
            <a:pPr marL="0" indent="0" eaLnBrk="1" hangingPunct="1">
              <a:buNone/>
            </a:pPr>
            <a:r>
              <a:rPr lang="en-US" dirty="0"/>
              <a:t>5. Offensive/defense side – two ideas at the same time</a:t>
            </a:r>
          </a:p>
          <a:p>
            <a:pPr marL="0" indent="0" eaLnBrk="1" hangingPunct="1">
              <a:buNone/>
            </a:pPr>
            <a:r>
              <a:rPr lang="en-US" dirty="0"/>
              <a:t>	a. Offense – no rules, nearly “free” and efficient “economy” to</a:t>
            </a:r>
            <a:br>
              <a:rPr lang="en-US" dirty="0"/>
            </a:br>
            <a:r>
              <a:rPr lang="en-US" dirty="0"/>
              <a:t>	sell, buy, improve, deploy and reap the financial rewards</a:t>
            </a:r>
          </a:p>
          <a:p>
            <a:pPr marL="0" indent="0" eaLnBrk="1" hangingPunct="1">
              <a:buNone/>
            </a:pPr>
            <a:r>
              <a:rPr lang="en-US" dirty="0"/>
              <a:t>	b. Defense – still must play by the rules.</a:t>
            </a:r>
          </a:p>
          <a:p>
            <a:pPr marL="0" indent="0" eaLnBrk="1" hangingPunct="1">
              <a:buNone/>
            </a:pPr>
            <a:endParaRPr lang="en-US" dirty="0"/>
          </a:p>
          <a:p>
            <a:pPr marL="0" indent="0" eaLnBrk="1" hangingPunct="1">
              <a:buNone/>
            </a:pPr>
            <a:endParaRPr lang="en-US" dirty="0"/>
          </a:p>
        </p:txBody>
      </p:sp>
    </p:spTree>
    <p:extLst>
      <p:ext uri="{BB962C8B-B14F-4D97-AF65-F5344CB8AC3E}">
        <p14:creationId xmlns:p14="http://schemas.microsoft.com/office/powerpoint/2010/main" val="255252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The 7 Skills</a:t>
            </a:r>
          </a:p>
        </p:txBody>
      </p:sp>
      <p:grpSp>
        <p:nvGrpSpPr>
          <p:cNvPr id="46" name="Group 45">
            <a:extLst>
              <a:ext uri="{FF2B5EF4-FFF2-40B4-BE49-F238E27FC236}">
                <a16:creationId xmlns:a16="http://schemas.microsoft.com/office/drawing/2014/main" id="{2ADC2086-9CCF-4CC0-803D-D4DA2C58F619}"/>
              </a:ext>
            </a:extLst>
          </p:cNvPr>
          <p:cNvGrpSpPr>
            <a:grpSpLocks noChangeAspect="1"/>
          </p:cNvGrpSpPr>
          <p:nvPr/>
        </p:nvGrpSpPr>
        <p:grpSpPr>
          <a:xfrm>
            <a:off x="330201" y="1974745"/>
            <a:ext cx="8534399" cy="4200971"/>
            <a:chOff x="642258" y="1355269"/>
            <a:chExt cx="10157005" cy="4831895"/>
          </a:xfrm>
        </p:grpSpPr>
        <p:cxnSp>
          <p:nvCxnSpPr>
            <p:cNvPr id="48" name="Straight Arrow Connector 47">
              <a:extLst>
                <a:ext uri="{FF2B5EF4-FFF2-40B4-BE49-F238E27FC236}">
                  <a16:creationId xmlns:a16="http://schemas.microsoft.com/office/drawing/2014/main" id="{1051FD64-B93A-71CA-9A2A-5589C30302B7}"/>
                </a:ext>
              </a:extLst>
            </p:cNvPr>
            <p:cNvCxnSpPr>
              <a:cxnSpLocks/>
            </p:cNvCxnSpPr>
            <p:nvPr/>
          </p:nvCxnSpPr>
          <p:spPr>
            <a:xfrm>
              <a:off x="642258" y="5730195"/>
              <a:ext cx="8420417"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49" name="Flowchart: Connector 5">
              <a:extLst>
                <a:ext uri="{FF2B5EF4-FFF2-40B4-BE49-F238E27FC236}">
                  <a16:creationId xmlns:a16="http://schemas.microsoft.com/office/drawing/2014/main" id="{52455827-8953-02C6-A235-D30F9A9F565D}"/>
                </a:ext>
              </a:extLst>
            </p:cNvPr>
            <p:cNvSpPr/>
            <p:nvPr/>
          </p:nvSpPr>
          <p:spPr>
            <a:xfrm>
              <a:off x="691432" y="4432713"/>
              <a:ext cx="1039586" cy="1001486"/>
            </a:xfrm>
            <a:prstGeom prst="flowChartConnector">
              <a:avLst/>
            </a:prstGeom>
            <a:solidFill>
              <a:srgbClr val="94C8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dirty="0"/>
            </a:p>
          </p:txBody>
        </p:sp>
        <p:sp>
          <p:nvSpPr>
            <p:cNvPr id="50" name="Flowchart: Connector 10">
              <a:extLst>
                <a:ext uri="{FF2B5EF4-FFF2-40B4-BE49-F238E27FC236}">
                  <a16:creationId xmlns:a16="http://schemas.microsoft.com/office/drawing/2014/main" id="{16A62C97-1ED6-EA2D-4857-B88B7B10EADD}"/>
                </a:ext>
              </a:extLst>
            </p:cNvPr>
            <p:cNvSpPr/>
            <p:nvPr/>
          </p:nvSpPr>
          <p:spPr>
            <a:xfrm>
              <a:off x="2185766" y="4069839"/>
              <a:ext cx="1039586" cy="1001486"/>
            </a:xfrm>
            <a:prstGeom prst="flowChartConnector">
              <a:avLst/>
            </a:prstGeom>
            <a:solidFill>
              <a:srgbClr val="4CB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p>
          </p:txBody>
        </p:sp>
        <p:sp>
          <p:nvSpPr>
            <p:cNvPr id="51" name="Flowchart: Connector 11">
              <a:extLst>
                <a:ext uri="{FF2B5EF4-FFF2-40B4-BE49-F238E27FC236}">
                  <a16:creationId xmlns:a16="http://schemas.microsoft.com/office/drawing/2014/main" id="{99DBD2ED-24B0-BEEF-BC50-D4A8F93AB411}"/>
                </a:ext>
              </a:extLst>
            </p:cNvPr>
            <p:cNvSpPr/>
            <p:nvPr/>
          </p:nvSpPr>
          <p:spPr>
            <a:xfrm>
              <a:off x="3732577" y="3569096"/>
              <a:ext cx="1039586" cy="1001486"/>
            </a:xfrm>
            <a:prstGeom prst="flowChartConnector">
              <a:avLst/>
            </a:prstGeom>
            <a:solidFill>
              <a:srgbClr val="65C1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p>
          </p:txBody>
        </p:sp>
        <p:sp>
          <p:nvSpPr>
            <p:cNvPr id="52" name="Flowchart: Connector 13">
              <a:extLst>
                <a:ext uri="{FF2B5EF4-FFF2-40B4-BE49-F238E27FC236}">
                  <a16:creationId xmlns:a16="http://schemas.microsoft.com/office/drawing/2014/main" id="{4D8FEC0B-20C7-E4BA-A1E1-81D09B874DB0}"/>
                </a:ext>
              </a:extLst>
            </p:cNvPr>
            <p:cNvSpPr/>
            <p:nvPr/>
          </p:nvSpPr>
          <p:spPr>
            <a:xfrm>
              <a:off x="6529374" y="2257336"/>
              <a:ext cx="1039586" cy="1001486"/>
            </a:xfrm>
            <a:prstGeom prst="flowChartConnector">
              <a:avLst/>
            </a:prstGeom>
            <a:solidFill>
              <a:srgbClr val="2F75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sz="1400"/>
            </a:p>
          </p:txBody>
        </p:sp>
        <p:sp>
          <p:nvSpPr>
            <p:cNvPr id="53" name="Flowchart: Connector 16">
              <a:extLst>
                <a:ext uri="{FF2B5EF4-FFF2-40B4-BE49-F238E27FC236}">
                  <a16:creationId xmlns:a16="http://schemas.microsoft.com/office/drawing/2014/main" id="{B06A94BA-A22D-A210-13A4-69DCF93886BD}"/>
                </a:ext>
              </a:extLst>
            </p:cNvPr>
            <p:cNvSpPr/>
            <p:nvPr/>
          </p:nvSpPr>
          <p:spPr>
            <a:xfrm>
              <a:off x="7768003" y="1451001"/>
              <a:ext cx="1039586" cy="1001486"/>
            </a:xfrm>
            <a:prstGeom prst="flowChartConnector">
              <a:avLst/>
            </a:prstGeom>
            <a:solidFill>
              <a:srgbClr val="4E4E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p>
          </p:txBody>
        </p:sp>
        <p:sp>
          <p:nvSpPr>
            <p:cNvPr id="54" name="Flowchart: Connector 17">
              <a:extLst>
                <a:ext uri="{FF2B5EF4-FFF2-40B4-BE49-F238E27FC236}">
                  <a16:creationId xmlns:a16="http://schemas.microsoft.com/office/drawing/2014/main" id="{53F6F755-CD76-4A6B-6E20-60FD9F5DD31B}"/>
                </a:ext>
              </a:extLst>
            </p:cNvPr>
            <p:cNvSpPr/>
            <p:nvPr/>
          </p:nvSpPr>
          <p:spPr>
            <a:xfrm>
              <a:off x="6009581" y="4254404"/>
              <a:ext cx="1039586" cy="1001486"/>
            </a:xfrm>
            <a:prstGeom prst="flowChartConnector">
              <a:avLst/>
            </a:prstGeom>
            <a:solidFill>
              <a:srgbClr val="FF7F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sz="1400"/>
            </a:p>
          </p:txBody>
        </p:sp>
        <p:sp>
          <p:nvSpPr>
            <p:cNvPr id="55" name="TextBox 54">
              <a:extLst>
                <a:ext uri="{FF2B5EF4-FFF2-40B4-BE49-F238E27FC236}">
                  <a16:creationId xmlns:a16="http://schemas.microsoft.com/office/drawing/2014/main" id="{48DF3346-7D85-5E6D-ADFB-27631F8582A7}"/>
                </a:ext>
              </a:extLst>
            </p:cNvPr>
            <p:cNvSpPr txBox="1"/>
            <p:nvPr/>
          </p:nvSpPr>
          <p:spPr>
            <a:xfrm>
              <a:off x="646006" y="4756484"/>
              <a:ext cx="1104790" cy="338554"/>
            </a:xfrm>
            <a:prstGeom prst="rect">
              <a:avLst/>
            </a:prstGeom>
            <a:noFill/>
          </p:spPr>
          <p:txBody>
            <a:bodyPr wrap="square" rtlCol="0">
              <a:noAutofit/>
            </a:bodyPr>
            <a:lstStyle/>
            <a:p>
              <a:r>
                <a:rPr lang="en-US" sz="1200" b="1" dirty="0">
                  <a:solidFill>
                    <a:schemeClr val="bg1"/>
                  </a:solidFill>
                </a:rPr>
                <a:t>Curiosity</a:t>
              </a:r>
            </a:p>
          </p:txBody>
        </p:sp>
        <p:sp>
          <p:nvSpPr>
            <p:cNvPr id="56" name="TextBox 55">
              <a:extLst>
                <a:ext uri="{FF2B5EF4-FFF2-40B4-BE49-F238E27FC236}">
                  <a16:creationId xmlns:a16="http://schemas.microsoft.com/office/drawing/2014/main" id="{7C21C381-7753-5613-6E0D-45B1A292320E}"/>
                </a:ext>
              </a:extLst>
            </p:cNvPr>
            <p:cNvSpPr txBox="1"/>
            <p:nvPr/>
          </p:nvSpPr>
          <p:spPr>
            <a:xfrm>
              <a:off x="2168954" y="4278194"/>
              <a:ext cx="1074333" cy="584775"/>
            </a:xfrm>
            <a:prstGeom prst="rect">
              <a:avLst/>
            </a:prstGeom>
            <a:noFill/>
          </p:spPr>
          <p:txBody>
            <a:bodyPr wrap="square" rtlCol="0">
              <a:noAutofit/>
            </a:bodyPr>
            <a:lstStyle/>
            <a:p>
              <a:pPr algn="ctr"/>
              <a:r>
                <a:rPr lang="en-US" sz="1200" b="1" dirty="0">
                  <a:solidFill>
                    <a:schemeClr val="bg1"/>
                  </a:solidFill>
                </a:rPr>
                <a:t>Critical</a:t>
              </a:r>
            </a:p>
            <a:p>
              <a:r>
                <a:rPr lang="en-US" sz="1200" b="1" dirty="0">
                  <a:solidFill>
                    <a:schemeClr val="bg1"/>
                  </a:solidFill>
                </a:rPr>
                <a:t>Thinking</a:t>
              </a:r>
            </a:p>
          </p:txBody>
        </p:sp>
        <p:sp>
          <p:nvSpPr>
            <p:cNvPr id="57" name="TextBox 56">
              <a:extLst>
                <a:ext uri="{FF2B5EF4-FFF2-40B4-BE49-F238E27FC236}">
                  <a16:creationId xmlns:a16="http://schemas.microsoft.com/office/drawing/2014/main" id="{9EC0A2EA-95B0-05BC-0A2D-539E3D4C09B7}"/>
                </a:ext>
              </a:extLst>
            </p:cNvPr>
            <p:cNvSpPr txBox="1"/>
            <p:nvPr/>
          </p:nvSpPr>
          <p:spPr>
            <a:xfrm>
              <a:off x="3783780" y="3796970"/>
              <a:ext cx="937180" cy="584775"/>
            </a:xfrm>
            <a:prstGeom prst="rect">
              <a:avLst/>
            </a:prstGeom>
            <a:noFill/>
          </p:spPr>
          <p:txBody>
            <a:bodyPr wrap="square" rtlCol="0">
              <a:noAutofit/>
            </a:bodyPr>
            <a:lstStyle/>
            <a:p>
              <a:pPr algn="ctr"/>
              <a:r>
                <a:rPr lang="en-US" sz="1200" b="1" dirty="0">
                  <a:solidFill>
                    <a:schemeClr val="bg1"/>
                  </a:solidFill>
                </a:rPr>
                <a:t>Collab-</a:t>
              </a:r>
            </a:p>
            <a:p>
              <a:pPr algn="ctr"/>
              <a:r>
                <a:rPr lang="en-US" sz="1200" b="1" dirty="0">
                  <a:solidFill>
                    <a:schemeClr val="bg1"/>
                  </a:solidFill>
                </a:rPr>
                <a:t>oration</a:t>
              </a:r>
            </a:p>
          </p:txBody>
        </p:sp>
        <p:grpSp>
          <p:nvGrpSpPr>
            <p:cNvPr id="58" name="Group 57">
              <a:extLst>
                <a:ext uri="{FF2B5EF4-FFF2-40B4-BE49-F238E27FC236}">
                  <a16:creationId xmlns:a16="http://schemas.microsoft.com/office/drawing/2014/main" id="{CB1E471A-048C-BFB4-C899-0FDCA738B68C}"/>
                </a:ext>
              </a:extLst>
            </p:cNvPr>
            <p:cNvGrpSpPr/>
            <p:nvPr/>
          </p:nvGrpSpPr>
          <p:grpSpPr>
            <a:xfrm>
              <a:off x="5149245" y="2956922"/>
              <a:ext cx="1181734" cy="1001486"/>
              <a:chOff x="5347292" y="2748643"/>
              <a:chExt cx="1181734" cy="1001486"/>
            </a:xfrm>
          </p:grpSpPr>
          <p:sp>
            <p:nvSpPr>
              <p:cNvPr id="59" name="Flowchart: Connector 12">
                <a:extLst>
                  <a:ext uri="{FF2B5EF4-FFF2-40B4-BE49-F238E27FC236}">
                    <a16:creationId xmlns:a16="http://schemas.microsoft.com/office/drawing/2014/main" id="{BC9B1D8E-4E60-494A-E3ED-A970332F6901}"/>
                  </a:ext>
                </a:extLst>
              </p:cNvPr>
              <p:cNvSpPr/>
              <p:nvPr/>
            </p:nvSpPr>
            <p:spPr>
              <a:xfrm>
                <a:off x="5418366" y="2748643"/>
                <a:ext cx="1039586" cy="1001486"/>
              </a:xfrm>
              <a:prstGeom prst="flowChartConnector">
                <a:avLst/>
              </a:prstGeom>
              <a:solidFill>
                <a:srgbClr val="2F75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p>
            </p:txBody>
          </p:sp>
          <p:sp>
            <p:nvSpPr>
              <p:cNvPr id="60" name="TextBox 59">
                <a:extLst>
                  <a:ext uri="{FF2B5EF4-FFF2-40B4-BE49-F238E27FC236}">
                    <a16:creationId xmlns:a16="http://schemas.microsoft.com/office/drawing/2014/main" id="{9E0C82EB-A7E7-D7B9-B894-BC81C9C6B791}"/>
                  </a:ext>
                </a:extLst>
              </p:cNvPr>
              <p:cNvSpPr txBox="1"/>
              <p:nvPr/>
            </p:nvSpPr>
            <p:spPr>
              <a:xfrm>
                <a:off x="5347292" y="3072414"/>
                <a:ext cx="1181734" cy="338554"/>
              </a:xfrm>
              <a:prstGeom prst="rect">
                <a:avLst/>
              </a:prstGeom>
              <a:noFill/>
            </p:spPr>
            <p:txBody>
              <a:bodyPr wrap="square" rtlCol="0">
                <a:noAutofit/>
              </a:bodyPr>
              <a:lstStyle/>
              <a:p>
                <a:r>
                  <a:rPr lang="en-US" sz="1200" b="1" dirty="0">
                    <a:solidFill>
                      <a:schemeClr val="bg1"/>
                    </a:solidFill>
                  </a:rPr>
                  <a:t>Discipline</a:t>
                </a:r>
              </a:p>
            </p:txBody>
          </p:sp>
        </p:grpSp>
        <p:sp>
          <p:nvSpPr>
            <p:cNvPr id="61" name="TextBox 60">
              <a:extLst>
                <a:ext uri="{FF2B5EF4-FFF2-40B4-BE49-F238E27FC236}">
                  <a16:creationId xmlns:a16="http://schemas.microsoft.com/office/drawing/2014/main" id="{72E86B5F-D9EE-5064-7C0B-37719BD61298}"/>
                </a:ext>
              </a:extLst>
            </p:cNvPr>
            <p:cNvSpPr txBox="1"/>
            <p:nvPr/>
          </p:nvSpPr>
          <p:spPr>
            <a:xfrm>
              <a:off x="6759664" y="2588802"/>
              <a:ext cx="579005" cy="338554"/>
            </a:xfrm>
            <a:prstGeom prst="rect">
              <a:avLst/>
            </a:prstGeom>
            <a:noFill/>
          </p:spPr>
          <p:txBody>
            <a:bodyPr wrap="square" rtlCol="0">
              <a:normAutofit/>
            </a:bodyPr>
            <a:lstStyle/>
            <a:p>
              <a:r>
                <a:rPr lang="en-US" sz="1200" b="1" dirty="0">
                  <a:solidFill>
                    <a:schemeClr val="bg1"/>
                  </a:solidFill>
                </a:rPr>
                <a:t>Grit</a:t>
              </a:r>
            </a:p>
          </p:txBody>
        </p:sp>
        <p:sp>
          <p:nvSpPr>
            <p:cNvPr id="62" name="TextBox 61">
              <a:extLst>
                <a:ext uri="{FF2B5EF4-FFF2-40B4-BE49-F238E27FC236}">
                  <a16:creationId xmlns:a16="http://schemas.microsoft.com/office/drawing/2014/main" id="{7D75B04F-E9EF-26F3-7978-0F3F29890B8B}"/>
                </a:ext>
              </a:extLst>
            </p:cNvPr>
            <p:cNvSpPr txBox="1"/>
            <p:nvPr/>
          </p:nvSpPr>
          <p:spPr>
            <a:xfrm>
              <a:off x="7827573" y="1555765"/>
              <a:ext cx="920445" cy="830997"/>
            </a:xfrm>
            <a:prstGeom prst="rect">
              <a:avLst/>
            </a:prstGeom>
            <a:noFill/>
          </p:spPr>
          <p:txBody>
            <a:bodyPr wrap="square" rtlCol="0">
              <a:noAutofit/>
            </a:bodyPr>
            <a:lstStyle/>
            <a:p>
              <a:pPr algn="ctr"/>
              <a:r>
                <a:rPr lang="en-US" sz="1200" b="1" dirty="0">
                  <a:solidFill>
                    <a:schemeClr val="bg1"/>
                  </a:solidFill>
                </a:rPr>
                <a:t>Agency</a:t>
              </a:r>
            </a:p>
            <a:p>
              <a:pPr algn="ctr"/>
              <a:r>
                <a:rPr lang="en-US" sz="1200" b="1" dirty="0">
                  <a:solidFill>
                    <a:schemeClr val="bg1"/>
                  </a:solidFill>
                </a:rPr>
                <a:t>Under</a:t>
              </a:r>
            </a:p>
            <a:p>
              <a:pPr algn="ctr"/>
              <a:r>
                <a:rPr lang="en-US" sz="1200" b="1" dirty="0">
                  <a:solidFill>
                    <a:schemeClr val="bg1"/>
                  </a:solidFill>
                </a:rPr>
                <a:t>Duress</a:t>
              </a:r>
            </a:p>
          </p:txBody>
        </p:sp>
        <p:sp>
          <p:nvSpPr>
            <p:cNvPr id="63" name="TextBox 62">
              <a:extLst>
                <a:ext uri="{FF2B5EF4-FFF2-40B4-BE49-F238E27FC236}">
                  <a16:creationId xmlns:a16="http://schemas.microsoft.com/office/drawing/2014/main" id="{CAEB32C5-A179-D427-7F2B-C86C0CF0721C}"/>
                </a:ext>
              </a:extLst>
            </p:cNvPr>
            <p:cNvSpPr txBox="1"/>
            <p:nvPr/>
          </p:nvSpPr>
          <p:spPr>
            <a:xfrm>
              <a:off x="6000617" y="4578175"/>
              <a:ext cx="1072730" cy="338554"/>
            </a:xfrm>
            <a:prstGeom prst="rect">
              <a:avLst/>
            </a:prstGeom>
            <a:noFill/>
          </p:spPr>
          <p:txBody>
            <a:bodyPr wrap="square" rtlCol="0">
              <a:normAutofit/>
            </a:bodyPr>
            <a:lstStyle/>
            <a:p>
              <a:r>
                <a:rPr lang="en-US" sz="1200" b="1" dirty="0">
                  <a:solidFill>
                    <a:schemeClr val="bg1"/>
                  </a:solidFill>
                </a:rPr>
                <a:t>Humility</a:t>
              </a:r>
            </a:p>
          </p:txBody>
        </p:sp>
        <p:cxnSp>
          <p:nvCxnSpPr>
            <p:cNvPr id="64" name="Straight Arrow Connector 63">
              <a:extLst>
                <a:ext uri="{FF2B5EF4-FFF2-40B4-BE49-F238E27FC236}">
                  <a16:creationId xmlns:a16="http://schemas.microsoft.com/office/drawing/2014/main" id="{6734F7B1-B66C-4658-33E4-69CCC5CBA811}"/>
                </a:ext>
              </a:extLst>
            </p:cNvPr>
            <p:cNvCxnSpPr>
              <a:cxnSpLocks/>
            </p:cNvCxnSpPr>
            <p:nvPr/>
          </p:nvCxnSpPr>
          <p:spPr>
            <a:xfrm flipH="1" flipV="1">
              <a:off x="9062675" y="1355269"/>
              <a:ext cx="54428" cy="4332515"/>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65" name="TextBox 64">
              <a:extLst>
                <a:ext uri="{FF2B5EF4-FFF2-40B4-BE49-F238E27FC236}">
                  <a16:creationId xmlns:a16="http://schemas.microsoft.com/office/drawing/2014/main" id="{A1E84408-81E4-AB16-2B0A-DE1E0791C3E3}"/>
                </a:ext>
              </a:extLst>
            </p:cNvPr>
            <p:cNvSpPr txBox="1"/>
            <p:nvPr/>
          </p:nvSpPr>
          <p:spPr>
            <a:xfrm>
              <a:off x="940079" y="5817831"/>
              <a:ext cx="7361887" cy="369333"/>
            </a:xfrm>
            <a:prstGeom prst="rect">
              <a:avLst/>
            </a:prstGeom>
            <a:noFill/>
          </p:spPr>
          <p:txBody>
            <a:bodyPr wrap="none" rtlCol="0">
              <a:normAutofit fontScale="92500" lnSpcReduction="20000"/>
            </a:bodyPr>
            <a:lstStyle/>
            <a:p>
              <a:r>
                <a:rPr lang="en-US" dirty="0"/>
                <a:t>As technical skills are learned character is formed through life skills</a:t>
              </a:r>
            </a:p>
          </p:txBody>
        </p:sp>
        <p:sp>
          <p:nvSpPr>
            <p:cNvPr id="66" name="TextBox 65">
              <a:extLst>
                <a:ext uri="{FF2B5EF4-FFF2-40B4-BE49-F238E27FC236}">
                  <a16:creationId xmlns:a16="http://schemas.microsoft.com/office/drawing/2014/main" id="{A55403BB-1B1D-659B-3BD4-DFB514A84EA0}"/>
                </a:ext>
              </a:extLst>
            </p:cNvPr>
            <p:cNvSpPr txBox="1"/>
            <p:nvPr/>
          </p:nvSpPr>
          <p:spPr>
            <a:xfrm>
              <a:off x="9188177" y="2758079"/>
              <a:ext cx="1611086" cy="1200329"/>
            </a:xfrm>
            <a:prstGeom prst="rect">
              <a:avLst/>
            </a:prstGeom>
            <a:noFill/>
          </p:spPr>
          <p:txBody>
            <a:bodyPr wrap="square" rtlCol="0">
              <a:normAutofit fontScale="92500" lnSpcReduction="10000"/>
            </a:bodyPr>
            <a:lstStyle/>
            <a:p>
              <a:r>
                <a:rPr lang="en-US"/>
                <a:t>Ability to fight the asymmetric war</a:t>
              </a:r>
            </a:p>
          </p:txBody>
        </p:sp>
      </p:grpSp>
      <p:sp>
        <p:nvSpPr>
          <p:cNvPr id="69" name="TextBox 68">
            <a:extLst>
              <a:ext uri="{FF2B5EF4-FFF2-40B4-BE49-F238E27FC236}">
                <a16:creationId xmlns:a16="http://schemas.microsoft.com/office/drawing/2014/main" id="{5109CA71-B4AF-4BF5-76F4-BB4D766C226A}"/>
              </a:ext>
            </a:extLst>
          </p:cNvPr>
          <p:cNvSpPr txBox="1"/>
          <p:nvPr/>
        </p:nvSpPr>
        <p:spPr>
          <a:xfrm>
            <a:off x="1030890" y="2239725"/>
            <a:ext cx="4572000" cy="369332"/>
          </a:xfrm>
          <a:prstGeom prst="rect">
            <a:avLst/>
          </a:prstGeom>
          <a:noFill/>
        </p:spPr>
        <p:txBody>
          <a:bodyPr wrap="square">
            <a:spAutoFit/>
          </a:bodyPr>
          <a:lstStyle/>
          <a:p>
            <a:r>
              <a:rPr lang="en-US" sz="1800" dirty="0"/>
              <a:t>Skills Build Upon Each Other</a:t>
            </a:r>
          </a:p>
        </p:txBody>
      </p:sp>
    </p:spTree>
    <p:extLst>
      <p:ext uri="{BB962C8B-B14F-4D97-AF65-F5344CB8AC3E}">
        <p14:creationId xmlns:p14="http://schemas.microsoft.com/office/powerpoint/2010/main" val="3348223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Curiosity </a:t>
            </a:r>
          </a:p>
        </p:txBody>
      </p:sp>
      <p:sp>
        <p:nvSpPr>
          <p:cNvPr id="14338" name="Content Placeholder 2"/>
          <p:cNvSpPr>
            <a:spLocks noGrp="1"/>
          </p:cNvSpPr>
          <p:nvPr>
            <p:ph idx="1"/>
          </p:nvPr>
        </p:nvSpPr>
        <p:spPr/>
        <p:txBody>
          <a:bodyPr/>
          <a:lstStyle/>
          <a:p>
            <a:r>
              <a:rPr lang="en-US" b="1" dirty="0"/>
              <a:t>Definition:  </a:t>
            </a:r>
          </a:p>
          <a:p>
            <a:r>
              <a:rPr lang="en-US" b="1" i="1" dirty="0"/>
              <a:t>Self-driven inquisitive interest leading to inquiry or investigation.</a:t>
            </a:r>
            <a:endParaRPr lang="en-US" dirty="0"/>
          </a:p>
          <a:p>
            <a:pPr lvl="0"/>
            <a:r>
              <a:rPr lang="en-US" dirty="0"/>
              <a:t>Curiosity is a mental state or an attitude that allows you to be extraordinarily interested in something; the ambition to learn more about a given topic, etc.</a:t>
            </a:r>
          </a:p>
          <a:p>
            <a:pPr lvl="0"/>
            <a:r>
              <a:rPr lang="en-US" dirty="0"/>
              <a:t>The intrinsic motivation to seek out novelty and challenges, to extend and exercise one’s capacities, to explore, and to learn.</a:t>
            </a:r>
          </a:p>
          <a:p>
            <a:pPr lvl="0"/>
            <a:r>
              <a:rPr lang="en-US" dirty="0"/>
              <a:t>A penchant for seeking new experiences, knowledge, and feedback and an openness to change. Skill in asking the right or good questions.</a:t>
            </a:r>
          </a:p>
        </p:txBody>
      </p:sp>
    </p:spTree>
    <p:extLst>
      <p:ext uri="{BB962C8B-B14F-4D97-AF65-F5344CB8AC3E}">
        <p14:creationId xmlns:p14="http://schemas.microsoft.com/office/powerpoint/2010/main" val="3294624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Curiosity </a:t>
            </a:r>
          </a:p>
        </p:txBody>
      </p:sp>
      <p:sp>
        <p:nvSpPr>
          <p:cNvPr id="14338" name="Content Placeholder 2"/>
          <p:cNvSpPr>
            <a:spLocks noGrp="1"/>
          </p:cNvSpPr>
          <p:nvPr>
            <p:ph idx="1"/>
          </p:nvPr>
        </p:nvSpPr>
        <p:spPr/>
        <p:txBody>
          <a:bodyPr/>
          <a:lstStyle/>
          <a:p>
            <a:r>
              <a:rPr lang="en-US" b="1" dirty="0"/>
              <a:t>Why is curiosity important for cybersecurity professionals?</a:t>
            </a:r>
          </a:p>
          <a:p>
            <a:r>
              <a:rPr lang="en-US" dirty="0"/>
              <a:t>You are constantly having to adapt to what your enemy is doing; you end up being like a detective.  The best detectives are very curious, they keep asking questions, validating their assumptions, etc.</a:t>
            </a:r>
          </a:p>
          <a:p>
            <a:r>
              <a:rPr lang="en-US" dirty="0"/>
              <a:t>In cyber you are dealing with adversaries evolving their techniques, evolving tech, and an inherently unethical industry.  </a:t>
            </a:r>
          </a:p>
          <a:p>
            <a:r>
              <a:rPr lang="en-US" dirty="0"/>
              <a:t>It is important for any life endeavor where you don’t have a routine script and curriculum with predefined skills. </a:t>
            </a:r>
          </a:p>
          <a:p>
            <a:r>
              <a:rPr lang="en-US" dirty="0"/>
              <a:t>SO - stay curious, start with question of </a:t>
            </a:r>
            <a:r>
              <a:rPr lang="en-US" b="1" dirty="0"/>
              <a:t>what does it take to earn intentional trust</a:t>
            </a:r>
            <a:r>
              <a:rPr lang="en-US" dirty="0"/>
              <a:t>.  Cyber is an inherently human endeavor because it is inherently about trust between people or lack thereof.</a:t>
            </a:r>
            <a:r>
              <a:rPr lang="en-US" sz="2000" dirty="0"/>
              <a:t> </a:t>
            </a:r>
          </a:p>
        </p:txBody>
      </p:sp>
    </p:spTree>
    <p:extLst>
      <p:ext uri="{BB962C8B-B14F-4D97-AF65-F5344CB8AC3E}">
        <p14:creationId xmlns:p14="http://schemas.microsoft.com/office/powerpoint/2010/main" val="721188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Critical Thinking </a:t>
            </a:r>
          </a:p>
        </p:txBody>
      </p:sp>
      <p:sp>
        <p:nvSpPr>
          <p:cNvPr id="14338" name="Content Placeholder 2"/>
          <p:cNvSpPr>
            <a:spLocks noGrp="1"/>
          </p:cNvSpPr>
          <p:nvPr>
            <p:ph idx="1"/>
          </p:nvPr>
        </p:nvSpPr>
        <p:spPr>
          <a:xfrm>
            <a:off x="628650" y="1584325"/>
            <a:ext cx="7886700" cy="4351338"/>
          </a:xfrm>
        </p:spPr>
        <p:txBody>
          <a:bodyPr/>
          <a:lstStyle/>
          <a:p>
            <a:r>
              <a:rPr lang="en-US" b="1" dirty="0"/>
              <a:t>Definition:</a:t>
            </a:r>
            <a:r>
              <a:rPr lang="en-US" dirty="0"/>
              <a:t>  </a:t>
            </a:r>
          </a:p>
          <a:p>
            <a:r>
              <a:rPr lang="en-US" b="1" i="1" dirty="0"/>
              <a:t>Critical Thinking is the process of making a discerning judgment according to accepted standards.</a:t>
            </a:r>
            <a:endParaRPr lang="en-US" dirty="0"/>
          </a:p>
          <a:p>
            <a:r>
              <a:rPr lang="en-US" dirty="0"/>
              <a:t>It involves standards such as: clarity, accuracy, relevance, logic, breadth, precision, significance, completeness, fairness, and depth. It is a process of thinking that incorporates these standards. Critical thinking involves slowing down and to make the best decision or come to the best resolution to a problem.</a:t>
            </a:r>
          </a:p>
          <a:p>
            <a:r>
              <a:rPr lang="en-US" dirty="0"/>
              <a:t>It is a </a:t>
            </a:r>
            <a:r>
              <a:rPr lang="en-US" b="1" dirty="0"/>
              <a:t>disciplined</a:t>
            </a:r>
            <a:r>
              <a:rPr lang="en-US" dirty="0"/>
              <a:t> process involving </a:t>
            </a:r>
            <a:r>
              <a:rPr lang="en-US" b="1" dirty="0"/>
              <a:t>humility</a:t>
            </a:r>
            <a:r>
              <a:rPr lang="en-US" dirty="0"/>
              <a:t> and </a:t>
            </a:r>
            <a:r>
              <a:rPr lang="en-US" b="1" dirty="0"/>
              <a:t>collaboration </a:t>
            </a:r>
            <a:r>
              <a:rPr lang="en-US" dirty="0"/>
              <a:t>to genuinely listen to others who may not agree with us.  Like good research, it does not begin with a solution and work backwards, it examines the data carefully to see where it is pointing or leading. </a:t>
            </a:r>
          </a:p>
          <a:p>
            <a:r>
              <a:rPr lang="en-US" dirty="0"/>
              <a:t>It means listening to, valuing, and accepting critique from others, asking what is wrong with your view and genuinely thinking through the problems and consequences of one’s own perspective.</a:t>
            </a:r>
          </a:p>
        </p:txBody>
      </p:sp>
    </p:spTree>
    <p:extLst>
      <p:ext uri="{BB962C8B-B14F-4D97-AF65-F5344CB8AC3E}">
        <p14:creationId xmlns:p14="http://schemas.microsoft.com/office/powerpoint/2010/main" val="2138679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Critical Thinking </a:t>
            </a:r>
          </a:p>
        </p:txBody>
      </p:sp>
      <p:sp>
        <p:nvSpPr>
          <p:cNvPr id="14338" name="Content Placeholder 2"/>
          <p:cNvSpPr>
            <a:spLocks noGrp="1"/>
          </p:cNvSpPr>
          <p:nvPr>
            <p:ph idx="1"/>
          </p:nvPr>
        </p:nvSpPr>
        <p:spPr>
          <a:xfrm>
            <a:off x="628650" y="1749425"/>
            <a:ext cx="7886700" cy="4351338"/>
          </a:xfrm>
        </p:spPr>
        <p:txBody>
          <a:bodyPr/>
          <a:lstStyle/>
          <a:p>
            <a:r>
              <a:rPr lang="en-US" b="1" dirty="0"/>
              <a:t>Why is it important for cyber?</a:t>
            </a:r>
          </a:p>
          <a:p>
            <a:r>
              <a:rPr lang="en-US" dirty="0"/>
              <a:t>Cybersecurity essentially involves working through problems and toward solutions on a regular basis.  It involves anticipating potential problems and being proactive in finding solutions.  </a:t>
            </a:r>
          </a:p>
          <a:p>
            <a:r>
              <a:rPr lang="en-US" dirty="0"/>
              <a:t>Cybersecurity professionals work on teams that enable them to handle complex problems.  Critical thinking will help them work through a process and see problems in new ways.  </a:t>
            </a:r>
          </a:p>
          <a:p>
            <a:r>
              <a:rPr lang="en-US" dirty="0"/>
              <a:t>Cybersecurity professionals are continually faced with new and unique problems that take the ability to use a process to consider new information, new problems, and new (unique) solutions.  </a:t>
            </a:r>
          </a:p>
          <a:p>
            <a:r>
              <a:rPr lang="en-US" dirty="0"/>
              <a:t>Creative solutions, and learning new concepts and technology, involves curiosity, critical thinking, and collaboration. </a:t>
            </a:r>
          </a:p>
        </p:txBody>
      </p:sp>
    </p:spTree>
    <p:extLst>
      <p:ext uri="{BB962C8B-B14F-4D97-AF65-F5344CB8AC3E}">
        <p14:creationId xmlns:p14="http://schemas.microsoft.com/office/powerpoint/2010/main" val="2940725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Collaboration </a:t>
            </a:r>
          </a:p>
        </p:txBody>
      </p:sp>
      <p:sp>
        <p:nvSpPr>
          <p:cNvPr id="14338" name="Content Placeholder 2"/>
          <p:cNvSpPr>
            <a:spLocks noGrp="1"/>
          </p:cNvSpPr>
          <p:nvPr>
            <p:ph idx="1"/>
          </p:nvPr>
        </p:nvSpPr>
        <p:spPr>
          <a:xfrm>
            <a:off x="628650" y="1635125"/>
            <a:ext cx="7886700" cy="4351338"/>
          </a:xfrm>
        </p:spPr>
        <p:txBody>
          <a:bodyPr/>
          <a:lstStyle/>
          <a:p>
            <a:r>
              <a:rPr lang="en-US" b="1" dirty="0"/>
              <a:t>Definition:</a:t>
            </a:r>
            <a:r>
              <a:rPr lang="en-US" dirty="0"/>
              <a:t>  </a:t>
            </a:r>
          </a:p>
          <a:p>
            <a:r>
              <a:rPr lang="en-US" b="1" i="1" dirty="0"/>
              <a:t>The action of working together to produce or create something.</a:t>
            </a:r>
            <a:endParaRPr lang="en-US" dirty="0"/>
          </a:p>
          <a:p>
            <a:r>
              <a:rPr lang="en-US" dirty="0"/>
              <a:t>Latin – co (with), + </a:t>
            </a:r>
            <a:r>
              <a:rPr lang="en-US" dirty="0" err="1"/>
              <a:t>laborare</a:t>
            </a:r>
            <a:r>
              <a:rPr lang="en-US" dirty="0"/>
              <a:t> (to labor or to work) = At its root it’s about working together to achieve a common goal or outcome. There are two divergent meanings:</a:t>
            </a:r>
          </a:p>
          <a:p>
            <a:pPr marL="342900" lvl="1" indent="0">
              <a:buNone/>
            </a:pPr>
            <a:r>
              <a:rPr lang="en-US" dirty="0"/>
              <a:t>1.    The action of working together to produce or create something</a:t>
            </a:r>
          </a:p>
          <a:p>
            <a:pPr marL="342900" lvl="1" indent="0">
              <a:buNone/>
            </a:pPr>
            <a:r>
              <a:rPr lang="en-US" dirty="0"/>
              <a:t>2.    Traitorous cooperation with an enemy</a:t>
            </a:r>
          </a:p>
          <a:p>
            <a:r>
              <a:rPr lang="en-US" dirty="0"/>
              <a:t>At its best, collaboration takes place in the context of a short-term or long-term team.</a:t>
            </a:r>
          </a:p>
          <a:p>
            <a:pPr lvl="1"/>
            <a:r>
              <a:rPr lang="en-US" u="sng" dirty="0">
                <a:hlinkClick r:id="rId3"/>
              </a:rPr>
              <a:t>https://youtu.be/9FNIkkeqtlc</a:t>
            </a:r>
            <a:r>
              <a:rPr lang="en-US" dirty="0"/>
              <a:t> - Teamwork as co-laboring</a:t>
            </a:r>
          </a:p>
          <a:p>
            <a:r>
              <a:rPr lang="en-US" dirty="0"/>
              <a:t>Working with each other vs working near each other.</a:t>
            </a:r>
          </a:p>
          <a:p>
            <a:r>
              <a:rPr lang="en-US" dirty="0"/>
              <a:t>“If you could get all the people in the organization rowing in the same direction, you could dominate any industry, in any market, against any competition, at any time.” Patrick Lencioni</a:t>
            </a:r>
          </a:p>
          <a:p>
            <a:pPr lvl="0"/>
            <a:endParaRPr lang="en-US" sz="2000" dirty="0"/>
          </a:p>
        </p:txBody>
      </p:sp>
    </p:spTree>
    <p:extLst>
      <p:ext uri="{BB962C8B-B14F-4D97-AF65-F5344CB8AC3E}">
        <p14:creationId xmlns:p14="http://schemas.microsoft.com/office/powerpoint/2010/main" val="126034317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4440</TotalTime>
  <Words>1973</Words>
  <Application>Microsoft Office PowerPoint</Application>
  <PresentationFormat>On-screen Show (4:3)</PresentationFormat>
  <Paragraphs>159</Paragraphs>
  <Slides>20</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PP_C5Modules_CC_License_standard</vt:lpstr>
      <vt:lpstr>  Professionalism &amp; Soft Skills Development</vt:lpstr>
      <vt:lpstr>Learning Outcomes</vt:lpstr>
      <vt:lpstr>Essential Life Skills Rationale</vt:lpstr>
      <vt:lpstr>The 7 Skills</vt:lpstr>
      <vt:lpstr>Curiosity </vt:lpstr>
      <vt:lpstr>Curiosity </vt:lpstr>
      <vt:lpstr>Critical Thinking </vt:lpstr>
      <vt:lpstr>Critical Thinking </vt:lpstr>
      <vt:lpstr>Collaboration </vt:lpstr>
      <vt:lpstr>Collaboration </vt:lpstr>
      <vt:lpstr>Discipline </vt:lpstr>
      <vt:lpstr>Discipline </vt:lpstr>
      <vt:lpstr>Grit</vt:lpstr>
      <vt:lpstr>Grit</vt:lpstr>
      <vt:lpstr>Agency Under Duress</vt:lpstr>
      <vt:lpstr>Agency Under Duress</vt:lpstr>
      <vt:lpstr>Humility</vt:lpstr>
      <vt:lpstr>Humility</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Thomas Hill</cp:lastModifiedBy>
  <cp:revision>207</cp:revision>
  <cp:lastPrinted>2016-07-18T16:40:10Z</cp:lastPrinted>
  <dcterms:created xsi:type="dcterms:W3CDTF">2016-07-03T20:12:42Z</dcterms:created>
  <dcterms:modified xsi:type="dcterms:W3CDTF">2023-05-22T06:41:06Z</dcterms:modified>
</cp:coreProperties>
</file>